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97" r:id="rId1"/>
    <p:sldMasterId id="2147483706" r:id="rId2"/>
    <p:sldMasterId id="2147483720" r:id="rId3"/>
    <p:sldMasterId id="2147483732" r:id="rId4"/>
  </p:sldMasterIdLst>
  <p:notesMasterIdLst>
    <p:notesMasterId r:id="rId24"/>
  </p:notesMasterIdLst>
  <p:handoutMasterIdLst>
    <p:handoutMasterId r:id="rId25"/>
  </p:handoutMasterIdLst>
  <p:sldIdLst>
    <p:sldId id="256" r:id="rId5"/>
    <p:sldId id="464" r:id="rId6"/>
    <p:sldId id="466" r:id="rId7"/>
    <p:sldId id="467" r:id="rId8"/>
    <p:sldId id="468" r:id="rId9"/>
    <p:sldId id="469" r:id="rId10"/>
    <p:sldId id="472" r:id="rId11"/>
    <p:sldId id="470" r:id="rId12"/>
    <p:sldId id="471" r:id="rId13"/>
    <p:sldId id="473" r:id="rId14"/>
    <p:sldId id="474" r:id="rId15"/>
    <p:sldId id="477" r:id="rId16"/>
    <p:sldId id="478" r:id="rId17"/>
    <p:sldId id="479" r:id="rId18"/>
    <p:sldId id="480" r:id="rId19"/>
    <p:sldId id="481" r:id="rId20"/>
    <p:sldId id="482" r:id="rId21"/>
    <p:sldId id="483" r:id="rId22"/>
    <p:sldId id="485" r:id="rId23"/>
  </p:sldIdLst>
  <p:sldSz cx="12192000" cy="6858000"/>
  <p:notesSz cx="6858000" cy="9144000"/>
  <p:embeddedFontLst>
    <p:embeddedFont>
      <p:font typeface="Garet Book" pitchFamily="2" charset="0"/>
      <p:regular r:id="rId26"/>
    </p:embeddedFont>
    <p:embeddedFont>
      <p:font typeface="Garet Heavy" pitchFamily="2" charset="0"/>
      <p:bold r:id="rId27"/>
    </p:embeddedFont>
    <p:embeddedFont>
      <p:font typeface="Palatino Linotype" panose="02040502050505030304" pitchFamily="18" charset="0"/>
      <p:regular r:id="rId28"/>
      <p:bold r:id="rId29"/>
      <p:italic r:id="rId30"/>
      <p:boldItalic r:id="rId31"/>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63B"/>
    <a:srgbClr val="FF9933"/>
    <a:srgbClr val="8F52F5"/>
    <a:srgbClr val="113B6C"/>
    <a:srgbClr val="38FBDB"/>
    <a:srgbClr val="0ABFAE"/>
    <a:srgbClr val="FC0FF5"/>
    <a:srgbClr val="F4EEFE"/>
    <a:srgbClr val="FF3300"/>
    <a:srgbClr val="F58B0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89561" autoAdjust="0"/>
  </p:normalViewPr>
  <p:slideViewPr>
    <p:cSldViewPr snapToGrid="0" snapToObjects="1">
      <p:cViewPr varScale="1">
        <p:scale>
          <a:sx n="70" d="100"/>
          <a:sy n="70" d="100"/>
        </p:scale>
        <p:origin x="1282" y="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6" d="100"/>
          <a:sy n="86" d="100"/>
        </p:scale>
        <p:origin x="301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08.06.2026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4</a:t>
            </a:fld>
            <a:endParaRPr lang="de-DE" dirty="0"/>
          </a:p>
        </p:txBody>
      </p:sp>
    </p:spTree>
    <p:extLst>
      <p:ext uri="{BB962C8B-B14F-4D97-AF65-F5344CB8AC3E}">
        <p14:creationId xmlns:p14="http://schemas.microsoft.com/office/powerpoint/2010/main" val="2739789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5</a:t>
            </a:fld>
            <a:endParaRPr lang="de-DE" dirty="0"/>
          </a:p>
        </p:txBody>
      </p:sp>
    </p:spTree>
    <p:extLst>
      <p:ext uri="{BB962C8B-B14F-4D97-AF65-F5344CB8AC3E}">
        <p14:creationId xmlns:p14="http://schemas.microsoft.com/office/powerpoint/2010/main" val="199121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0A6A020-8969-2940-A8F0-7A3C572F4DBC}" type="slidenum">
              <a:rPr lang="de-DE" smtClean="0"/>
              <a:t>11</a:t>
            </a:fld>
            <a:endParaRPr lang="de-DE" dirty="0"/>
          </a:p>
        </p:txBody>
      </p:sp>
    </p:spTree>
    <p:extLst>
      <p:ext uri="{BB962C8B-B14F-4D97-AF65-F5344CB8AC3E}">
        <p14:creationId xmlns:p14="http://schemas.microsoft.com/office/powerpoint/2010/main" val="2777747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367387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42124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475836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67048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604109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23256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293886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6350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169969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478159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842400" y="1836000"/>
            <a:ext cx="10504800" cy="3474888"/>
          </a:xfrm>
          <a:prstGeom prst="rect">
            <a:avLst/>
          </a:prstGeom>
        </p:spPr>
        <p:txBody>
          <a:bodyPr/>
          <a:lstStyle>
            <a:lvl1pPr>
              <a:defRPr>
                <a:latin typeface="Garet Book"/>
              </a:defRPr>
            </a:lvl1pPr>
            <a:lvl2pPr marL="952500" indent="-376238">
              <a:buFont typeface="Courier New" panose="02070309020205020404" pitchFamily="49" charset="0"/>
              <a:buChar char="o"/>
              <a:defRPr sz="1800">
                <a:latin typeface="Garet Book"/>
              </a:defRPr>
            </a:lvl2pPr>
          </a:lstStyle>
          <a:p>
            <a:pPr lvl="0"/>
            <a:r>
              <a:rPr lang="en-GB" noProof="0" dirty="0"/>
              <a:t>Edit master text format</a:t>
            </a:r>
          </a:p>
          <a:p>
            <a:pPr lvl="1"/>
            <a:r>
              <a:rPr lang="en-GB" noProof="0" dirty="0"/>
              <a:t>Second level</a:t>
            </a:r>
          </a:p>
        </p:txBody>
      </p:sp>
      <p:sp>
        <p:nvSpPr>
          <p:cNvPr id="5" name="Titel 1">
            <a:extLst>
              <a:ext uri="{FF2B5EF4-FFF2-40B4-BE49-F238E27FC236}">
                <a16:creationId xmlns:a16="http://schemas.microsoft.com/office/drawing/2014/main" id="{3C2CEC45-2FFB-4F05-A72A-E927B7777597}"/>
              </a:ext>
            </a:extLst>
          </p:cNvPr>
          <p:cNvSpPr>
            <a:spLocks noGrp="1"/>
          </p:cNvSpPr>
          <p:nvPr>
            <p:ph type="title" hasCustomPrompt="1"/>
          </p:nvPr>
        </p:nvSpPr>
        <p:spPr>
          <a:xfrm>
            <a:off x="457200" y="795600"/>
            <a:ext cx="10972800" cy="830997"/>
          </a:xfrm>
          <a:prstGeom prst="rect">
            <a:avLst/>
          </a:prstGeom>
        </p:spPr>
        <p:txBody>
          <a:bodyPr/>
          <a:lstStyle>
            <a:lvl1pPr>
              <a:defRPr sz="3200">
                <a:latin typeface="Garet Heavy"/>
              </a:defRPr>
            </a:lvl1pPr>
          </a:lstStyle>
          <a:p>
            <a:r>
              <a:rPr lang="en-GB" noProof="0" dirty="0"/>
              <a:t>Edit master title format</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387822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385781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686400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829100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0188700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2529757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2202015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0038417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80576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561429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 Titel, Textblock">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842400" y="1836000"/>
            <a:ext cx="10504800" cy="3474888"/>
          </a:xfrm>
          <a:prstGeom prst="rect">
            <a:avLst/>
          </a:prstGeom>
        </p:spPr>
        <p:txBody>
          <a:bodyPr/>
          <a:lstStyle>
            <a:lvl1pPr marL="457200" indent="-457200">
              <a:lnSpc>
                <a:spcPct val="150000"/>
              </a:lnSpc>
              <a:spcBef>
                <a:spcPts val="600"/>
              </a:spcBef>
              <a:buFont typeface="+mj-lt"/>
              <a:buAutoNum type="arabicPeriod"/>
              <a:defRPr>
                <a:latin typeface="Garet Book"/>
              </a:defRPr>
            </a:lvl1pPr>
            <a:lvl2pPr marL="952500" indent="-376238">
              <a:lnSpc>
                <a:spcPct val="150000"/>
              </a:lnSpc>
              <a:spcBef>
                <a:spcPts val="600"/>
              </a:spcBef>
              <a:buFont typeface="+mj-lt"/>
              <a:buAutoNum type="arabicPeriod"/>
              <a:defRPr sz="1800">
                <a:latin typeface="Garet Book"/>
              </a:defRPr>
            </a:lvl2pPr>
          </a:lstStyle>
          <a:p>
            <a:pPr lvl="0"/>
            <a:r>
              <a:rPr lang="en-GB" noProof="0" dirty="0"/>
              <a:t>Edit master text format</a:t>
            </a:r>
          </a:p>
          <a:p>
            <a:pPr lvl="1"/>
            <a:r>
              <a:rPr lang="en-GB" noProof="0" dirty="0"/>
              <a:t>Second level</a:t>
            </a:r>
          </a:p>
        </p:txBody>
      </p:sp>
      <p:sp>
        <p:nvSpPr>
          <p:cNvPr id="5" name="Titel 1">
            <a:extLst>
              <a:ext uri="{FF2B5EF4-FFF2-40B4-BE49-F238E27FC236}">
                <a16:creationId xmlns:a16="http://schemas.microsoft.com/office/drawing/2014/main" id="{3C2CEC45-2FFB-4F05-A72A-E927B7777597}"/>
              </a:ext>
            </a:extLst>
          </p:cNvPr>
          <p:cNvSpPr>
            <a:spLocks noGrp="1"/>
          </p:cNvSpPr>
          <p:nvPr>
            <p:ph type="title" hasCustomPrompt="1"/>
          </p:nvPr>
        </p:nvSpPr>
        <p:spPr>
          <a:xfrm>
            <a:off x="457200" y="795600"/>
            <a:ext cx="10972800" cy="830997"/>
          </a:xfrm>
          <a:prstGeom prst="rect">
            <a:avLst/>
          </a:prstGeom>
        </p:spPr>
        <p:txBody>
          <a:bodyPr/>
          <a:lstStyle>
            <a:lvl1pPr>
              <a:defRPr sz="3200">
                <a:latin typeface="Garet Heavy"/>
              </a:defRPr>
            </a:lvl1pPr>
          </a:lstStyle>
          <a:p>
            <a:r>
              <a:rPr lang="en-GB" noProof="0" dirty="0"/>
              <a:t>Edit master title format</a:t>
            </a:r>
          </a:p>
        </p:txBody>
      </p:sp>
    </p:spTree>
    <p:extLst>
      <p:ext uri="{BB962C8B-B14F-4D97-AF65-F5344CB8AC3E}">
        <p14:creationId xmlns:p14="http://schemas.microsoft.com/office/powerpoint/2010/main" val="1366019524"/>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2999578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53145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 </a:t>
            </a:r>
          </a:p>
        </p:txBody>
      </p:sp>
      <p:sp>
        <p:nvSpPr>
          <p:cNvPr id="3" name="Inhaltsplatzhalter 2"/>
          <p:cNvSpPr>
            <a:spLocks noGrp="1"/>
          </p:cNvSpPr>
          <p:nvPr>
            <p:ph idx="1" hasCustomPrompt="1"/>
          </p:nvPr>
        </p:nvSpPr>
        <p:spPr>
          <a:xfrm>
            <a:off x="609600" y="3060834"/>
            <a:ext cx="10972800" cy="3205212"/>
          </a:xfrm>
          <a:prstGeom prst="rect">
            <a:avLst/>
          </a:prstGeom>
        </p:spPr>
        <p:txBody>
          <a:bodyPr/>
          <a:lstStyle>
            <a:lvl1pPr>
              <a:defRPr/>
            </a:lvl1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609600" y="2087564"/>
            <a:ext cx="10972800" cy="973271"/>
          </a:xfrm>
          <a:prstGeom prst="rect">
            <a:avLst/>
          </a:prstGeom>
        </p:spPr>
        <p:txBody>
          <a:bodyPr/>
          <a:lstStyle>
            <a:lvl1pPr marL="0" indent="0">
              <a:buNone/>
              <a:defRPr sz="2200" i="1"/>
            </a:lvl1pPr>
          </a:lstStyle>
          <a:p>
            <a:r>
              <a:rPr lang="en-GB" noProof="0" dirty="0"/>
              <a:t>Subtitle</a:t>
            </a:r>
          </a:p>
        </p:txBody>
      </p:sp>
    </p:spTree>
    <p:extLst>
      <p:ext uri="{BB962C8B-B14F-4D97-AF65-F5344CB8AC3E}">
        <p14:creationId xmlns:p14="http://schemas.microsoft.com/office/powerpoint/2010/main" val="420861835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55"/>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sz="half" idx="1" hasCustomPrompt="1"/>
          </p:nvPr>
        </p:nvSpPr>
        <p:spPr>
          <a:xfrm>
            <a:off x="609602" y="2216694"/>
            <a:ext cx="5325533" cy="3458709"/>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Inhaltsplatzhalter 3"/>
          <p:cNvSpPr>
            <a:spLocks noGrp="1"/>
          </p:cNvSpPr>
          <p:nvPr>
            <p:ph sz="half" idx="2" hasCustomPrompt="1"/>
          </p:nvPr>
        </p:nvSpPr>
        <p:spPr>
          <a:xfrm>
            <a:off x="6138333" y="2216693"/>
            <a:ext cx="5444067" cy="3458710"/>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 drei Blöcke">
    <p:spTree>
      <p:nvGrpSpPr>
        <p:cNvPr id="1" name=""/>
        <p:cNvGrpSpPr/>
        <p:nvPr/>
      </p:nvGrpSpPr>
      <p:grpSpPr>
        <a:xfrm>
          <a:off x="0" y="0"/>
          <a:ext cx="0" cy="0"/>
          <a:chOff x="0" y="0"/>
          <a:chExt cx="0" cy="0"/>
        </a:xfrm>
      </p:grpSpPr>
      <p:sp>
        <p:nvSpPr>
          <p:cNvPr id="6" name="Rechteck 10">
            <a:extLst>
              <a:ext uri="{FF2B5EF4-FFF2-40B4-BE49-F238E27FC236}">
                <a16:creationId xmlns:a16="http://schemas.microsoft.com/office/drawing/2014/main" id="{372A3967-A125-419B-9C98-A975FD545012}"/>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5" name="Titel 1">
            <a:extLst>
              <a:ext uri="{FF2B5EF4-FFF2-40B4-BE49-F238E27FC236}">
                <a16:creationId xmlns:a16="http://schemas.microsoft.com/office/drawing/2014/main" id="{A0751603-C67E-4DD9-8247-49F0BC91189A}"/>
              </a:ext>
            </a:extLst>
          </p:cNvPr>
          <p:cNvSpPr>
            <a:spLocks noGrp="1"/>
          </p:cNvSpPr>
          <p:nvPr>
            <p:ph type="title" hasCustomPrompt="1"/>
          </p:nvPr>
        </p:nvSpPr>
        <p:spPr>
          <a:xfrm>
            <a:off x="457200" y="795600"/>
            <a:ext cx="7227277" cy="830997"/>
          </a:xfrm>
          <a:prstGeom prst="rect">
            <a:avLst/>
          </a:prstGeom>
        </p:spPr>
        <p:txBody>
          <a:bodyPr/>
          <a:lstStyle>
            <a:lvl1pPr>
              <a:defRPr sz="3200">
                <a:latin typeface="Garet Heavy"/>
              </a:defRPr>
            </a:lvl1pPr>
          </a:lstStyle>
          <a:p>
            <a:r>
              <a:rPr lang="en-GB" noProof="0" dirty="0"/>
              <a:t>Edit master title format</a:t>
            </a:r>
          </a:p>
        </p:txBody>
      </p:sp>
      <p:pic>
        <p:nvPicPr>
          <p:cNvPr id="7" name="Grafik 1">
            <a:extLst>
              <a:ext uri="{FF2B5EF4-FFF2-40B4-BE49-F238E27FC236}">
                <a16:creationId xmlns:a16="http://schemas.microsoft.com/office/drawing/2014/main" id="{D3D2CA4B-1D2A-41FC-98A5-013F3523CE0B}"/>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 - leer">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16E6C9E-F86E-4F43-A848-44718AF7A0F4}"/>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3" name="Grafik 1">
            <a:extLst>
              <a:ext uri="{FF2B5EF4-FFF2-40B4-BE49-F238E27FC236}">
                <a16:creationId xmlns:a16="http://schemas.microsoft.com/office/drawing/2014/main" id="{4D49A717-5EF7-4EFC-BA82-7E6E065D981F}"/>
              </a:ext>
            </a:extLst>
          </p:cNvPr>
          <p:cNvPicPr/>
          <p:nvPr userDrawn="1"/>
        </p:nvPicPr>
        <p:blipFill>
          <a:blip r:embed="rId2"/>
          <a:stretch/>
        </p:blipFill>
        <p:spPr>
          <a:xfrm>
            <a:off x="11164320" y="5798160"/>
            <a:ext cx="1027440" cy="1059480"/>
          </a:xfrm>
          <a:prstGeom prst="rect">
            <a:avLst/>
          </a:prstGeom>
          <a:noFill/>
          <a:ln w="0">
            <a:noFill/>
          </a:ln>
        </p:spPr>
      </p:pic>
      <p:sp>
        <p:nvSpPr>
          <p:cNvPr id="4" name="Titel 1">
            <a:extLst>
              <a:ext uri="{FF2B5EF4-FFF2-40B4-BE49-F238E27FC236}">
                <a16:creationId xmlns:a16="http://schemas.microsoft.com/office/drawing/2014/main" id="{C5CA21F8-83B4-48D7-A6A5-07C3D3F076D2}"/>
              </a:ext>
            </a:extLst>
          </p:cNvPr>
          <p:cNvSpPr>
            <a:spLocks noGrp="1"/>
          </p:cNvSpPr>
          <p:nvPr>
            <p:ph type="title" hasCustomPrompt="1"/>
          </p:nvPr>
        </p:nvSpPr>
        <p:spPr>
          <a:xfrm>
            <a:off x="457200" y="795600"/>
            <a:ext cx="3825549" cy="1077162"/>
          </a:xfrm>
          <a:prstGeom prst="rect">
            <a:avLst/>
          </a:prstGeom>
        </p:spPr>
        <p:txBody>
          <a:bodyPr/>
          <a:lstStyle>
            <a:lvl1pPr>
              <a:defRPr sz="3200">
                <a:latin typeface="Garet Heavy"/>
              </a:defRPr>
            </a:lvl1pPr>
          </a:lstStyle>
          <a:p>
            <a:r>
              <a:rPr lang="en-GB" noProof="0" dirty="0"/>
              <a:t>Edit master title format</a:t>
            </a:r>
          </a:p>
        </p:txBody>
      </p:sp>
      <p:sp>
        <p:nvSpPr>
          <p:cNvPr id="6" name="Textplatzhalter 2">
            <a:extLst>
              <a:ext uri="{FF2B5EF4-FFF2-40B4-BE49-F238E27FC236}">
                <a16:creationId xmlns:a16="http://schemas.microsoft.com/office/drawing/2014/main" id="{2D97E19D-315D-4DC9-BCD1-1D7D5E32BB62}"/>
              </a:ext>
            </a:extLst>
          </p:cNvPr>
          <p:cNvSpPr>
            <a:spLocks noGrp="1"/>
          </p:cNvSpPr>
          <p:nvPr>
            <p:ph type="body" idx="1" hasCustomPrompt="1"/>
          </p:nvPr>
        </p:nvSpPr>
        <p:spPr>
          <a:xfrm>
            <a:off x="457200" y="2384918"/>
            <a:ext cx="3455377" cy="2585323"/>
          </a:xfrm>
          <a:prstGeom prst="rect">
            <a:avLst/>
          </a:prstGeom>
        </p:spPr>
        <p:txBody>
          <a:bodyPr wrap="square" anchor="ctr" anchorCtr="0">
            <a:spAutoFit/>
          </a:bodyPr>
          <a:lstStyle>
            <a:lvl1pPr marL="0" indent="0" algn="ctr">
              <a:buNone/>
              <a:defRPr lang="de-DE" sz="5400" b="0" i="0" cap="none" baseline="0" dirty="0">
                <a:solidFill>
                  <a:schemeClr val="tx1"/>
                </a:solidFill>
                <a:latin typeface="Garet Book" pitchFamily="2" charset="0"/>
                <a:ea typeface="+mn-ea"/>
                <a:cs typeface="Garet Book"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0477FBBE-9B3B-492A-909A-1552266282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21" name="Grafik 20">
            <a:extLst>
              <a:ext uri="{FF2B5EF4-FFF2-40B4-BE49-F238E27FC236}">
                <a16:creationId xmlns:a16="http://schemas.microsoft.com/office/drawing/2014/main" id="{AD86FCBB-C5A0-4967-8CFA-6A5017EFB1B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22" name="Grafik 21">
            <a:extLst>
              <a:ext uri="{FF2B5EF4-FFF2-40B4-BE49-F238E27FC236}">
                <a16:creationId xmlns:a16="http://schemas.microsoft.com/office/drawing/2014/main" id="{8370DA9C-AABF-42B3-8E45-086302AADCA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23" name="Gruppieren 22">
            <a:extLst>
              <a:ext uri="{FF2B5EF4-FFF2-40B4-BE49-F238E27FC236}">
                <a16:creationId xmlns:a16="http://schemas.microsoft.com/office/drawing/2014/main" id="{5CEED63E-C4A4-483A-B850-5CD58048BBCF}"/>
              </a:ext>
            </a:extLst>
          </p:cNvPr>
          <p:cNvGrpSpPr/>
          <p:nvPr userDrawn="1"/>
        </p:nvGrpSpPr>
        <p:grpSpPr>
          <a:xfrm>
            <a:off x="290362" y="5958421"/>
            <a:ext cx="2682257" cy="605409"/>
            <a:chOff x="16922660" y="31128688"/>
            <a:chExt cx="5533589" cy="1248978"/>
          </a:xfrm>
        </p:grpSpPr>
        <p:pic>
          <p:nvPicPr>
            <p:cNvPr id="24" name="Grafik 23">
              <a:extLst>
                <a:ext uri="{FF2B5EF4-FFF2-40B4-BE49-F238E27FC236}">
                  <a16:creationId xmlns:a16="http://schemas.microsoft.com/office/drawing/2014/main" id="{0AC94BB8-DED9-468C-A8BD-D0BC25AA41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5" name="Grafik 24">
              <a:extLst>
                <a:ext uri="{FF2B5EF4-FFF2-40B4-BE49-F238E27FC236}">
                  <a16:creationId xmlns:a16="http://schemas.microsoft.com/office/drawing/2014/main" id="{166BD786-1F57-40CA-BF82-175E615AC3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6" name="Grafik 25">
            <a:extLst>
              <a:ext uri="{FF2B5EF4-FFF2-40B4-BE49-F238E27FC236}">
                <a16:creationId xmlns:a16="http://schemas.microsoft.com/office/drawing/2014/main" id="{97B7798F-10A4-4409-AFDC-1BF35AC42CB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7" name="Grafik 26">
            <a:extLst>
              <a:ext uri="{FF2B5EF4-FFF2-40B4-BE49-F238E27FC236}">
                <a16:creationId xmlns:a16="http://schemas.microsoft.com/office/drawing/2014/main" id="{3075433A-C8D2-493F-AC35-9ECB0B84E8E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28" name="Grafik 27">
            <a:extLst>
              <a:ext uri="{FF2B5EF4-FFF2-40B4-BE49-F238E27FC236}">
                <a16:creationId xmlns:a16="http://schemas.microsoft.com/office/drawing/2014/main" id="{DC88F37C-7F48-4BC6-8E9B-C5D16E328B3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11">
            <a:extLst>
              <a:ext uri="{FF2B5EF4-FFF2-40B4-BE49-F238E27FC236}">
                <a16:creationId xmlns:a16="http://schemas.microsoft.com/office/drawing/2014/main" id="{92075D62-7969-4DF8-BB8A-63C487599D93}"/>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5BF0E75A-055F-4D6E-A8B3-4200980E3E21}"/>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15"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234720448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953435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latin typeface="Garet Heavy"/>
              </a:defRPr>
            </a:pPr>
            <a:r>
              <a:rPr dirty="0" err="1">
                <a:effectLst/>
                <a:uFillTx/>
                <a:latin typeface="Garet Heavy"/>
              </a:rPr>
              <a:t>Ursprünge</a:t>
            </a:r>
            <a:r>
              <a:rPr dirty="0">
                <a:effectLst/>
                <a:uFillTx/>
                <a:latin typeface="Garet Heavy"/>
              </a:rPr>
              <a:t>,</a:t>
            </a:r>
            <a:r>
              <a:rPr dirty="0">
                <a:latin typeface="Garet Heavy"/>
              </a:rPr>
              <a:t> </a:t>
            </a:r>
            <a:r>
              <a:rPr dirty="0" err="1">
                <a:latin typeface="Garet Heavy"/>
              </a:rPr>
              <a:t>Definitionen</a:t>
            </a:r>
            <a:r>
              <a:rPr dirty="0">
                <a:latin typeface="Garet Heavy"/>
              </a:rPr>
              <a:t> und </a:t>
            </a:r>
            <a:r>
              <a:rPr dirty="0" err="1">
                <a:latin typeface="Garet Heavy"/>
              </a:rPr>
              <a:t>Bedeutung</a:t>
            </a:r>
            <a:r>
              <a:rPr dirty="0">
                <a:latin typeface="Garet Heavy"/>
              </a:rPr>
              <a:t> von KI</a:t>
            </a:r>
            <a:endParaRPr lang="de-DE" sz="4800" b="0" u="none" strike="noStrike" dirty="0">
              <a:solidFill>
                <a:schemeClr val="dk1"/>
              </a:solidFill>
              <a:effectLst/>
              <a:uFillTx/>
              <a:latin typeface="Garet Heavy"/>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768600" y="4312293"/>
            <a:ext cx="10548360" cy="7649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a:solidFill>
                  <a:srgbClr val="E7EBF0"/>
                </a:solidFill>
                <a:latin typeface="Garet Book"/>
              </a:defRPr>
            </a:pPr>
            <a:r>
              <a:rPr sz="2400" kern="1200" dirty="0">
                <a:ln>
                  <a:noFill/>
                </a:ln>
                <a:effectLst/>
                <a:uLnTx/>
                <a:uFillTx/>
                <a:ea typeface="+mn-ea"/>
                <a:cs typeface="+mn-cs"/>
              </a:rPr>
              <a:t>Modul 1 – </a:t>
            </a:r>
            <a:r>
              <a:rPr sz="2400" kern="1200" dirty="0" err="1">
                <a:ln>
                  <a:noFill/>
                </a:ln>
                <a:effectLst/>
                <a:uLnTx/>
                <a:uFillTx/>
                <a:ea typeface="+mn-ea"/>
                <a:cs typeface="+mn-cs"/>
              </a:rPr>
              <a:t>Nicht</a:t>
            </a:r>
            <a:r>
              <a:rPr sz="2400" kern="1200" dirty="0">
                <a:ln>
                  <a:noFill/>
                </a:ln>
                <a:effectLst/>
                <a:uLnTx/>
                <a:uFillTx/>
                <a:ea typeface="+mn-ea"/>
                <a:cs typeface="+mn-cs"/>
              </a:rPr>
              <a:t> </a:t>
            </a:r>
            <a:r>
              <a:rPr sz="2400" kern="1200" dirty="0" err="1">
                <a:ln>
                  <a:noFill/>
                </a:ln>
                <a:effectLst/>
                <a:uLnTx/>
                <a:uFillTx/>
                <a:ea typeface="+mn-ea"/>
                <a:cs typeface="+mn-cs"/>
              </a:rPr>
              <a:t>alles</a:t>
            </a:r>
            <a:r>
              <a:rPr sz="2400" kern="1200" dirty="0">
                <a:ln>
                  <a:noFill/>
                </a:ln>
                <a:effectLst/>
                <a:uLnTx/>
                <a:uFillTx/>
                <a:ea typeface="+mn-ea"/>
                <a:cs typeface="+mn-cs"/>
              </a:rPr>
              <a:t> </a:t>
            </a:r>
            <a:r>
              <a:rPr sz="2400" kern="1200" dirty="0" err="1">
                <a:ln>
                  <a:noFill/>
                </a:ln>
                <a:effectLst/>
                <a:uLnTx/>
                <a:uFillTx/>
                <a:ea typeface="+mn-ea"/>
                <a:cs typeface="+mn-cs"/>
              </a:rPr>
              <a:t>ist</a:t>
            </a:r>
            <a:r>
              <a:rPr sz="2400" kern="1200" dirty="0">
                <a:ln>
                  <a:noFill/>
                </a:ln>
                <a:effectLst/>
                <a:uLnTx/>
                <a:uFillTx/>
                <a:ea typeface="+mn-ea"/>
                <a:cs typeface="+mn-cs"/>
              </a:rPr>
              <a:t> KI: Was </a:t>
            </a:r>
            <a:r>
              <a:rPr dirty="0" err="1"/>
              <a:t>ist</a:t>
            </a:r>
            <a:r>
              <a:rPr dirty="0"/>
              <a:t> KI und </a:t>
            </a:r>
            <a:r>
              <a:t>was nicht</a:t>
            </a:r>
            <a:r>
              <a:rPr dirty="0"/>
              <a:t>?</a:t>
            </a:r>
            <a:br>
              <a:rPr lang="en-US" dirty="0">
                <a:solidFill>
                  <a:srgbClr val="E7EBF0"/>
                </a:solidFill>
                <a:latin typeface="Garet Book"/>
              </a:rPr>
            </a:br>
            <a:r>
              <a:rPr sz="2400" kern="1200" dirty="0" err="1">
                <a:ln>
                  <a:noFill/>
                </a:ln>
                <a:effectLst/>
                <a:uLnTx/>
                <a:uFillTx/>
                <a:ea typeface="+mn-ea"/>
                <a:cs typeface="+mn-cs"/>
              </a:rPr>
              <a:t>Lehreinheit</a:t>
            </a:r>
            <a:r>
              <a:rPr sz="2400" kern="1200" dirty="0">
                <a:ln>
                  <a:noFill/>
                </a:ln>
                <a:effectLst/>
                <a:uLnTx/>
                <a:uFillTx/>
                <a:ea typeface="+mn-ea"/>
                <a:cs typeface="+mn-cs"/>
              </a:rPr>
              <a:t> 1 – Was </a:t>
            </a:r>
            <a:r>
              <a:rPr sz="2400" kern="1200" dirty="0" err="1">
                <a:ln>
                  <a:noFill/>
                </a:ln>
                <a:effectLst/>
                <a:uLnTx/>
                <a:uFillTx/>
                <a:ea typeface="+mn-ea"/>
                <a:cs typeface="+mn-cs"/>
              </a:rPr>
              <a:t>ist</a:t>
            </a:r>
            <a:r>
              <a:rPr sz="2400" kern="1200" dirty="0">
                <a:ln>
                  <a:noFill/>
                </a:ln>
                <a:effectLst/>
                <a:uLnTx/>
                <a:uFillTx/>
                <a:ea typeface="+mn-ea"/>
                <a:cs typeface="+mn-cs"/>
              </a:rPr>
              <a:t> KI?</a:t>
            </a:r>
            <a:endParaRPr kumimoji="0" lang="nl-BE" sz="2400" b="0" i="0" u="none" strike="noStrike" kern="1200" cap="none" spc="0" normalizeH="0" baseline="0" noProof="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C70E96F-2851-49BF-A822-449A981174EA}"/>
              </a:ext>
            </a:extLst>
          </p:cNvPr>
          <p:cNvSpPr>
            <a:spLocks noGrp="1"/>
          </p:cNvSpPr>
          <p:nvPr>
            <p:ph type="title"/>
          </p:nvPr>
        </p:nvSpPr>
        <p:spPr/>
        <p:txBody>
          <a:bodyPr/>
          <a:lstStyle/>
          <a:p>
            <a:pPr>
              <a:defRPr>
                <a:solidFill>
                  <a:srgbClr val="0B163B"/>
                </a:solidFill>
              </a:defRPr>
            </a:pPr>
            <a:r>
              <a:t>Reflexion über gängige Narrative und Behauptungen zu KI</a:t>
            </a:r>
            <a:endParaRPr lang="de-DE" dirty="0">
              <a:solidFill>
                <a:srgbClr val="0B163B"/>
              </a:solidFill>
            </a:endParaRPr>
          </a:p>
        </p:txBody>
      </p:sp>
    </p:spTree>
    <p:extLst>
      <p:ext uri="{BB962C8B-B14F-4D97-AF65-F5344CB8AC3E}">
        <p14:creationId xmlns:p14="http://schemas.microsoft.com/office/powerpoint/2010/main" val="2415948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CE68D73B-6DB8-4E45-8E60-DEDE561C5F10}"/>
              </a:ext>
            </a:extLst>
          </p:cNvPr>
          <p:cNvSpPr txBox="1"/>
          <p:nvPr/>
        </p:nvSpPr>
        <p:spPr>
          <a:xfrm>
            <a:off x="0" y="258013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4" name="Inhaltsplatzhalter 3">
            <a:extLst>
              <a:ext uri="{FF2B5EF4-FFF2-40B4-BE49-F238E27FC236}">
                <a16:creationId xmlns:a16="http://schemas.microsoft.com/office/drawing/2014/main" id="{5F8C7115-ACD6-4C00-A253-2264BC5DE6F8}"/>
              </a:ext>
            </a:extLst>
          </p:cNvPr>
          <p:cNvSpPr>
            <a:spLocks noGrp="1"/>
          </p:cNvSpPr>
          <p:nvPr>
            <p:ph idx="1"/>
          </p:nvPr>
        </p:nvSpPr>
        <p:spPr>
          <a:xfrm>
            <a:off x="457200" y="3112755"/>
            <a:ext cx="5009760" cy="2407211"/>
          </a:xfrm>
        </p:spPr>
        <p:txBody>
          <a:bodyPr/>
          <a:lstStyle/>
          <a:p>
            <a:pPr marL="0" indent="0">
              <a:spcBef>
                <a:spcPts val="1000"/>
              </a:spcBef>
              <a:buNone/>
              <a:defRPr sz="1200">
                <a:solidFill>
                  <a:srgbClr val="0B163B"/>
                </a:solidFill>
              </a:defRPr>
            </a:pPr>
            <a:r>
              <a:t>… steigert die Effizienz und Produktivität</a:t>
            </a:r>
            <a:endParaRPr lang="de-DE" sz="1200" dirty="0">
              <a:solidFill>
                <a:srgbClr val="0B163B"/>
              </a:solidFill>
            </a:endParaRPr>
          </a:p>
          <a:p>
            <a:pPr marL="0" indent="0">
              <a:spcBef>
                <a:spcPts val="1000"/>
              </a:spcBef>
              <a:buNone/>
              <a:defRPr sz="1200">
                <a:solidFill>
                  <a:srgbClr val="0B163B"/>
                </a:solidFill>
              </a:defRPr>
            </a:pPr>
            <a:r>
              <a:t>… ermöglicht Wettbewerbsvorteile und Innovation</a:t>
            </a:r>
            <a:endParaRPr lang="de-DE" sz="1200" dirty="0">
              <a:solidFill>
                <a:srgbClr val="0B163B"/>
              </a:solidFill>
            </a:endParaRPr>
          </a:p>
          <a:p>
            <a:pPr marL="0" indent="0">
              <a:spcBef>
                <a:spcPts val="1000"/>
              </a:spcBef>
              <a:buNone/>
              <a:defRPr sz="1200">
                <a:solidFill>
                  <a:srgbClr val="0B163B"/>
                </a:solidFill>
              </a:defRPr>
            </a:pPr>
            <a:r>
              <a:t>… verbessert die Kundenbeziehungen</a:t>
            </a:r>
            <a:endParaRPr lang="de-DE" sz="1200" dirty="0">
              <a:solidFill>
                <a:srgbClr val="0B163B"/>
              </a:solidFill>
            </a:endParaRPr>
          </a:p>
          <a:p>
            <a:pPr marL="0" indent="0">
              <a:spcBef>
                <a:spcPts val="1000"/>
              </a:spcBef>
              <a:buNone/>
              <a:defRPr sz="1200">
                <a:solidFill>
                  <a:srgbClr val="0B163B"/>
                </a:solidFill>
              </a:defRPr>
            </a:pPr>
            <a:r>
              <a:t>… macht keine Fehler und ist zuverlässig</a:t>
            </a:r>
          </a:p>
          <a:p>
            <a:pPr marL="0" indent="0">
              <a:spcBef>
                <a:spcPts val="1000"/>
              </a:spcBef>
              <a:buNone/>
              <a:defRPr sz="1200">
                <a:solidFill>
                  <a:srgbClr val="0B163B"/>
                </a:solidFill>
              </a:defRPr>
            </a:pPr>
            <a:r>
              <a:t>… steigert die Qualität und spart Ressourcen</a:t>
            </a:r>
            <a:endParaRPr lang="de-DE" sz="1200" dirty="0">
              <a:solidFill>
                <a:srgbClr val="0B163B"/>
              </a:solidFill>
            </a:endParaRPr>
          </a:p>
          <a:p>
            <a:pPr marL="0" indent="0">
              <a:spcBef>
                <a:spcPts val="1000"/>
              </a:spcBef>
              <a:buNone/>
              <a:defRPr sz="1200">
                <a:solidFill>
                  <a:srgbClr val="0B163B"/>
                </a:solidFill>
              </a:defRPr>
            </a:pPr>
            <a:r>
              <a:t>… verringert die Arbeitsbelastung, schafft Raum für Kreativität und verbessert die Arbeitsbedingungen</a:t>
            </a:r>
            <a:endParaRPr lang="de-DE" sz="1200" dirty="0">
              <a:solidFill>
                <a:srgbClr val="0B163B"/>
              </a:solidFill>
            </a:endParaRPr>
          </a:p>
          <a:p>
            <a:pPr marL="0" indent="0">
              <a:spcBef>
                <a:spcPts val="1000"/>
              </a:spcBef>
              <a:buNone/>
              <a:defRPr sz="1200">
                <a:solidFill>
                  <a:srgbClr val="0B163B"/>
                </a:solidFill>
              </a:defRPr>
            </a:pPr>
            <a:r>
              <a:t>…</a:t>
            </a:r>
            <a:endParaRPr lang="de-AT" sz="1200" dirty="0">
              <a:solidFill>
                <a:srgbClr val="0B163B"/>
              </a:solidFill>
            </a:endParaRPr>
          </a:p>
        </p:txBody>
      </p:sp>
      <p:sp>
        <p:nvSpPr>
          <p:cNvPr id="3" name="Titel 2">
            <a:extLst>
              <a:ext uri="{FF2B5EF4-FFF2-40B4-BE49-F238E27FC236}">
                <a16:creationId xmlns:a16="http://schemas.microsoft.com/office/drawing/2014/main" id="{F12A29A5-44B6-46B8-83C4-6DB8868C49AD}"/>
              </a:ext>
            </a:extLst>
          </p:cNvPr>
          <p:cNvSpPr>
            <a:spLocks noGrp="1"/>
          </p:cNvSpPr>
          <p:nvPr>
            <p:ph type="title"/>
          </p:nvPr>
        </p:nvSpPr>
        <p:spPr/>
        <p:txBody>
          <a:bodyPr/>
          <a:lstStyle/>
          <a:p>
            <a:pPr>
              <a:defRPr>
                <a:solidFill>
                  <a:srgbClr val="0B163B"/>
                </a:solidFill>
              </a:defRPr>
            </a:pPr>
            <a:r>
              <a:t>Häufige Narrative über künstliche Intelligenz</a:t>
            </a:r>
            <a:endParaRPr lang="de-DE" dirty="0">
              <a:solidFill>
                <a:srgbClr val="0B163B"/>
              </a:solidFill>
            </a:endParaRPr>
          </a:p>
        </p:txBody>
      </p:sp>
      <p:sp>
        <p:nvSpPr>
          <p:cNvPr id="5" name="Inhaltsplatzhalter 3">
            <a:extLst>
              <a:ext uri="{FF2B5EF4-FFF2-40B4-BE49-F238E27FC236}">
                <a16:creationId xmlns:a16="http://schemas.microsoft.com/office/drawing/2014/main" id="{89687512-F7F0-4CFC-B481-ECD57181C900}"/>
              </a:ext>
            </a:extLst>
          </p:cNvPr>
          <p:cNvSpPr txBox="1">
            <a:spLocks/>
          </p:cNvSpPr>
          <p:nvPr/>
        </p:nvSpPr>
        <p:spPr>
          <a:xfrm>
            <a:off x="6531840" y="3093783"/>
            <a:ext cx="5009760" cy="2407211"/>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Garet Book"/>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Courier New" panose="02070309020205020404" pitchFamily="49" charset="0"/>
              <a:buChar char="o"/>
              <a:defRPr sz="1800">
                <a:solidFill>
                  <a:schemeClr val="tx1"/>
                </a:solidFill>
                <a:latin typeface="Garet Book"/>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lvl="0" indent="0" algn="r">
              <a:spcBef>
                <a:spcPts val="1000"/>
              </a:spcBef>
              <a:buNone/>
              <a:defRPr sz="1200">
                <a:solidFill>
                  <a:srgbClr val="0B163B"/>
                </a:solidFill>
              </a:defRPr>
            </a:pPr>
            <a:r>
              <a:t>… bedroht Arbeitsplätze</a:t>
            </a:r>
            <a:endParaRPr lang="de-AT" sz="1200" dirty="0">
              <a:solidFill>
                <a:srgbClr val="0B163B"/>
              </a:solidFill>
            </a:endParaRPr>
          </a:p>
          <a:p>
            <a:pPr marL="0" lvl="0" indent="0" algn="r">
              <a:spcBef>
                <a:spcPts val="1000"/>
              </a:spcBef>
              <a:buNone/>
              <a:defRPr sz="1200">
                <a:solidFill>
                  <a:srgbClr val="0B163B"/>
                </a:solidFill>
              </a:defRPr>
            </a:pPr>
            <a:r>
              <a:t>… verstärkt Diskriminierung</a:t>
            </a:r>
            <a:endParaRPr lang="de-AT" sz="1200" dirty="0">
              <a:solidFill>
                <a:srgbClr val="0B163B"/>
              </a:solidFill>
            </a:endParaRPr>
          </a:p>
          <a:p>
            <a:pPr marL="0" lvl="0" indent="0" algn="r">
              <a:spcBef>
                <a:spcPts val="1000"/>
              </a:spcBef>
              <a:buNone/>
              <a:defRPr sz="1200">
                <a:solidFill>
                  <a:srgbClr val="0B163B"/>
                </a:solidFill>
              </a:defRPr>
            </a:pPr>
            <a:r>
              <a:t>… bedroht die Privatsphäre</a:t>
            </a:r>
            <a:endParaRPr lang="de-AT" sz="1200" dirty="0">
              <a:solidFill>
                <a:srgbClr val="0B163B"/>
              </a:solidFill>
            </a:endParaRPr>
          </a:p>
          <a:p>
            <a:pPr marL="0" lvl="0" indent="0" algn="r">
              <a:spcBef>
                <a:spcPts val="1000"/>
              </a:spcBef>
              <a:buNone/>
              <a:defRPr sz="1200">
                <a:solidFill>
                  <a:srgbClr val="0B163B"/>
                </a:solidFill>
              </a:defRPr>
            </a:pPr>
            <a:r>
              <a:t>… ist ein Sicherheitsalbtraum</a:t>
            </a:r>
          </a:p>
          <a:p>
            <a:pPr marL="0" lvl="0" indent="0" algn="r">
              <a:spcBef>
                <a:spcPts val="1000"/>
              </a:spcBef>
              <a:buNone/>
              <a:defRPr sz="1200">
                <a:solidFill>
                  <a:srgbClr val="0B163B"/>
                </a:solidFill>
              </a:defRPr>
            </a:pPr>
            <a:r>
              <a:t>… schränkt Freiheit und Autonomie ein</a:t>
            </a:r>
            <a:endParaRPr lang="de-AT" sz="1200" dirty="0">
              <a:solidFill>
                <a:srgbClr val="0B163B"/>
              </a:solidFill>
            </a:endParaRPr>
          </a:p>
          <a:p>
            <a:pPr marL="0" lvl="0" indent="0" algn="r">
              <a:spcBef>
                <a:spcPts val="1000"/>
              </a:spcBef>
              <a:buNone/>
              <a:defRPr sz="1200">
                <a:solidFill>
                  <a:srgbClr val="0B163B"/>
                </a:solidFill>
              </a:defRPr>
            </a:pPr>
            <a:r>
              <a:t>… verschärft die Ausbeutung von Arbeitnehmern und </a:t>
            </a:r>
            <a:br>
              <a:rPr lang="en-GB" sz="1200" dirty="0">
                <a:solidFill>
                  <a:srgbClr val="0B163B"/>
                </a:solidFill>
              </a:rPr>
            </a:br>
            <a:r>
              <a:t>führt zu Dehumanisierung</a:t>
            </a:r>
            <a:endParaRPr lang="en-GB" sz="1200" dirty="0">
              <a:solidFill>
                <a:srgbClr val="0B163B"/>
              </a:solidFill>
            </a:endParaRPr>
          </a:p>
          <a:p>
            <a:pPr marL="0" lvl="0" indent="0" algn="r">
              <a:spcBef>
                <a:spcPts val="1000"/>
              </a:spcBef>
              <a:buNone/>
              <a:defRPr sz="1200">
                <a:solidFill>
                  <a:srgbClr val="0B163B"/>
                </a:solidFill>
              </a:defRPr>
            </a:pPr>
            <a:r>
              <a:t>…</a:t>
            </a:r>
            <a:endParaRPr lang="de-AT" sz="1200" dirty="0">
              <a:solidFill>
                <a:srgbClr val="0B163B"/>
              </a:solidFill>
            </a:endParaRPr>
          </a:p>
        </p:txBody>
      </p:sp>
      <p:sp>
        <p:nvSpPr>
          <p:cNvPr id="8" name="Rechteck 7">
            <a:extLst>
              <a:ext uri="{FF2B5EF4-FFF2-40B4-BE49-F238E27FC236}">
                <a16:creationId xmlns:a16="http://schemas.microsoft.com/office/drawing/2014/main" id="{65D4BB2A-9D54-428E-ABAD-C68A94BD35D6}"/>
              </a:ext>
            </a:extLst>
          </p:cNvPr>
          <p:cNvSpPr/>
          <p:nvPr/>
        </p:nvSpPr>
        <p:spPr>
          <a:xfrm>
            <a:off x="2165477" y="5386961"/>
            <a:ext cx="8102006" cy="964367"/>
          </a:xfrm>
          <a:prstGeom prst="rect">
            <a:avLst/>
          </a:prstGeom>
        </p:spPr>
        <p:txBody>
          <a:bodyPr wrap="square">
            <a:spAutoFit/>
          </a:bodyPr>
          <a:lstStyle/>
          <a:p>
            <a:pPr algn="just">
              <a:spcBef>
                <a:spcPts val="1000"/>
              </a:spcBef>
              <a:defRPr sz="1600">
                <a:solidFill>
                  <a:srgbClr val="0B163B"/>
                </a:solidFill>
                <a:highlight>
                  <a:srgbClr val="F4EEFE"/>
                </a:highlight>
                <a:latin typeface="Garet Book"/>
              </a:defRPr>
            </a:pPr>
            <a:r>
              <a:rPr dirty="0" err="1"/>
              <a:t>Irreführende</a:t>
            </a:r>
            <a:r>
              <a:rPr dirty="0"/>
              <a:t> Narrative und </a:t>
            </a:r>
            <a:r>
              <a:rPr dirty="0" err="1"/>
              <a:t>Annahmen</a:t>
            </a:r>
            <a:r>
              <a:rPr dirty="0"/>
              <a:t> </a:t>
            </a:r>
            <a:r>
              <a:rPr dirty="0" err="1"/>
              <a:t>über</a:t>
            </a:r>
            <a:r>
              <a:rPr dirty="0"/>
              <a:t> KI </a:t>
            </a:r>
            <a:r>
              <a:rPr dirty="0" err="1"/>
              <a:t>als</a:t>
            </a:r>
            <a:r>
              <a:rPr dirty="0"/>
              <a:t> </a:t>
            </a:r>
            <a:r>
              <a:rPr dirty="0" err="1"/>
              <a:t>überlegene</a:t>
            </a:r>
            <a:r>
              <a:rPr dirty="0"/>
              <a:t> Technologie</a:t>
            </a:r>
            <a:endParaRPr lang="de-DE" sz="1600" dirty="0">
              <a:solidFill>
                <a:srgbClr val="0B163B"/>
              </a:solidFill>
              <a:highlight>
                <a:srgbClr val="F4EEFE"/>
              </a:highlight>
              <a:latin typeface="Garet Book"/>
            </a:endParaRPr>
          </a:p>
          <a:p>
            <a:pPr marL="285750" indent="-285750" algn="just">
              <a:spcBef>
                <a:spcPts val="1000"/>
              </a:spcBef>
              <a:buFont typeface="Arial" panose="020B0604020202020204" pitchFamily="34" charset="0"/>
              <a:buChar char="•"/>
              <a:defRPr sz="1200">
                <a:solidFill>
                  <a:srgbClr val="0B163B"/>
                </a:solidFill>
                <a:latin typeface="Garet Book"/>
              </a:defRPr>
            </a:pPr>
            <a:r>
              <a:rPr dirty="0" err="1"/>
              <a:t>schaffen</a:t>
            </a:r>
            <a:r>
              <a:rPr dirty="0"/>
              <a:t> </a:t>
            </a:r>
            <a:r>
              <a:rPr dirty="0" err="1"/>
              <a:t>hohe</a:t>
            </a:r>
            <a:r>
              <a:rPr dirty="0"/>
              <a:t> </a:t>
            </a:r>
            <a:r>
              <a:rPr dirty="0" err="1"/>
              <a:t>Erwartungen</a:t>
            </a:r>
            <a:r>
              <a:rPr dirty="0"/>
              <a:t>, </a:t>
            </a:r>
            <a:r>
              <a:rPr dirty="0" err="1"/>
              <a:t>Ängste</a:t>
            </a:r>
            <a:r>
              <a:rPr dirty="0"/>
              <a:t> und </a:t>
            </a:r>
            <a:r>
              <a:rPr dirty="0" err="1"/>
              <a:t>verstärken</a:t>
            </a:r>
            <a:r>
              <a:rPr dirty="0"/>
              <a:t> die </a:t>
            </a:r>
            <a:r>
              <a:rPr dirty="0" err="1"/>
              <a:t>Polarisierung</a:t>
            </a:r>
            <a:r>
              <a:rPr dirty="0"/>
              <a:t> </a:t>
            </a:r>
            <a:r>
              <a:rPr dirty="0" err="1"/>
              <a:t>im</a:t>
            </a:r>
            <a:r>
              <a:rPr dirty="0"/>
              <a:t> </a:t>
            </a:r>
            <a:r>
              <a:rPr dirty="0" err="1"/>
              <a:t>öffentlichen</a:t>
            </a:r>
            <a:r>
              <a:rPr dirty="0"/>
              <a:t> </a:t>
            </a:r>
            <a:r>
              <a:rPr dirty="0" err="1"/>
              <a:t>Diskurs</a:t>
            </a:r>
            <a:endParaRPr lang="de-DE" sz="1200" dirty="0">
              <a:solidFill>
                <a:srgbClr val="0B163B"/>
              </a:solidFill>
              <a:latin typeface="Garet Book"/>
            </a:endParaRPr>
          </a:p>
          <a:p>
            <a:pPr marL="285750" indent="-285750" algn="just">
              <a:spcBef>
                <a:spcPts val="1000"/>
              </a:spcBef>
              <a:buFont typeface="Arial" panose="020B0604020202020204" pitchFamily="34" charset="0"/>
              <a:buChar char="•"/>
              <a:defRPr sz="1200">
                <a:solidFill>
                  <a:srgbClr val="0B163B"/>
                </a:solidFill>
                <a:latin typeface="Garet Book"/>
                <a:sym typeface="Wingdings" panose="05000000000000000000" pitchFamily="2" charset="2"/>
              </a:defRPr>
            </a:pPr>
            <a:r>
              <a:rPr dirty="0" err="1"/>
              <a:t>behindern</a:t>
            </a:r>
            <a:r>
              <a:rPr dirty="0"/>
              <a:t> </a:t>
            </a:r>
            <a:r>
              <a:rPr dirty="0" err="1"/>
              <a:t>realistische</a:t>
            </a:r>
            <a:r>
              <a:rPr dirty="0"/>
              <a:t> </a:t>
            </a:r>
            <a:r>
              <a:rPr dirty="0" err="1"/>
              <a:t>Ansichten</a:t>
            </a:r>
            <a:r>
              <a:rPr dirty="0"/>
              <a:t> </a:t>
            </a:r>
            <a:r>
              <a:rPr dirty="0" err="1"/>
              <a:t>über</a:t>
            </a:r>
            <a:r>
              <a:rPr dirty="0"/>
              <a:t> KI-</a:t>
            </a:r>
            <a:r>
              <a:rPr dirty="0" err="1"/>
              <a:t>basierte</a:t>
            </a:r>
            <a:r>
              <a:rPr dirty="0"/>
              <a:t> </a:t>
            </a:r>
            <a:r>
              <a:rPr dirty="0" err="1"/>
              <a:t>Technologien</a:t>
            </a:r>
            <a:r>
              <a:rPr dirty="0"/>
              <a:t> und </a:t>
            </a:r>
            <a:r>
              <a:rPr dirty="0" err="1"/>
              <a:t>deren</a:t>
            </a:r>
            <a:r>
              <a:rPr dirty="0"/>
              <a:t> </a:t>
            </a:r>
            <a:r>
              <a:rPr dirty="0" err="1"/>
              <a:t>informierten</a:t>
            </a:r>
            <a:r>
              <a:rPr dirty="0"/>
              <a:t> </a:t>
            </a:r>
            <a:r>
              <a:rPr dirty="0" err="1"/>
              <a:t>Einsatz</a:t>
            </a:r>
            <a:endParaRPr lang="de-DE" sz="1100" dirty="0">
              <a:solidFill>
                <a:srgbClr val="0B163B"/>
              </a:solidFill>
              <a:latin typeface="Garet Book"/>
            </a:endParaRPr>
          </a:p>
        </p:txBody>
      </p:sp>
      <p:sp>
        <p:nvSpPr>
          <p:cNvPr id="10" name="Inhaltsplatzhalter 2">
            <a:extLst>
              <a:ext uri="{FF2B5EF4-FFF2-40B4-BE49-F238E27FC236}">
                <a16:creationId xmlns:a16="http://schemas.microsoft.com/office/drawing/2014/main" id="{9CBB4EEE-CC84-4B27-B8A1-56FEF5A27431}"/>
              </a:ext>
            </a:extLst>
          </p:cNvPr>
          <p:cNvSpPr/>
          <p:nvPr/>
        </p:nvSpPr>
        <p:spPr>
          <a:xfrm>
            <a:off x="457200" y="258013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defRPr sz="2200">
                <a:solidFill>
                  <a:srgbClr val="0B163B"/>
                </a:solidFill>
                <a:latin typeface="+mj-lt"/>
              </a:defRPr>
            </a:pPr>
            <a:r>
              <a:t>KI …</a:t>
            </a:r>
            <a:endParaRPr lang="nl-BE" sz="2200" b="0" u="none" strike="noStrike" dirty="0">
              <a:solidFill>
                <a:srgbClr val="0B163B"/>
              </a:solidFill>
              <a:effectLst/>
              <a:uFillTx/>
              <a:latin typeface="+mj-lt"/>
            </a:endParaRPr>
          </a:p>
        </p:txBody>
      </p:sp>
      <p:sp>
        <p:nvSpPr>
          <p:cNvPr id="11" name="Inhaltsplatzhalter 2">
            <a:extLst>
              <a:ext uri="{FF2B5EF4-FFF2-40B4-BE49-F238E27FC236}">
                <a16:creationId xmlns:a16="http://schemas.microsoft.com/office/drawing/2014/main" id="{41CAECB8-FB94-4F1D-A445-425636EAE155}"/>
              </a:ext>
            </a:extLst>
          </p:cNvPr>
          <p:cNvSpPr/>
          <p:nvPr/>
        </p:nvSpPr>
        <p:spPr>
          <a:xfrm>
            <a:off x="457200" y="3666427"/>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defRPr sz="1800">
                <a:solidFill>
                  <a:srgbClr val="0B163B"/>
                </a:solidFill>
                <a:latin typeface="Garet Heavy" pitchFamily="2" charset="0"/>
              </a:defRPr>
            </a:pPr>
            <a:r>
              <a:t>vs.</a:t>
            </a:r>
            <a:endParaRPr lang="nl-BE" sz="1800" b="0" u="none" strike="noStrike" dirty="0">
              <a:solidFill>
                <a:srgbClr val="0B163B"/>
              </a:solidFill>
              <a:effectLst/>
              <a:uFillTx/>
              <a:latin typeface="Garet Heavy" pitchFamily="2" charset="0"/>
            </a:endParaRPr>
          </a:p>
        </p:txBody>
      </p:sp>
      <p:sp>
        <p:nvSpPr>
          <p:cNvPr id="12" name="Inhaltsplatzhalter 2">
            <a:extLst>
              <a:ext uri="{FF2B5EF4-FFF2-40B4-BE49-F238E27FC236}">
                <a16:creationId xmlns:a16="http://schemas.microsoft.com/office/drawing/2014/main" id="{3F8935A3-17C3-4C3B-941B-567451F493BE}"/>
              </a:ext>
            </a:extLst>
          </p:cNvPr>
          <p:cNvSpPr/>
          <p:nvPr/>
        </p:nvSpPr>
        <p:spPr>
          <a:xfrm>
            <a:off x="457200" y="2580135"/>
            <a:ext cx="513024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just" defTabSz="914400">
              <a:lnSpc>
                <a:spcPct val="100000"/>
              </a:lnSpc>
              <a:spcBef>
                <a:spcPts val="1001"/>
              </a:spcBef>
              <a:tabLst>
                <a:tab pos="0" algn="l"/>
              </a:tabLst>
              <a:defRPr sz="1800">
                <a:solidFill>
                  <a:srgbClr val="0B163B"/>
                </a:solidFill>
                <a:latin typeface="Garet Heavy" pitchFamily="2" charset="0"/>
              </a:defRPr>
            </a:pPr>
            <a:r>
              <a:t>Szenario des freundlichen Zauberers</a:t>
            </a:r>
          </a:p>
        </p:txBody>
      </p:sp>
      <p:sp>
        <p:nvSpPr>
          <p:cNvPr id="14" name="Rechteck 13">
            <a:extLst>
              <a:ext uri="{FF2B5EF4-FFF2-40B4-BE49-F238E27FC236}">
                <a16:creationId xmlns:a16="http://schemas.microsoft.com/office/drawing/2014/main" id="{EA5BCA4C-DDE6-4F59-BD5B-A2CF11845783}"/>
              </a:ext>
            </a:extLst>
          </p:cNvPr>
          <p:cNvSpPr/>
          <p:nvPr/>
        </p:nvSpPr>
        <p:spPr>
          <a:xfrm>
            <a:off x="1924516" y="1558608"/>
            <a:ext cx="8342967" cy="369332"/>
          </a:xfrm>
          <a:prstGeom prst="rect">
            <a:avLst/>
          </a:prstGeom>
        </p:spPr>
        <p:txBody>
          <a:bodyPr wrap="square">
            <a:spAutoFit/>
          </a:bodyPr>
          <a:lstStyle/>
          <a:p>
            <a:pPr algn="ctr">
              <a:defRPr sz="1800" b="1">
                <a:solidFill>
                  <a:srgbClr val="0B163B"/>
                </a:solidFill>
                <a:latin typeface="Garet Book"/>
              </a:defRPr>
            </a:pPr>
            <a:r>
              <a:t>Fragwürdige Meta-Narrative auf beiden Seiten:</a:t>
            </a:r>
          </a:p>
        </p:txBody>
      </p:sp>
      <p:sp>
        <p:nvSpPr>
          <p:cNvPr id="15" name="Rechteck 14">
            <a:extLst>
              <a:ext uri="{FF2B5EF4-FFF2-40B4-BE49-F238E27FC236}">
                <a16:creationId xmlns:a16="http://schemas.microsoft.com/office/drawing/2014/main" id="{DB979A55-88AE-4DB9-AB52-9248A46F4204}"/>
              </a:ext>
            </a:extLst>
          </p:cNvPr>
          <p:cNvSpPr/>
          <p:nvPr/>
        </p:nvSpPr>
        <p:spPr>
          <a:xfrm>
            <a:off x="1924516" y="2004274"/>
            <a:ext cx="8342967" cy="338554"/>
          </a:xfrm>
          <a:prstGeom prst="rect">
            <a:avLst/>
          </a:prstGeom>
        </p:spPr>
        <p:txBody>
          <a:bodyPr wrap="square">
            <a:spAutoFit/>
          </a:bodyPr>
          <a:lstStyle/>
          <a:p>
            <a:pPr algn="ctr">
              <a:defRPr sz="1600">
                <a:solidFill>
                  <a:srgbClr val="0B163B"/>
                </a:solidFill>
                <a:highlight>
                  <a:srgbClr val="F4EEFE"/>
                </a:highlight>
                <a:latin typeface="Garet Book"/>
              </a:defRPr>
            </a:pPr>
            <a:r>
              <a:t>KI ist Menschen überlegen (?!) … </a:t>
            </a:r>
          </a:p>
        </p:txBody>
      </p:sp>
      <p:sp>
        <p:nvSpPr>
          <p:cNvPr id="13" name="Inhaltsplatzhalter 2">
            <a:extLst>
              <a:ext uri="{FF2B5EF4-FFF2-40B4-BE49-F238E27FC236}">
                <a16:creationId xmlns:a16="http://schemas.microsoft.com/office/drawing/2014/main" id="{01E0D884-07EA-4D2B-8557-9DD18952F1CA}"/>
              </a:ext>
            </a:extLst>
          </p:cNvPr>
          <p:cNvSpPr/>
          <p:nvPr/>
        </p:nvSpPr>
        <p:spPr>
          <a:xfrm>
            <a:off x="6411360" y="2580135"/>
            <a:ext cx="513024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r" defTabSz="914400">
              <a:lnSpc>
                <a:spcPct val="100000"/>
              </a:lnSpc>
              <a:spcBef>
                <a:spcPts val="1001"/>
              </a:spcBef>
              <a:tabLst>
                <a:tab pos="0" algn="l"/>
              </a:tabLst>
              <a:defRPr sz="1800">
                <a:solidFill>
                  <a:srgbClr val="0B163B"/>
                </a:solidFill>
                <a:latin typeface="Garet Heavy" pitchFamily="2" charset="0"/>
              </a:defRPr>
            </a:pPr>
            <a:r>
              <a:t>Terminator-Szenario</a:t>
            </a:r>
          </a:p>
        </p:txBody>
      </p:sp>
    </p:spTree>
    <p:extLst>
      <p:ext uri="{BB962C8B-B14F-4D97-AF65-F5344CB8AC3E}">
        <p14:creationId xmlns:p14="http://schemas.microsoft.com/office/powerpoint/2010/main" val="19528986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4" grpId="0"/>
      <p:bldP spid="15"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DFB29E6-647A-4611-B7BE-140181134415}"/>
              </a:ext>
            </a:extLst>
          </p:cNvPr>
          <p:cNvSpPr>
            <a:spLocks noGrp="1"/>
          </p:cNvSpPr>
          <p:nvPr>
            <p:ph type="title"/>
          </p:nvPr>
        </p:nvSpPr>
        <p:spPr/>
        <p:txBody>
          <a:bodyPr/>
          <a:lstStyle/>
          <a:p>
            <a:pPr>
              <a:defRPr>
                <a:solidFill>
                  <a:srgbClr val="0B163B"/>
                </a:solidFill>
              </a:defRPr>
            </a:pPr>
            <a:r>
              <a:rPr dirty="0" err="1"/>
              <a:t>Gruppendiskussion</a:t>
            </a:r>
            <a:endParaRPr lang="de-DE" dirty="0">
              <a:solidFill>
                <a:srgbClr val="0B163B"/>
              </a:solidFill>
            </a:endParaRPr>
          </a:p>
        </p:txBody>
      </p:sp>
      <p:sp>
        <p:nvSpPr>
          <p:cNvPr id="2" name="Textplatzhalter 1">
            <a:extLst>
              <a:ext uri="{FF2B5EF4-FFF2-40B4-BE49-F238E27FC236}">
                <a16:creationId xmlns:a16="http://schemas.microsoft.com/office/drawing/2014/main" id="{19161697-5E4F-4815-A214-AA8FF28EFC63}"/>
              </a:ext>
            </a:extLst>
          </p:cNvPr>
          <p:cNvSpPr>
            <a:spLocks noGrp="1"/>
          </p:cNvSpPr>
          <p:nvPr>
            <p:ph type="body" idx="1"/>
          </p:nvPr>
        </p:nvSpPr>
        <p:spPr>
          <a:xfrm>
            <a:off x="216110" y="2397495"/>
            <a:ext cx="4170260" cy="3170099"/>
          </a:xfrm>
        </p:spPr>
        <p:txBody>
          <a:bodyPr/>
          <a:lstStyle/>
          <a:p>
            <a:pPr>
              <a:defRPr sz="4400" b="1">
                <a:solidFill>
                  <a:srgbClr val="0B163B"/>
                </a:solidFill>
                <a:latin typeface="+mn-lt"/>
              </a:defRPr>
            </a:pPr>
            <a:r>
              <a:rPr sz="4000" dirty="0"/>
              <a:t>Reflexion über gängige Narrative und Behauptungen zu KI</a:t>
            </a:r>
            <a:endParaRPr lang="de-DE" sz="4000" b="1" dirty="0">
              <a:solidFill>
                <a:srgbClr val="0B163B"/>
              </a:solidFill>
              <a:latin typeface="+mn-lt"/>
            </a:endParaRPr>
          </a:p>
        </p:txBody>
      </p:sp>
      <p:sp>
        <p:nvSpPr>
          <p:cNvPr id="4" name="Inhaltsplatzhalter 2">
            <a:extLst>
              <a:ext uri="{FF2B5EF4-FFF2-40B4-BE49-F238E27FC236}">
                <a16:creationId xmlns:a16="http://schemas.microsoft.com/office/drawing/2014/main" id="{4E69303C-A562-437C-BF83-8EBE1E08A4EE}"/>
              </a:ext>
            </a:extLst>
          </p:cNvPr>
          <p:cNvSpPr/>
          <p:nvPr/>
        </p:nvSpPr>
        <p:spPr>
          <a:xfrm>
            <a:off x="4561200" y="2030400"/>
            <a:ext cx="717360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rgbClr val="0B163B"/>
                </a:solidFill>
                <a:effectLst/>
                <a:uFillTx/>
              </a:defRPr>
            </a:pPr>
            <a:r>
              <a:rPr dirty="0">
                <a:latin typeface="+mj-lt"/>
              </a:rPr>
              <a:t>Ansatz</a:t>
            </a:r>
            <a:r>
              <a:rPr dirty="0">
                <a:latin typeface="Garet Book"/>
              </a:rPr>
              <a:t>:</a:t>
            </a:r>
            <a:endParaRPr lang="nl-BE" sz="2000" b="0" u="none" strike="noStrike" dirty="0">
              <a:solidFill>
                <a:srgbClr val="0B163B"/>
              </a:solidFill>
              <a:effectLst/>
              <a:uFillTx/>
              <a:latin typeface="Arial"/>
            </a:endParaRPr>
          </a:p>
          <a:p>
            <a:pPr marL="228600" indent="-228600" defTabSz="914400">
              <a:spcBef>
                <a:spcPts val="1001"/>
              </a:spcBef>
              <a:buClr>
                <a:srgbClr val="0B163B"/>
              </a:buClr>
              <a:buFont typeface="Arial"/>
              <a:buChar char="•"/>
              <a:tabLst>
                <a:tab pos="0" algn="l"/>
              </a:tabLst>
              <a:defRPr sz="1400" u="sng">
                <a:solidFill>
                  <a:srgbClr val="0B163B"/>
                </a:solidFill>
                <a:effectLst/>
                <a:uFillTx/>
                <a:latin typeface="Garet Book"/>
              </a:defRPr>
            </a:pPr>
            <a:r>
              <a:rPr dirty="0" err="1"/>
              <a:t>Diskussion</a:t>
            </a:r>
            <a:r>
              <a:rPr dirty="0"/>
              <a:t>: 10–15 Min.</a:t>
            </a:r>
          </a:p>
          <a:p>
            <a:pPr defTabSz="914400">
              <a:spcBef>
                <a:spcPts val="1001"/>
              </a:spcBef>
              <a:buClr>
                <a:srgbClr val="0B163B"/>
              </a:buClr>
              <a:tabLst>
                <a:tab pos="0" algn="l"/>
              </a:tabLst>
            </a:pPr>
            <a:endParaRPr lang="de-DE" sz="1400" u="sng" dirty="0">
              <a:solidFill>
                <a:srgbClr val="0B163B"/>
              </a:solidFill>
              <a:latin typeface="Garet Book"/>
            </a:endParaRPr>
          </a:p>
          <a:p>
            <a:pPr defTabSz="914400">
              <a:spcBef>
                <a:spcPts val="1001"/>
              </a:spcBef>
              <a:buClr>
                <a:srgbClr val="0B163B"/>
              </a:buClr>
              <a:tabLst>
                <a:tab pos="0" algn="l"/>
              </a:tabLst>
              <a:defRPr sz="1400" b="1">
                <a:solidFill>
                  <a:srgbClr val="0B163B"/>
                </a:solidFill>
                <a:effectLst/>
                <a:uFillTx/>
                <a:latin typeface="Garet Book"/>
              </a:defRPr>
            </a:pPr>
            <a:r>
              <a:rPr dirty="0" err="1"/>
              <a:t>Mögliche</a:t>
            </a:r>
            <a:r>
              <a:rPr dirty="0"/>
              <a:t> </a:t>
            </a:r>
            <a:r>
              <a:rPr dirty="0" err="1"/>
              <a:t>Fragen</a:t>
            </a:r>
            <a:r>
              <a:rPr dirty="0"/>
              <a:t>:</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dirty="0"/>
              <a:t>Wie </a:t>
            </a:r>
            <a:r>
              <a:rPr dirty="0" err="1"/>
              <a:t>realistisch</a:t>
            </a:r>
            <a:r>
              <a:rPr dirty="0"/>
              <a:t> und </a:t>
            </a:r>
            <a:r>
              <a:rPr dirty="0" err="1"/>
              <a:t>plausibel</a:t>
            </a:r>
            <a:r>
              <a:rPr dirty="0"/>
              <a:t> </a:t>
            </a:r>
            <a:r>
              <a:rPr dirty="0" err="1"/>
              <a:t>sind</a:t>
            </a:r>
            <a:r>
              <a:rPr dirty="0"/>
              <a:t> </a:t>
            </a:r>
            <a:r>
              <a:rPr dirty="0" err="1"/>
              <a:t>diese</a:t>
            </a:r>
            <a:r>
              <a:rPr dirty="0"/>
              <a:t> Narrative? </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dirty="0" err="1"/>
              <a:t>Gibt</a:t>
            </a:r>
            <a:r>
              <a:rPr dirty="0"/>
              <a:t> es </a:t>
            </a:r>
            <a:r>
              <a:rPr dirty="0" err="1"/>
              <a:t>konkrete</a:t>
            </a:r>
            <a:r>
              <a:rPr dirty="0"/>
              <a:t> </a:t>
            </a:r>
            <a:r>
              <a:rPr dirty="0" err="1"/>
              <a:t>Beispiele</a:t>
            </a:r>
            <a:r>
              <a:rPr dirty="0"/>
              <a:t>, die </a:t>
            </a:r>
            <a:r>
              <a:rPr dirty="0" err="1"/>
              <a:t>diese</a:t>
            </a:r>
            <a:r>
              <a:rPr dirty="0"/>
              <a:t> Narrative </a:t>
            </a:r>
            <a:r>
              <a:rPr dirty="0" err="1"/>
              <a:t>untermauern</a:t>
            </a:r>
            <a:r>
              <a:rPr dirty="0"/>
              <a:t>,</a:t>
            </a:r>
            <a:br>
              <a:rPr lang="en-US" sz="1400" b="0" strike="noStrike" dirty="0">
                <a:solidFill>
                  <a:srgbClr val="0B163B"/>
                </a:solidFill>
                <a:effectLst/>
                <a:uFillTx/>
                <a:latin typeface="Garet Book"/>
              </a:rPr>
            </a:br>
            <a:r>
              <a:rPr dirty="0" err="1"/>
              <a:t>oder</a:t>
            </a:r>
            <a:r>
              <a:rPr dirty="0"/>
              <a:t> </a:t>
            </a:r>
            <a:r>
              <a:rPr dirty="0" err="1"/>
              <a:t>handelt</a:t>
            </a:r>
            <a:r>
              <a:rPr dirty="0"/>
              <a:t> es </a:t>
            </a:r>
            <a:r>
              <a:rPr dirty="0" err="1"/>
              <a:t>sich</a:t>
            </a:r>
            <a:r>
              <a:rPr dirty="0"/>
              <a:t> um unbe</a:t>
            </a:r>
            <a:r>
              <a:rPr lang="de-DE" dirty="0"/>
              <a:t>legte</a:t>
            </a:r>
            <a:r>
              <a:rPr dirty="0"/>
              <a:t> </a:t>
            </a:r>
            <a:r>
              <a:rPr dirty="0" err="1"/>
              <a:t>Behauptungen</a:t>
            </a:r>
            <a:r>
              <a:rPr dirty="0"/>
              <a:t>? </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dirty="0"/>
              <a:t>Was </a:t>
            </a:r>
            <a:r>
              <a:rPr dirty="0" err="1"/>
              <a:t>ist</a:t>
            </a:r>
            <a:r>
              <a:rPr dirty="0"/>
              <a:t> der </a:t>
            </a:r>
            <a:r>
              <a:rPr dirty="0" err="1"/>
              <a:t>Unterschied</a:t>
            </a:r>
            <a:r>
              <a:rPr dirty="0"/>
              <a:t> </a:t>
            </a:r>
            <a:r>
              <a:rPr dirty="0" err="1"/>
              <a:t>zwischen</a:t>
            </a:r>
            <a:r>
              <a:rPr dirty="0"/>
              <a:t> </a:t>
            </a:r>
            <a:r>
              <a:rPr dirty="0" err="1"/>
              <a:t>Narrativen</a:t>
            </a:r>
            <a:r>
              <a:rPr dirty="0"/>
              <a:t> und </a:t>
            </a:r>
            <a:r>
              <a:rPr dirty="0" err="1"/>
              <a:t>deren</a:t>
            </a:r>
            <a:r>
              <a:rPr dirty="0"/>
              <a:t> </a:t>
            </a:r>
            <a:r>
              <a:rPr dirty="0" err="1"/>
              <a:t>Auswirkungen</a:t>
            </a:r>
            <a:r>
              <a:rPr dirty="0"/>
              <a:t> in der Praxis?</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dirty="0" err="1"/>
              <a:t>Warum</a:t>
            </a:r>
            <a:r>
              <a:rPr dirty="0"/>
              <a:t> </a:t>
            </a:r>
            <a:r>
              <a:rPr dirty="0" err="1"/>
              <a:t>ist</a:t>
            </a:r>
            <a:r>
              <a:rPr dirty="0"/>
              <a:t> es </a:t>
            </a:r>
            <a:r>
              <a:rPr dirty="0" err="1"/>
              <a:t>wichtig</a:t>
            </a:r>
            <a:r>
              <a:rPr dirty="0"/>
              <a:t>, Narrative und </a:t>
            </a:r>
            <a:r>
              <a:rPr dirty="0" err="1"/>
              <a:t>Behauptungen</a:t>
            </a:r>
            <a:r>
              <a:rPr dirty="0"/>
              <a:t> </a:t>
            </a:r>
            <a:r>
              <a:rPr dirty="0" err="1"/>
              <a:t>zu</a:t>
            </a:r>
            <a:r>
              <a:rPr dirty="0"/>
              <a:t> </a:t>
            </a:r>
            <a:r>
              <a:rPr dirty="0" err="1"/>
              <a:t>hinterfragen</a:t>
            </a:r>
            <a:r>
              <a:rPr dirty="0"/>
              <a:t>? </a:t>
            </a: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dirty="0"/>
              <a:t>Was </a:t>
            </a:r>
            <a:r>
              <a:rPr dirty="0" err="1"/>
              <a:t>könnte</a:t>
            </a:r>
            <a:r>
              <a:rPr dirty="0"/>
              <a:t> die </a:t>
            </a:r>
            <a:r>
              <a:rPr dirty="0" err="1"/>
              <a:t>Begründung</a:t>
            </a:r>
            <a:r>
              <a:rPr dirty="0"/>
              <a:t> für </a:t>
            </a:r>
            <a:r>
              <a:rPr dirty="0" err="1"/>
              <a:t>diese</a:t>
            </a:r>
            <a:r>
              <a:rPr dirty="0"/>
              <a:t> Narrative sein? </a:t>
            </a:r>
            <a:endParaRPr lang="de-DE" sz="1400" b="0" strike="noStrike" dirty="0">
              <a:solidFill>
                <a:srgbClr val="0B163B"/>
              </a:solidFill>
              <a:effectLst/>
              <a:uFillTx/>
              <a:latin typeface="Garet Book"/>
            </a:endParaRPr>
          </a:p>
          <a:p>
            <a:pPr marL="228600" indent="-228600" defTabSz="914400">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spcBef>
                <a:spcPts val="1001"/>
              </a:spcBef>
              <a:buClr>
                <a:srgbClr val="0B163B"/>
              </a:buClr>
              <a:tabLst>
                <a:tab pos="0" algn="l"/>
              </a:tabLst>
            </a:pP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Tree>
    <p:extLst>
      <p:ext uri="{BB962C8B-B14F-4D97-AF65-F5344CB8AC3E}">
        <p14:creationId xmlns:p14="http://schemas.microsoft.com/office/powerpoint/2010/main" val="409213176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C70E96F-2851-49BF-A822-449A981174EA}"/>
              </a:ext>
            </a:extLst>
          </p:cNvPr>
          <p:cNvSpPr>
            <a:spLocks noGrp="1"/>
          </p:cNvSpPr>
          <p:nvPr>
            <p:ph type="title"/>
          </p:nvPr>
        </p:nvSpPr>
        <p:spPr/>
        <p:txBody>
          <a:bodyPr/>
          <a:lstStyle/>
          <a:p>
            <a:pPr>
              <a:defRPr>
                <a:solidFill>
                  <a:srgbClr val="0B163B"/>
                </a:solidFill>
              </a:defRPr>
            </a:pPr>
            <a:r>
              <a:t>Welche Auswirkungen hat KI?</a:t>
            </a:r>
            <a:endParaRPr lang="de-DE" dirty="0">
              <a:solidFill>
                <a:srgbClr val="0B163B"/>
              </a:solidFill>
            </a:endParaRPr>
          </a:p>
        </p:txBody>
      </p:sp>
    </p:spTree>
    <p:extLst>
      <p:ext uri="{BB962C8B-B14F-4D97-AF65-F5344CB8AC3E}">
        <p14:creationId xmlns:p14="http://schemas.microsoft.com/office/powerpoint/2010/main" val="2315242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a:extLst>
              <a:ext uri="{FF2B5EF4-FFF2-40B4-BE49-F238E27FC236}">
                <a16:creationId xmlns:a16="http://schemas.microsoft.com/office/drawing/2014/main" id="{580E96CF-5785-4533-84F2-728273DE9618}"/>
              </a:ext>
            </a:extLst>
          </p:cNvPr>
          <p:cNvSpPr/>
          <p:nvPr/>
        </p:nvSpPr>
        <p:spPr bwMode="auto">
          <a:xfrm>
            <a:off x="4273547" y="2203352"/>
            <a:ext cx="3968562" cy="2322716"/>
          </a:xfrm>
          <a:prstGeom prst="ellipse">
            <a:avLst/>
          </a:prstGeom>
          <a:solidFill>
            <a:srgbClr val="FC0FF5"/>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3" name="Titel 2">
            <a:extLst>
              <a:ext uri="{FF2B5EF4-FFF2-40B4-BE49-F238E27FC236}">
                <a16:creationId xmlns:a16="http://schemas.microsoft.com/office/drawing/2014/main" id="{C60E84C9-A19E-4A1C-B495-91C2A8A5E18E}"/>
              </a:ext>
            </a:extLst>
          </p:cNvPr>
          <p:cNvSpPr>
            <a:spLocks noGrp="1"/>
          </p:cNvSpPr>
          <p:nvPr>
            <p:ph type="title"/>
          </p:nvPr>
        </p:nvSpPr>
        <p:spPr/>
        <p:txBody>
          <a:bodyPr/>
          <a:lstStyle/>
          <a:p>
            <a:pPr>
              <a:defRPr>
                <a:solidFill>
                  <a:srgbClr val="0B163B"/>
                </a:solidFill>
              </a:defRPr>
            </a:pPr>
            <a:r>
              <a:t>Mögliche Auswirkungen von KI in nahezu allen gesellschaftlichen Bereichen</a:t>
            </a:r>
            <a:endParaRPr lang="de-DE" dirty="0">
              <a:solidFill>
                <a:srgbClr val="0B163B"/>
              </a:solidFill>
            </a:endParaRPr>
          </a:p>
        </p:txBody>
      </p:sp>
      <p:sp>
        <p:nvSpPr>
          <p:cNvPr id="5" name="Ellipse 4">
            <a:extLst>
              <a:ext uri="{FF2B5EF4-FFF2-40B4-BE49-F238E27FC236}">
                <a16:creationId xmlns:a16="http://schemas.microsoft.com/office/drawing/2014/main" id="{E14F98DC-456A-4E59-944C-1915CE0711AE}"/>
              </a:ext>
            </a:extLst>
          </p:cNvPr>
          <p:cNvSpPr/>
          <p:nvPr/>
        </p:nvSpPr>
        <p:spPr bwMode="auto">
          <a:xfrm>
            <a:off x="4564747" y="2345560"/>
            <a:ext cx="3360500" cy="2016224"/>
          </a:xfrm>
          <a:prstGeom prst="ellipse">
            <a:avLst/>
          </a:prstGeom>
          <a:solidFill>
            <a:srgbClr val="38FBDB"/>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6" name="Ellipse 5">
            <a:extLst>
              <a:ext uri="{FF2B5EF4-FFF2-40B4-BE49-F238E27FC236}">
                <a16:creationId xmlns:a16="http://schemas.microsoft.com/office/drawing/2014/main" id="{7846EE40-587D-44A2-9296-773B9AB2339E}"/>
              </a:ext>
            </a:extLst>
          </p:cNvPr>
          <p:cNvSpPr/>
          <p:nvPr/>
        </p:nvSpPr>
        <p:spPr bwMode="auto">
          <a:xfrm>
            <a:off x="4904593" y="2560770"/>
            <a:ext cx="2680807" cy="1567345"/>
          </a:xfrm>
          <a:prstGeom prst="ellipse">
            <a:avLst/>
          </a:prstGeom>
          <a:solidFill>
            <a:srgbClr val="FF9933"/>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7" name="Ellipse 6">
            <a:extLst>
              <a:ext uri="{FF2B5EF4-FFF2-40B4-BE49-F238E27FC236}">
                <a16:creationId xmlns:a16="http://schemas.microsoft.com/office/drawing/2014/main" id="{624B3CBB-4830-4708-98DD-2158579212CB}"/>
              </a:ext>
            </a:extLst>
          </p:cNvPr>
          <p:cNvSpPr/>
          <p:nvPr/>
        </p:nvSpPr>
        <p:spPr bwMode="auto">
          <a:xfrm>
            <a:off x="5138114" y="2814236"/>
            <a:ext cx="2184878" cy="1135060"/>
          </a:xfrm>
          <a:prstGeom prst="ellipse">
            <a:avLst/>
          </a:prstGeom>
          <a:solidFill>
            <a:srgbClr val="113B6C"/>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8" name="Ellipse 7">
            <a:extLst>
              <a:ext uri="{FF2B5EF4-FFF2-40B4-BE49-F238E27FC236}">
                <a16:creationId xmlns:a16="http://schemas.microsoft.com/office/drawing/2014/main" id="{7F1E3BB4-85FA-467D-BD8D-5507C0A28A58}"/>
              </a:ext>
            </a:extLst>
          </p:cNvPr>
          <p:cNvSpPr/>
          <p:nvPr/>
        </p:nvSpPr>
        <p:spPr bwMode="auto">
          <a:xfrm>
            <a:off x="5393090" y="2939848"/>
            <a:ext cx="1703812" cy="866219"/>
          </a:xfrm>
          <a:prstGeom prst="ellipse">
            <a:avLst/>
          </a:prstGeom>
          <a:solidFill>
            <a:schemeClr val="accent3">
              <a:lumMod val="40000"/>
              <a:lumOff val="6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9" name="Rechteck 8">
            <a:extLst>
              <a:ext uri="{FF2B5EF4-FFF2-40B4-BE49-F238E27FC236}">
                <a16:creationId xmlns:a16="http://schemas.microsoft.com/office/drawing/2014/main" id="{33F81C4D-B75A-4EFB-B5B8-2D9D469B0BBA}"/>
              </a:ext>
            </a:extLst>
          </p:cNvPr>
          <p:cNvSpPr/>
          <p:nvPr/>
        </p:nvSpPr>
        <p:spPr>
          <a:xfrm>
            <a:off x="8725212" y="2452137"/>
            <a:ext cx="3466788" cy="1569660"/>
          </a:xfrm>
          <a:prstGeom prst="rect">
            <a:avLst/>
          </a:prstGeom>
          <a:solidFill>
            <a:schemeClr val="bg1"/>
          </a:solidFill>
        </p:spPr>
        <p:txBody>
          <a:bodyPr wrap="square">
            <a:spAutoFit/>
          </a:bodyPr>
          <a:lstStyle/>
          <a:p>
            <a:pPr>
              <a:defRPr sz="1600" b="1">
                <a:solidFill>
                  <a:srgbClr val="FC0FF5"/>
                </a:solidFill>
                <a:latin typeface="+mn-lt"/>
              </a:defRPr>
            </a:pPr>
            <a:r>
              <a:rPr dirty="0"/>
              <a:t>Medien und </a:t>
            </a:r>
            <a:r>
              <a:rPr dirty="0" err="1"/>
              <a:t>Öffentlichkeit</a:t>
            </a:r>
            <a:endParaRPr lang="de-AT" sz="1600" b="1" dirty="0">
              <a:solidFill>
                <a:srgbClr val="FC0FF5"/>
              </a:solidFill>
              <a:latin typeface="+mn-lt"/>
            </a:endParaRPr>
          </a:p>
          <a:p>
            <a:pPr>
              <a:defRPr sz="1600" b="1">
                <a:solidFill>
                  <a:srgbClr val="38FBDB"/>
                </a:solidFill>
                <a:latin typeface="+mn-lt"/>
              </a:defRPr>
            </a:pPr>
            <a:r>
              <a:rPr dirty="0"/>
              <a:t>Wissenschaft und Forschung</a:t>
            </a:r>
            <a:endParaRPr lang="de-AT" sz="1600" b="1" dirty="0">
              <a:solidFill>
                <a:srgbClr val="38FBDB"/>
              </a:solidFill>
              <a:latin typeface="+mn-lt"/>
            </a:endParaRPr>
          </a:p>
          <a:p>
            <a:pPr>
              <a:defRPr sz="1600" b="1">
                <a:solidFill>
                  <a:srgbClr val="FF9933"/>
                </a:solidFill>
                <a:latin typeface="+mn-lt"/>
              </a:defRPr>
            </a:pPr>
            <a:r>
              <a:rPr dirty="0"/>
              <a:t>Arbeit und </a:t>
            </a:r>
            <a:r>
              <a:rPr dirty="0" err="1"/>
              <a:t>Wirtschaft</a:t>
            </a:r>
            <a:endParaRPr lang="de-AT" sz="1600" b="1" dirty="0">
              <a:solidFill>
                <a:srgbClr val="FF9933"/>
              </a:solidFill>
              <a:latin typeface="+mn-lt"/>
            </a:endParaRPr>
          </a:p>
          <a:p>
            <a:pPr>
              <a:defRPr sz="1600" b="1">
                <a:solidFill>
                  <a:srgbClr val="113B6C"/>
                </a:solidFill>
                <a:latin typeface="+mn-lt"/>
              </a:defRPr>
            </a:pPr>
            <a:r>
              <a:rPr dirty="0"/>
              <a:t>Politik und </a:t>
            </a:r>
            <a:r>
              <a:rPr dirty="0" err="1"/>
              <a:t>Regierungen</a:t>
            </a:r>
            <a:endParaRPr lang="de-AT" sz="1600" b="1" dirty="0">
              <a:solidFill>
                <a:srgbClr val="113B6C"/>
              </a:solidFill>
              <a:latin typeface="+mn-lt"/>
            </a:endParaRPr>
          </a:p>
          <a:p>
            <a:pPr>
              <a:defRPr sz="1600" b="1">
                <a:solidFill>
                  <a:schemeClr val="accent3">
                    <a:lumMod val="40000"/>
                    <a:lumOff val="60000"/>
                  </a:schemeClr>
                </a:solidFill>
                <a:latin typeface="+mn-lt"/>
              </a:defRPr>
            </a:pPr>
            <a:r>
              <a:rPr dirty="0"/>
              <a:t>Kultur und </a:t>
            </a:r>
            <a:r>
              <a:rPr dirty="0" err="1"/>
              <a:t>soziales</a:t>
            </a:r>
            <a:r>
              <a:rPr dirty="0"/>
              <a:t> Leben </a:t>
            </a:r>
          </a:p>
          <a:p>
            <a:pPr>
              <a:defRPr sz="1600" b="1">
                <a:solidFill>
                  <a:srgbClr val="8F52F5"/>
                </a:solidFill>
                <a:latin typeface="+mn-lt"/>
              </a:defRPr>
            </a:pPr>
            <a:r>
              <a:rPr dirty="0" err="1"/>
              <a:t>Einzelpersonen</a:t>
            </a:r>
            <a:endParaRPr lang="de-AT" sz="1600" b="1" dirty="0">
              <a:solidFill>
                <a:srgbClr val="8F52F5"/>
              </a:solidFill>
              <a:latin typeface="+mn-lt"/>
            </a:endParaRPr>
          </a:p>
        </p:txBody>
      </p:sp>
      <p:cxnSp>
        <p:nvCxnSpPr>
          <p:cNvPr id="10" name="Gerade Verbindung 18">
            <a:extLst>
              <a:ext uri="{FF2B5EF4-FFF2-40B4-BE49-F238E27FC236}">
                <a16:creationId xmlns:a16="http://schemas.microsoft.com/office/drawing/2014/main" id="{1DA4DB10-C2A6-4B49-8854-D8DA043C66D7}"/>
              </a:ext>
            </a:extLst>
          </p:cNvPr>
          <p:cNvCxnSpPr/>
          <p:nvPr/>
        </p:nvCxnSpPr>
        <p:spPr bwMode="auto">
          <a:xfrm>
            <a:off x="6244996" y="3467440"/>
            <a:ext cx="2480216" cy="338627"/>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24">
            <a:extLst>
              <a:ext uri="{FF2B5EF4-FFF2-40B4-BE49-F238E27FC236}">
                <a16:creationId xmlns:a16="http://schemas.microsoft.com/office/drawing/2014/main" id="{07E0EF86-234F-46C9-A2D6-C96F86A0FC6F}"/>
              </a:ext>
            </a:extLst>
          </p:cNvPr>
          <p:cNvCxnSpPr/>
          <p:nvPr/>
        </p:nvCxnSpPr>
        <p:spPr bwMode="auto">
          <a:xfrm>
            <a:off x="6847386" y="3406403"/>
            <a:ext cx="1877827" cy="18311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Gerade Verbindung 28">
            <a:extLst>
              <a:ext uri="{FF2B5EF4-FFF2-40B4-BE49-F238E27FC236}">
                <a16:creationId xmlns:a16="http://schemas.microsoft.com/office/drawing/2014/main" id="{38CB2A10-573C-4A7E-B97D-87501377C0BE}"/>
              </a:ext>
            </a:extLst>
          </p:cNvPr>
          <p:cNvCxnSpPr/>
          <p:nvPr/>
        </p:nvCxnSpPr>
        <p:spPr bwMode="auto">
          <a:xfrm>
            <a:off x="7213044" y="3236967"/>
            <a:ext cx="1512168" cy="10840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Gerade Verbindung 31">
            <a:extLst>
              <a:ext uri="{FF2B5EF4-FFF2-40B4-BE49-F238E27FC236}">
                <a16:creationId xmlns:a16="http://schemas.microsoft.com/office/drawing/2014/main" id="{B7FDB5A1-06E8-425D-BB01-F1EB00C42DAC}"/>
              </a:ext>
            </a:extLst>
          </p:cNvPr>
          <p:cNvCxnSpPr/>
          <p:nvPr/>
        </p:nvCxnSpPr>
        <p:spPr bwMode="auto">
          <a:xfrm>
            <a:off x="7337436" y="3068205"/>
            <a:ext cx="1387776" cy="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Gerade Verbindung 39">
            <a:extLst>
              <a:ext uri="{FF2B5EF4-FFF2-40B4-BE49-F238E27FC236}">
                <a16:creationId xmlns:a16="http://schemas.microsoft.com/office/drawing/2014/main" id="{F7E2093F-031F-4F8D-AA15-3670D756903C}"/>
              </a:ext>
            </a:extLst>
          </p:cNvPr>
          <p:cNvCxnSpPr/>
          <p:nvPr/>
        </p:nvCxnSpPr>
        <p:spPr bwMode="auto">
          <a:xfrm flipV="1">
            <a:off x="7585400" y="2886683"/>
            <a:ext cx="1139812" cy="53164"/>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Gerade Verbindung 43">
            <a:extLst>
              <a:ext uri="{FF2B5EF4-FFF2-40B4-BE49-F238E27FC236}">
                <a16:creationId xmlns:a16="http://schemas.microsoft.com/office/drawing/2014/main" id="{C0294D2B-13BF-4FAC-85C9-731CDAF66F4F}"/>
              </a:ext>
            </a:extLst>
          </p:cNvPr>
          <p:cNvCxnSpPr/>
          <p:nvPr/>
        </p:nvCxnSpPr>
        <p:spPr bwMode="auto">
          <a:xfrm flipV="1">
            <a:off x="7786298" y="2633592"/>
            <a:ext cx="938914" cy="7200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Ellipse 15">
            <a:extLst>
              <a:ext uri="{FF2B5EF4-FFF2-40B4-BE49-F238E27FC236}">
                <a16:creationId xmlns:a16="http://schemas.microsoft.com/office/drawing/2014/main" id="{71F001A7-7B1A-49E2-8262-3F1070442194}"/>
              </a:ext>
            </a:extLst>
          </p:cNvPr>
          <p:cNvSpPr/>
          <p:nvPr/>
        </p:nvSpPr>
        <p:spPr bwMode="auto">
          <a:xfrm>
            <a:off x="5764626" y="3068205"/>
            <a:ext cx="960742" cy="609503"/>
          </a:xfrm>
          <a:prstGeom prst="ellipse">
            <a:avLst/>
          </a:prstGeom>
          <a:solidFill>
            <a:srgbClr val="8F52F5"/>
          </a:solidFill>
          <a:ln w="38100"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endParaRPr lang="de-DE" sz="1400" dirty="0"/>
          </a:p>
        </p:txBody>
      </p:sp>
      <p:sp>
        <p:nvSpPr>
          <p:cNvPr id="17" name="Rechteck 16">
            <a:extLst>
              <a:ext uri="{FF2B5EF4-FFF2-40B4-BE49-F238E27FC236}">
                <a16:creationId xmlns:a16="http://schemas.microsoft.com/office/drawing/2014/main" id="{B1BDC7AB-7196-4964-92ED-5BCA34D59FBB}"/>
              </a:ext>
            </a:extLst>
          </p:cNvPr>
          <p:cNvSpPr/>
          <p:nvPr/>
        </p:nvSpPr>
        <p:spPr>
          <a:xfrm>
            <a:off x="4753398" y="4897552"/>
            <a:ext cx="5945628" cy="461665"/>
          </a:xfrm>
          <a:prstGeom prst="rect">
            <a:avLst/>
          </a:prstGeom>
          <a:noFill/>
        </p:spPr>
        <p:txBody>
          <a:bodyPr wrap="square">
            <a:spAutoFit/>
          </a:bodyPr>
          <a:lstStyle/>
          <a:p>
            <a:pPr algn="ctr">
              <a:defRPr b="1">
                <a:solidFill>
                  <a:srgbClr val="0B163B"/>
                </a:solidFill>
                <a:latin typeface="+mn-lt"/>
              </a:defRPr>
            </a:pPr>
            <a:r>
              <a:rPr dirty="0" err="1"/>
              <a:t>Digitale</a:t>
            </a:r>
            <a:r>
              <a:rPr dirty="0"/>
              <a:t> </a:t>
            </a:r>
            <a:r>
              <a:rPr dirty="0" err="1"/>
              <a:t>Technologien</a:t>
            </a:r>
            <a:r>
              <a:rPr dirty="0"/>
              <a:t>/IKT</a:t>
            </a:r>
          </a:p>
        </p:txBody>
      </p:sp>
      <p:sp>
        <p:nvSpPr>
          <p:cNvPr id="18" name="Ellipse 17">
            <a:extLst>
              <a:ext uri="{FF2B5EF4-FFF2-40B4-BE49-F238E27FC236}">
                <a16:creationId xmlns:a16="http://schemas.microsoft.com/office/drawing/2014/main" id="{54E56788-7453-4DE8-B262-58FFAF3278B6}"/>
              </a:ext>
            </a:extLst>
          </p:cNvPr>
          <p:cNvSpPr/>
          <p:nvPr/>
        </p:nvSpPr>
        <p:spPr bwMode="auto">
          <a:xfrm>
            <a:off x="4970384" y="5398697"/>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600">
                <a:solidFill>
                  <a:srgbClr val="0B163B"/>
                </a:solidFill>
                <a:latin typeface="+mn-lt"/>
              </a:defRPr>
            </a:pPr>
            <a:r>
              <a:rPr sz="1400" dirty="0" err="1"/>
              <a:t>Datafizierung</a:t>
            </a:r>
            <a:br>
              <a:rPr lang="de-DE" sz="1400" dirty="0">
                <a:solidFill>
                  <a:srgbClr val="0B163B"/>
                </a:solidFill>
                <a:latin typeface="+mn-lt"/>
              </a:rPr>
            </a:br>
            <a:r>
              <a:rPr sz="1400" dirty="0"/>
              <a:t>Big Data</a:t>
            </a:r>
            <a:endParaRPr lang="de-DE" sz="1400" dirty="0">
              <a:solidFill>
                <a:srgbClr val="0B163B"/>
              </a:solidFill>
              <a:latin typeface="+mn-lt"/>
            </a:endParaRPr>
          </a:p>
        </p:txBody>
      </p:sp>
      <p:sp>
        <p:nvSpPr>
          <p:cNvPr id="19" name="Ellipse 18">
            <a:extLst>
              <a:ext uri="{FF2B5EF4-FFF2-40B4-BE49-F238E27FC236}">
                <a16:creationId xmlns:a16="http://schemas.microsoft.com/office/drawing/2014/main" id="{172313B5-1F69-45D9-89C2-0AD33E2E4829}"/>
              </a:ext>
            </a:extLst>
          </p:cNvPr>
          <p:cNvSpPr/>
          <p:nvPr/>
        </p:nvSpPr>
        <p:spPr bwMode="auto">
          <a:xfrm>
            <a:off x="8498590" y="5371077"/>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600">
                <a:solidFill>
                  <a:srgbClr val="0B163B"/>
                </a:solidFill>
                <a:latin typeface="+mn-lt"/>
              </a:defRPr>
            </a:pPr>
            <a:r>
              <a:t>KI/Maschinelles Lernen</a:t>
            </a:r>
            <a:endParaRPr lang="de-DE" dirty="0">
              <a:solidFill>
                <a:srgbClr val="0B163B"/>
              </a:solidFill>
              <a:latin typeface="+mn-lt"/>
            </a:endParaRPr>
          </a:p>
        </p:txBody>
      </p:sp>
      <p:sp>
        <p:nvSpPr>
          <p:cNvPr id="20" name="Ellipse 19">
            <a:extLst>
              <a:ext uri="{FF2B5EF4-FFF2-40B4-BE49-F238E27FC236}">
                <a16:creationId xmlns:a16="http://schemas.microsoft.com/office/drawing/2014/main" id="{7E81CC47-3A27-4C23-81E6-7A36194CC7F3}"/>
              </a:ext>
            </a:extLst>
          </p:cNvPr>
          <p:cNvSpPr/>
          <p:nvPr/>
        </p:nvSpPr>
        <p:spPr bwMode="auto">
          <a:xfrm>
            <a:off x="6734487" y="5401823"/>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600">
                <a:solidFill>
                  <a:srgbClr val="0B163B"/>
                </a:solidFill>
                <a:latin typeface="+mn-lt"/>
              </a:defRPr>
            </a:pPr>
            <a:r>
              <a:rPr dirty="0" err="1"/>
              <a:t>Algorithmen</a:t>
            </a:r>
            <a:endParaRPr lang="de-DE" dirty="0">
              <a:solidFill>
                <a:srgbClr val="0B163B"/>
              </a:solidFill>
              <a:latin typeface="+mn-lt"/>
            </a:endParaRPr>
          </a:p>
        </p:txBody>
      </p:sp>
      <p:cxnSp>
        <p:nvCxnSpPr>
          <p:cNvPr id="22" name="Gekrümmte Verbindung 68">
            <a:extLst>
              <a:ext uri="{FF2B5EF4-FFF2-40B4-BE49-F238E27FC236}">
                <a16:creationId xmlns:a16="http://schemas.microsoft.com/office/drawing/2014/main" id="{5A99C6EB-A0DE-4E26-9094-D2AA6A45902D}"/>
              </a:ext>
            </a:extLst>
          </p:cNvPr>
          <p:cNvCxnSpPr/>
          <p:nvPr/>
        </p:nvCxnSpPr>
        <p:spPr bwMode="auto">
          <a:xfrm rot="16200000" flipH="1">
            <a:off x="5087391" y="2649944"/>
            <a:ext cx="2592030" cy="1799238"/>
          </a:xfrm>
          <a:prstGeom prst="curvedConnector3">
            <a:avLst>
              <a:gd name="adj1" fmla="val 50000"/>
            </a:avLst>
          </a:prstGeom>
          <a:solidFill>
            <a:schemeClr val="accent1"/>
          </a:solidFill>
          <a:ln w="117475" cap="flat" cmpd="sng" algn="ctr">
            <a:solidFill>
              <a:schemeClr val="tx1"/>
            </a:solidFill>
            <a:prstDash val="sysDot"/>
            <a:round/>
            <a:headEnd type="none" w="med" len="me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3" name="PlaceHolder 1">
            <a:extLst>
              <a:ext uri="{FF2B5EF4-FFF2-40B4-BE49-F238E27FC236}">
                <a16:creationId xmlns:a16="http://schemas.microsoft.com/office/drawing/2014/main" id="{2F80ED8C-55BE-4B80-9264-668718868C11}"/>
              </a:ext>
            </a:extLst>
          </p:cNvPr>
          <p:cNvSpPr txBox="1">
            <a:spLocks/>
          </p:cNvSpPr>
          <p:nvPr/>
        </p:nvSpPr>
        <p:spPr>
          <a:xfrm>
            <a:off x="457200" y="2160000"/>
            <a:ext cx="4035861" cy="4236869"/>
          </a:xfrm>
          <a:prstGeom prst="rect">
            <a:avLst/>
          </a:prstGeom>
          <a:noFill/>
          <a:ln w="0">
            <a:noFill/>
          </a:ln>
        </p:spPr>
        <p:txBody>
          <a:bodyPr lIns="91440" tIns="45720" rIns="91440" bIns="45720" anchor="t">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defRPr sz="2000">
                <a:solidFill>
                  <a:srgbClr val="0B163B"/>
                </a:solidFill>
                <a:latin typeface="+mn-lt"/>
              </a:defRPr>
            </a:pPr>
            <a:r>
              <a:t>KI … </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ist eine digitale Technologie mit einer langen Geschichte </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wird oft als Synonym für neue Automatisierungstechnologien verwendet</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ist ein integraler Bestandteil der digitalen Transformation der Gesellschaft</a:t>
            </a:r>
          </a:p>
          <a:p>
            <a:pPr marL="285750" indent="-285750">
              <a:spcBef>
                <a:spcPts val="1800"/>
              </a:spcBef>
              <a:buFont typeface="Arial" panose="020B0604020202020204" pitchFamily="34" charset="0"/>
              <a:buChar char="•"/>
              <a:tabLst>
                <a:tab pos="0" algn="l"/>
              </a:tabLst>
              <a:defRPr sz="1400">
                <a:solidFill>
                  <a:srgbClr val="0B163B"/>
                </a:solidFill>
                <a:latin typeface="Garet Book"/>
              </a:defRPr>
            </a:pPr>
            <a:r>
              <a:t>beeinflusst, wie Technologie in Arbeitsumgebungen, </a:t>
            </a:r>
            <a:br>
              <a:rPr lang="en-US" sz="1400" b="0" kern="0" dirty="0">
                <a:solidFill>
                  <a:srgbClr val="0B163B"/>
                </a:solidFill>
                <a:latin typeface="Garet Book"/>
              </a:rPr>
            </a:br>
            <a:r>
              <a:t>wirtschaftliche, soziale und politische Praktiken integriert wird </a:t>
            </a:r>
          </a:p>
        </p:txBody>
      </p:sp>
      <p:sp>
        <p:nvSpPr>
          <p:cNvPr id="2" name="Textfeld 1">
            <a:extLst>
              <a:ext uri="{FF2B5EF4-FFF2-40B4-BE49-F238E27FC236}">
                <a16:creationId xmlns:a16="http://schemas.microsoft.com/office/drawing/2014/main" id="{818090DC-C6D4-0820-1199-78EA06046D31}"/>
              </a:ext>
            </a:extLst>
          </p:cNvPr>
          <p:cNvSpPr txBox="1"/>
          <p:nvPr/>
        </p:nvSpPr>
        <p:spPr>
          <a:xfrm>
            <a:off x="4679184" y="6466997"/>
            <a:ext cx="4476865" cy="261610"/>
          </a:xfrm>
          <a:prstGeom prst="rect">
            <a:avLst/>
          </a:prstGeom>
          <a:noFill/>
        </p:spPr>
        <p:txBody>
          <a:bodyPr wrap="square">
            <a:spAutoFit/>
          </a:bodyPr>
          <a:lstStyle/>
          <a:p>
            <a:pPr>
              <a:defRPr sz="1100">
                <a:latin typeface="+mn-lt"/>
              </a:defRPr>
            </a:pPr>
            <a:r>
              <a:t>Abbildung 1: eigene Illustration</a:t>
            </a:r>
            <a:endParaRPr lang="de-DE" sz="1100" dirty="0">
              <a:latin typeface="+mn-lt"/>
            </a:endParaRPr>
          </a:p>
        </p:txBody>
      </p:sp>
    </p:spTree>
    <p:extLst>
      <p:ext uri="{BB962C8B-B14F-4D97-AF65-F5344CB8AC3E}">
        <p14:creationId xmlns:p14="http://schemas.microsoft.com/office/powerpoint/2010/main" val="5378571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69B3B4EF-0425-4CCF-910C-BA50DC4527BD}"/>
              </a:ext>
            </a:extLst>
          </p:cNvPr>
          <p:cNvSpPr>
            <a:spLocks noGrp="1"/>
          </p:cNvSpPr>
          <p:nvPr>
            <p:ph type="title"/>
          </p:nvPr>
        </p:nvSpPr>
        <p:spPr>
          <a:xfrm>
            <a:off x="457200" y="795599"/>
            <a:ext cx="3825549" cy="1671375"/>
          </a:xfrm>
        </p:spPr>
        <p:txBody>
          <a:bodyPr/>
          <a:lstStyle/>
          <a:p>
            <a:pPr>
              <a:defRPr>
                <a:solidFill>
                  <a:srgbClr val="0B163B"/>
                </a:solidFill>
              </a:defRPr>
            </a:pPr>
            <a:r>
              <a:rPr dirty="0" err="1"/>
              <a:t>Einzelarbeit</a:t>
            </a:r>
            <a:r>
              <a:rPr dirty="0"/>
              <a:t> + </a:t>
            </a:r>
            <a:r>
              <a:rPr dirty="0" err="1"/>
              <a:t>Gruppendis</a:t>
            </a:r>
            <a:r>
              <a:rPr lang="de-DE" dirty="0"/>
              <a:t>-</a:t>
            </a:r>
            <a:r>
              <a:rPr dirty="0" err="1"/>
              <a:t>kussion</a:t>
            </a:r>
            <a:endParaRPr lang="de-DE" dirty="0">
              <a:solidFill>
                <a:srgbClr val="0B163B"/>
              </a:solidFill>
            </a:endParaRPr>
          </a:p>
        </p:txBody>
      </p:sp>
      <p:sp>
        <p:nvSpPr>
          <p:cNvPr id="8" name="Textplatzhalter 7">
            <a:extLst>
              <a:ext uri="{FF2B5EF4-FFF2-40B4-BE49-F238E27FC236}">
                <a16:creationId xmlns:a16="http://schemas.microsoft.com/office/drawing/2014/main" id="{B99482A8-9F6D-48B7-83D1-59AAF59EEE56}"/>
              </a:ext>
            </a:extLst>
          </p:cNvPr>
          <p:cNvSpPr>
            <a:spLocks noGrp="1"/>
          </p:cNvSpPr>
          <p:nvPr>
            <p:ph type="body" idx="1"/>
          </p:nvPr>
        </p:nvSpPr>
        <p:spPr>
          <a:xfrm>
            <a:off x="80682" y="2803089"/>
            <a:ext cx="4105836" cy="2585323"/>
          </a:xfrm>
        </p:spPr>
        <p:txBody>
          <a:bodyPr/>
          <a:lstStyle/>
          <a:p>
            <a:pPr>
              <a:defRPr b="1">
                <a:solidFill>
                  <a:srgbClr val="0B163B"/>
                </a:solidFill>
              </a:defRPr>
            </a:pPr>
            <a:r>
              <a:rPr dirty="0" err="1">
                <a:latin typeface="+mn-lt"/>
              </a:rPr>
              <a:t>Auswirkun</a:t>
            </a:r>
            <a:r>
              <a:rPr dirty="0">
                <a:latin typeface="+mn-lt"/>
              </a:rPr>
              <a:t>-gen von KI</a:t>
            </a:r>
          </a:p>
        </p:txBody>
      </p:sp>
      <p:sp>
        <p:nvSpPr>
          <p:cNvPr id="7" name="Inhaltsplatzhalter 2">
            <a:extLst>
              <a:ext uri="{FF2B5EF4-FFF2-40B4-BE49-F238E27FC236}">
                <a16:creationId xmlns:a16="http://schemas.microsoft.com/office/drawing/2014/main" id="{20427577-9A56-4B2F-80EE-391CC6491199}"/>
              </a:ext>
            </a:extLst>
          </p:cNvPr>
          <p:cNvSpPr/>
          <p:nvPr/>
        </p:nvSpPr>
        <p:spPr>
          <a:xfrm>
            <a:off x="4561200" y="2030400"/>
            <a:ext cx="717360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rgbClr val="0B163B"/>
                </a:solidFill>
                <a:effectLst/>
                <a:uFillTx/>
              </a:defRPr>
            </a:pPr>
            <a:r>
              <a:rPr dirty="0">
                <a:latin typeface="+mj-lt"/>
              </a:rPr>
              <a:t>Ansatz</a:t>
            </a:r>
            <a:r>
              <a:rPr dirty="0">
                <a:latin typeface="Garet Book"/>
              </a:rPr>
              <a:t>:</a:t>
            </a:r>
            <a:endParaRPr lang="nl-BE" sz="2000" b="0" u="none" strike="noStrike" dirty="0">
              <a:solidFill>
                <a:srgbClr val="0B163B"/>
              </a:solidFill>
              <a:effectLst/>
              <a:uFillTx/>
              <a:latin typeface="Arial"/>
            </a:endParaRPr>
          </a:p>
          <a:p>
            <a:pPr marL="284400" indent="-228600" defTabSz="914400">
              <a:spcBef>
                <a:spcPts val="1001"/>
              </a:spcBef>
              <a:buClr>
                <a:srgbClr val="0B163B"/>
              </a:buClr>
              <a:buFont typeface="Arial"/>
              <a:buChar char="•"/>
              <a:tabLst>
                <a:tab pos="0" algn="l"/>
              </a:tabLst>
              <a:defRPr sz="1400" u="sng">
                <a:solidFill>
                  <a:srgbClr val="0B163B"/>
                </a:solidFill>
                <a:effectLst/>
                <a:uFillTx/>
                <a:latin typeface="Garet Book"/>
              </a:defRPr>
            </a:pPr>
            <a:r>
              <a:rPr dirty="0"/>
              <a:t>Dauer: 15–20 Min.</a:t>
            </a:r>
          </a:p>
          <a:p>
            <a:pPr marL="228600" indent="-228600" defTabSz="914400">
              <a:spcBef>
                <a:spcPts val="1001"/>
              </a:spcBef>
              <a:buClr>
                <a:srgbClr val="0B163B"/>
              </a:buClr>
              <a:buFont typeface="Arial"/>
              <a:buChar char="•"/>
              <a:tabLst>
                <a:tab pos="0" algn="l"/>
              </a:tabLst>
            </a:pPr>
            <a:endParaRPr lang="de-DE" sz="1400" u="sng" dirty="0">
              <a:solidFill>
                <a:srgbClr val="0B163B"/>
              </a:solidFill>
              <a:latin typeface="Garet Book"/>
            </a:endParaRP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u="sng" dirty="0" err="1"/>
              <a:t>Einzelarbeit</a:t>
            </a:r>
            <a:r>
              <a:rPr u="sng" dirty="0"/>
              <a:t>:</a:t>
            </a:r>
            <a:br>
              <a:rPr lang="en-US" sz="1400" b="0" u="sng" strike="noStrike" dirty="0">
                <a:solidFill>
                  <a:srgbClr val="0B163B"/>
                </a:solidFill>
                <a:effectLst/>
                <a:uFillTx/>
                <a:latin typeface="Garet Book"/>
              </a:rPr>
            </a:br>
            <a:r>
              <a:rPr dirty="0" err="1"/>
              <a:t>Identifizieren</a:t>
            </a:r>
            <a:r>
              <a:rPr dirty="0"/>
              <a:t> Sie </a:t>
            </a:r>
            <a:r>
              <a:rPr dirty="0" err="1"/>
              <a:t>drei</a:t>
            </a:r>
            <a:r>
              <a:rPr dirty="0"/>
              <a:t> </a:t>
            </a:r>
            <a:r>
              <a:rPr dirty="0" err="1"/>
              <a:t>Vorteile</a:t>
            </a:r>
            <a:r>
              <a:rPr dirty="0"/>
              <a:t> und </a:t>
            </a:r>
            <a:r>
              <a:rPr dirty="0" err="1"/>
              <a:t>drei</a:t>
            </a:r>
            <a:r>
              <a:rPr dirty="0"/>
              <a:t> </a:t>
            </a:r>
            <a:r>
              <a:rPr dirty="0" err="1"/>
              <a:t>Risiken</a:t>
            </a:r>
            <a:r>
              <a:rPr dirty="0"/>
              <a:t> von KI </a:t>
            </a:r>
            <a:br>
              <a:rPr lang="en-US" sz="1400" b="0" strike="noStrike" dirty="0">
                <a:solidFill>
                  <a:srgbClr val="0B163B"/>
                </a:solidFill>
                <a:effectLst/>
                <a:uFillTx/>
                <a:latin typeface="Garet Book"/>
              </a:rPr>
            </a:br>
            <a:r>
              <a:rPr dirty="0"/>
              <a:t>und </a:t>
            </a:r>
            <a:r>
              <a:rPr dirty="0" err="1"/>
              <a:t>beziehen</a:t>
            </a:r>
            <a:r>
              <a:rPr dirty="0"/>
              <a:t> Sie </a:t>
            </a:r>
            <a:r>
              <a:rPr dirty="0" err="1"/>
              <a:t>sie</a:t>
            </a:r>
            <a:r>
              <a:rPr dirty="0"/>
              <a:t> auf </a:t>
            </a:r>
            <a:r>
              <a:rPr dirty="0" err="1"/>
              <a:t>praktische</a:t>
            </a:r>
            <a:r>
              <a:rPr dirty="0"/>
              <a:t> </a:t>
            </a:r>
            <a:r>
              <a:rPr dirty="0" err="1"/>
              <a:t>Beispiele</a:t>
            </a:r>
            <a:r>
              <a:rPr dirty="0"/>
              <a:t>.</a:t>
            </a:r>
          </a:p>
          <a:p>
            <a:pPr marL="285750" indent="-285750" defTabSz="914400">
              <a:spcBef>
                <a:spcPts val="1001"/>
              </a:spcBef>
              <a:buClr>
                <a:srgbClr val="0B163B"/>
              </a:buClr>
              <a:buFont typeface="Arial" panose="020B0604020202020204" pitchFamily="34" charset="0"/>
              <a:buChar char="•"/>
              <a:tabLst>
                <a:tab pos="0" algn="l"/>
              </a:tabLst>
            </a:pPr>
            <a:endParaRPr lang="en-US" sz="1400" u="sng" dirty="0">
              <a:solidFill>
                <a:srgbClr val="0B163B"/>
              </a:solidFill>
              <a:latin typeface="Garet Book"/>
            </a:endParaRP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u="sng" dirty="0" err="1"/>
              <a:t>Gruppenarbeit</a:t>
            </a:r>
            <a:r>
              <a:rPr u="sng" dirty="0"/>
              <a:t>: </a:t>
            </a:r>
            <a:br>
              <a:rPr lang="en-US" sz="1400" b="0" u="sng" strike="noStrike" dirty="0">
                <a:solidFill>
                  <a:srgbClr val="0B163B"/>
                </a:solidFill>
                <a:effectLst/>
                <a:uFillTx/>
                <a:latin typeface="Garet Book"/>
              </a:rPr>
            </a:br>
            <a:r>
              <a:rPr dirty="0" err="1"/>
              <a:t>Teilen</a:t>
            </a:r>
            <a:r>
              <a:rPr dirty="0"/>
              <a:t> Sie </a:t>
            </a:r>
            <a:r>
              <a:rPr dirty="0" err="1"/>
              <a:t>Ihre</a:t>
            </a:r>
            <a:r>
              <a:rPr dirty="0"/>
              <a:t> </a:t>
            </a:r>
            <a:r>
              <a:rPr dirty="0" err="1"/>
              <a:t>Ergebnisse</a:t>
            </a:r>
            <a:r>
              <a:rPr dirty="0"/>
              <a:t> und </a:t>
            </a:r>
            <a:r>
              <a:rPr dirty="0" err="1"/>
              <a:t>diskutieren</a:t>
            </a:r>
            <a:r>
              <a:rPr dirty="0"/>
              <a:t> Sie </a:t>
            </a:r>
            <a:r>
              <a:rPr dirty="0" err="1"/>
              <a:t>sie</a:t>
            </a:r>
            <a:r>
              <a:rPr dirty="0"/>
              <a:t> in der Gruppe.</a:t>
            </a:r>
          </a:p>
          <a:p>
            <a:pPr marL="285750" indent="-285750" defTabSz="914400">
              <a:spcBef>
                <a:spcPts val="1001"/>
              </a:spcBef>
              <a:buClr>
                <a:srgbClr val="0B163B"/>
              </a:buClr>
              <a:buFont typeface="Arial" panose="020B0604020202020204" pitchFamily="34" charset="0"/>
              <a:buChar char="•"/>
              <a:tabLst>
                <a:tab pos="0" algn="l"/>
              </a:tabLst>
            </a:pPr>
            <a:endParaRPr lang="en-US" sz="1400" b="0" strike="noStrike" dirty="0">
              <a:solidFill>
                <a:srgbClr val="0B163B"/>
              </a:solidFill>
              <a:effectLst/>
              <a:uFillTx/>
              <a:latin typeface="Garet Book"/>
            </a:endParaRPr>
          </a:p>
          <a:p>
            <a:pPr marL="285750" indent="-285750" defTabSz="914400">
              <a:spcBef>
                <a:spcPts val="1001"/>
              </a:spcBef>
              <a:buClr>
                <a:srgbClr val="0B163B"/>
              </a:buClr>
              <a:buFont typeface="Arial" panose="020B0604020202020204" pitchFamily="34" charset="0"/>
              <a:buChar char="•"/>
              <a:tabLst>
                <a:tab pos="0" algn="l"/>
              </a:tabLst>
              <a:defRPr sz="1400">
                <a:solidFill>
                  <a:srgbClr val="0B163B"/>
                </a:solidFill>
                <a:effectLst/>
                <a:uFillTx/>
                <a:latin typeface="Garet Book"/>
              </a:defRPr>
            </a:pPr>
            <a:r>
              <a:rPr u="sng" dirty="0"/>
              <a:t>Dis</a:t>
            </a:r>
            <a:r>
              <a:rPr lang="de-DE" u="sng" dirty="0" err="1"/>
              <a:t>kussio</a:t>
            </a:r>
            <a:r>
              <a:rPr u="sng" dirty="0"/>
              <a:t>n</a:t>
            </a:r>
            <a:r>
              <a:rPr dirty="0"/>
              <a:t>: </a:t>
            </a:r>
            <a:r>
              <a:rPr dirty="0" err="1"/>
              <a:t>Welche</a:t>
            </a:r>
            <a:r>
              <a:rPr dirty="0"/>
              <a:t> </a:t>
            </a:r>
            <a:r>
              <a:rPr dirty="0" err="1"/>
              <a:t>Auswirkungen</a:t>
            </a:r>
            <a:r>
              <a:rPr dirty="0"/>
              <a:t> hat KI auf die Gesellschaft?</a:t>
            </a:r>
            <a:br>
              <a:rPr lang="en-US" sz="1400" b="0" strike="noStrike" dirty="0">
                <a:solidFill>
                  <a:srgbClr val="0B163B"/>
                </a:solidFill>
                <a:effectLst/>
                <a:uFillTx/>
                <a:latin typeface="Garet Book"/>
              </a:rPr>
            </a:br>
            <a:r>
              <a:rPr dirty="0"/>
              <a:t>Was </a:t>
            </a:r>
            <a:r>
              <a:rPr dirty="0" err="1"/>
              <a:t>sind</a:t>
            </a:r>
            <a:r>
              <a:rPr dirty="0"/>
              <a:t> die </a:t>
            </a:r>
            <a:r>
              <a:rPr dirty="0" err="1"/>
              <a:t>größten</a:t>
            </a:r>
            <a:r>
              <a:rPr dirty="0"/>
              <a:t> </a:t>
            </a:r>
            <a:r>
              <a:rPr dirty="0" err="1"/>
              <a:t>Herausforderungen</a:t>
            </a:r>
            <a:r>
              <a:rPr dirty="0"/>
              <a:t>, um die </a:t>
            </a:r>
            <a:r>
              <a:rPr dirty="0" err="1"/>
              <a:t>Risiken</a:t>
            </a:r>
            <a:r>
              <a:rPr dirty="0"/>
              <a:t> von KI </a:t>
            </a:r>
            <a:r>
              <a:rPr dirty="0" err="1"/>
              <a:t>zu</a:t>
            </a:r>
            <a:r>
              <a:rPr dirty="0"/>
              <a:t> </a:t>
            </a:r>
            <a:r>
              <a:rPr dirty="0" err="1"/>
              <a:t>reduzieren</a:t>
            </a:r>
            <a:r>
              <a:rPr dirty="0"/>
              <a:t>?</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Tree>
    <p:extLst>
      <p:ext uri="{BB962C8B-B14F-4D97-AF65-F5344CB8AC3E}">
        <p14:creationId xmlns:p14="http://schemas.microsoft.com/office/powerpoint/2010/main" val="18029920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4AAF293-9913-4CE5-992F-5D2BAB043F5C}"/>
              </a:ext>
            </a:extLst>
          </p:cNvPr>
          <p:cNvSpPr>
            <a:spLocks noGrp="1"/>
          </p:cNvSpPr>
          <p:nvPr>
            <p:ph type="title"/>
          </p:nvPr>
        </p:nvSpPr>
        <p:spPr/>
        <p:txBody>
          <a:bodyPr/>
          <a:lstStyle/>
          <a:p>
            <a:pPr>
              <a:defRPr>
                <a:solidFill>
                  <a:srgbClr val="0B163B"/>
                </a:solidFill>
              </a:defRPr>
            </a:pPr>
            <a:r>
              <a:t>Zusammenfassung und gewonnene Erkenntnisse</a:t>
            </a:r>
            <a:endParaRPr lang="de-DE" dirty="0">
              <a:solidFill>
                <a:srgbClr val="0B163B"/>
              </a:solidFill>
            </a:endParaRPr>
          </a:p>
        </p:txBody>
      </p:sp>
    </p:spTree>
    <p:extLst>
      <p:ext uri="{BB962C8B-B14F-4D97-AF65-F5344CB8AC3E}">
        <p14:creationId xmlns:p14="http://schemas.microsoft.com/office/powerpoint/2010/main" val="2898301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0B5653-62D3-4FBC-B51C-396C421F9298}"/>
              </a:ext>
            </a:extLst>
          </p:cNvPr>
          <p:cNvSpPr>
            <a:spLocks noGrp="1"/>
          </p:cNvSpPr>
          <p:nvPr>
            <p:ph type="title"/>
          </p:nvPr>
        </p:nvSpPr>
        <p:spPr/>
        <p:txBody>
          <a:bodyPr/>
          <a:lstStyle/>
          <a:p>
            <a:pPr>
              <a:defRPr>
                <a:solidFill>
                  <a:srgbClr val="0B163B"/>
                </a:solidFill>
              </a:defRPr>
            </a:pPr>
            <a:r>
              <a:t>Realitätscheck: Unterscheiden Sie beim KI-Einsatz zwischen Aussicht und Realität</a:t>
            </a:r>
            <a:endParaRPr lang="de-DE" dirty="0">
              <a:solidFill>
                <a:srgbClr val="0B163B"/>
              </a:solidFill>
            </a:endParaRPr>
          </a:p>
        </p:txBody>
      </p:sp>
      <p:sp>
        <p:nvSpPr>
          <p:cNvPr id="5" name="Textfeld 4">
            <a:extLst>
              <a:ext uri="{FF2B5EF4-FFF2-40B4-BE49-F238E27FC236}">
                <a16:creationId xmlns:a16="http://schemas.microsoft.com/office/drawing/2014/main" id="{55451A4A-1F7B-49BB-BD7C-FB6A6DE5A2A2}"/>
              </a:ext>
            </a:extLst>
          </p:cNvPr>
          <p:cNvSpPr txBox="1"/>
          <p:nvPr/>
        </p:nvSpPr>
        <p:spPr>
          <a:xfrm>
            <a:off x="0" y="374524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769C26AA-5415-4D99-BC50-8473BC8462B9}"/>
              </a:ext>
            </a:extLst>
          </p:cNvPr>
          <p:cNvSpPr/>
          <p:nvPr/>
        </p:nvSpPr>
        <p:spPr>
          <a:xfrm>
            <a:off x="457200" y="372427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defRPr>
            </a:pPr>
            <a:r>
              <a:rPr>
                <a:sym typeface="Wingdings" panose="05000000000000000000" pitchFamily="2" charset="2"/>
              </a:rPr>
              <a:t> </a:t>
            </a:r>
            <a:r>
              <a:rPr>
                <a:effectLst/>
                <a:uFillTx/>
              </a:rPr>
              <a:t>KI/ML kann zur Bewältigung von Komplexität beitragen </a:t>
            </a:r>
            <a:endParaRPr lang="nl-BE" sz="1800" b="0" u="none" strike="noStrike" dirty="0">
              <a:solidFill>
                <a:srgbClr val="0B163B"/>
              </a:solidFill>
              <a:effectLst/>
              <a:uFillTx/>
              <a:latin typeface="+mj-lt"/>
            </a:endParaRPr>
          </a:p>
        </p:txBody>
      </p:sp>
      <p:sp>
        <p:nvSpPr>
          <p:cNvPr id="7" name="Textfeld 6">
            <a:extLst>
              <a:ext uri="{FF2B5EF4-FFF2-40B4-BE49-F238E27FC236}">
                <a16:creationId xmlns:a16="http://schemas.microsoft.com/office/drawing/2014/main" id="{F7DAAE96-5457-414E-9AE5-81C3731D117D}"/>
              </a:ext>
            </a:extLst>
          </p:cNvPr>
          <p:cNvSpPr txBox="1"/>
          <p:nvPr/>
        </p:nvSpPr>
        <p:spPr>
          <a:xfrm>
            <a:off x="0" y="428808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8" name="Inhaltsplatzhalter 2">
            <a:extLst>
              <a:ext uri="{FF2B5EF4-FFF2-40B4-BE49-F238E27FC236}">
                <a16:creationId xmlns:a16="http://schemas.microsoft.com/office/drawing/2014/main" id="{09486AB8-A817-4E5A-8363-2C405A499F8E}"/>
              </a:ext>
            </a:extLst>
          </p:cNvPr>
          <p:cNvSpPr/>
          <p:nvPr/>
        </p:nvSpPr>
        <p:spPr>
          <a:xfrm>
            <a:off x="457200" y="426712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sym typeface="Wingdings" panose="05000000000000000000" pitchFamily="2" charset="2"/>
              </a:defRPr>
            </a:pPr>
            <a:r>
              <a:t> Aber der Einsatz von KI führt auch zu mehr Komplexität </a:t>
            </a:r>
            <a:endParaRPr lang="nl-BE" sz="1800" b="0" u="none" strike="noStrike" dirty="0">
              <a:solidFill>
                <a:srgbClr val="0B163B"/>
              </a:solidFill>
              <a:effectLst/>
              <a:uFillTx/>
              <a:latin typeface="+mj-lt"/>
            </a:endParaRPr>
          </a:p>
        </p:txBody>
      </p:sp>
      <p:sp>
        <p:nvSpPr>
          <p:cNvPr id="9" name="Inhaltsplatzhalter 2">
            <a:extLst>
              <a:ext uri="{FF2B5EF4-FFF2-40B4-BE49-F238E27FC236}">
                <a16:creationId xmlns:a16="http://schemas.microsoft.com/office/drawing/2014/main" id="{15AE0DF6-32B8-47F3-9034-2E499F6FF751}"/>
              </a:ext>
            </a:extLst>
          </p:cNvPr>
          <p:cNvSpPr/>
          <p:nvPr/>
        </p:nvSpPr>
        <p:spPr>
          <a:xfrm>
            <a:off x="457200" y="2030400"/>
            <a:ext cx="11048220" cy="155482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KI bietet neue Möglichkeiten für …</a:t>
            </a:r>
          </a:p>
          <a:p>
            <a:pPr marL="800100" lvl="1" indent="-342900" eaLnBrk="1" fontAlgn="auto" hangingPunct="1">
              <a:spcBef>
                <a:spcPts val="1000"/>
              </a:spcBef>
              <a:spcAft>
                <a:spcPts val="0"/>
              </a:spcAft>
              <a:buFont typeface="Courier New" panose="02070309020205020404" pitchFamily="49" charset="0"/>
              <a:buChar char="o"/>
              <a:defRPr sz="1200" kern="1200">
                <a:ln>
                  <a:noFill/>
                </a:ln>
                <a:solidFill>
                  <a:srgbClr val="0B163B"/>
                </a:solidFill>
                <a:effectLst/>
                <a:uLnTx/>
                <a:uFillTx/>
                <a:latin typeface="Garet Book"/>
                <a:ea typeface="+mn-ea"/>
                <a:cs typeface="+mn-cs"/>
              </a:defRPr>
            </a:pPr>
            <a:r>
              <a:t>die Produktion von Informationen und digitalen Inhalten</a:t>
            </a:r>
          </a:p>
          <a:p>
            <a:pPr marL="800100" lvl="1" indent="-342900" eaLnBrk="1" fontAlgn="auto" hangingPunct="1">
              <a:spcBef>
                <a:spcPts val="1000"/>
              </a:spcBef>
              <a:spcAft>
                <a:spcPts val="0"/>
              </a:spcAft>
              <a:buFont typeface="Courier New" panose="02070309020205020404" pitchFamily="49" charset="0"/>
              <a:buChar char="o"/>
              <a:defRPr sz="1200" kern="1200">
                <a:ln>
                  <a:noFill/>
                </a:ln>
                <a:solidFill>
                  <a:srgbClr val="0B163B"/>
                </a:solidFill>
                <a:effectLst/>
                <a:uLnTx/>
                <a:uFillTx/>
                <a:latin typeface="Garet Book"/>
                <a:ea typeface="+mn-ea"/>
                <a:cs typeface="+mn-cs"/>
              </a:defRPr>
            </a:pPr>
            <a:r>
              <a:t>die Prozessoptimierung, Datenmodellierung, -visualisierung und -analyse usw.</a:t>
            </a: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Unterstützung bei der Arbeit und Automatisierung von wiederkehrenden Aufgaben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Unterstützung bei der Entwicklung von Ideen und Entscheidungen </a:t>
            </a:r>
          </a:p>
        </p:txBody>
      </p:sp>
      <p:sp>
        <p:nvSpPr>
          <p:cNvPr id="10" name="Inhaltsplatzhalter 2">
            <a:extLst>
              <a:ext uri="{FF2B5EF4-FFF2-40B4-BE49-F238E27FC236}">
                <a16:creationId xmlns:a16="http://schemas.microsoft.com/office/drawing/2014/main" id="{7D5426FC-D701-47B8-8241-B0C70D02C3A6}"/>
              </a:ext>
            </a:extLst>
          </p:cNvPr>
          <p:cNvSpPr/>
          <p:nvPr/>
        </p:nvSpPr>
        <p:spPr>
          <a:xfrm>
            <a:off x="457200" y="4663122"/>
            <a:ext cx="11048220" cy="138033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Mangelnde Transparenz und Zuverlässigkeit sowie eine zunehmende Fehleranfälligkeit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Zunehmende Abhängigkeit von KI-Systemen und schwerwiegende Folgen von Fehlern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Zusätzlicher Aufwand und zusätzliche Kosten für die Bereitstellung und Wartung von KI-Systemen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(Datenmanagement, Qualitätssicherung usw.)</a:t>
            </a:r>
          </a:p>
        </p:txBody>
      </p:sp>
    </p:spTree>
    <p:extLst>
      <p:ext uri="{BB962C8B-B14F-4D97-AF65-F5344CB8AC3E}">
        <p14:creationId xmlns:p14="http://schemas.microsoft.com/office/powerpoint/2010/main" val="21901441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4B18C07-D12A-43FA-9EC0-C39590135A4B}"/>
              </a:ext>
            </a:extLst>
          </p:cNvPr>
          <p:cNvSpPr>
            <a:spLocks noGrp="1"/>
          </p:cNvSpPr>
          <p:nvPr>
            <p:ph type="body" idx="1"/>
          </p:nvPr>
        </p:nvSpPr>
        <p:spPr>
          <a:xfrm>
            <a:off x="457200" y="3044279"/>
            <a:ext cx="3676650" cy="769441"/>
          </a:xfrm>
        </p:spPr>
        <p:txBody>
          <a:bodyPr anchor="ctr"/>
          <a:lstStyle/>
          <a:p>
            <a:pPr>
              <a:defRPr sz="4400" b="1">
                <a:solidFill>
                  <a:srgbClr val="0B163B"/>
                </a:solidFill>
                <a:latin typeface="+mn-lt"/>
              </a:defRPr>
            </a:pPr>
            <a:r>
              <a:t>Fazit</a:t>
            </a:r>
            <a:endParaRPr lang="de-DE" sz="4400" b="1" dirty="0">
              <a:solidFill>
                <a:srgbClr val="0B163B"/>
              </a:solidFill>
              <a:latin typeface="+mn-lt"/>
            </a:endParaRPr>
          </a:p>
        </p:txBody>
      </p:sp>
      <p:sp>
        <p:nvSpPr>
          <p:cNvPr id="6" name="Inhaltsplatzhalter 2">
            <a:extLst>
              <a:ext uri="{FF2B5EF4-FFF2-40B4-BE49-F238E27FC236}">
                <a16:creationId xmlns:a16="http://schemas.microsoft.com/office/drawing/2014/main" id="{AC618922-D379-4484-AA9F-7E931D06F1C7}"/>
              </a:ext>
            </a:extLst>
          </p:cNvPr>
          <p:cNvSpPr/>
          <p:nvPr/>
        </p:nvSpPr>
        <p:spPr>
          <a:xfrm>
            <a:off x="4572000" y="2298264"/>
            <a:ext cx="7162800" cy="226147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2000" kern="1200">
                <a:ln>
                  <a:noFill/>
                </a:ln>
                <a:solidFill>
                  <a:srgbClr val="0B163B"/>
                </a:solidFill>
                <a:effectLst/>
                <a:uLnTx/>
                <a:uFillTx/>
              </a:defRPr>
            </a:pPr>
            <a:r>
              <a:rPr>
                <a:latin typeface="Garet Heavy" pitchFamily="2" charset="0"/>
              </a:rPr>
              <a:t>Betrachten Sie KI als Werkzeug, das bei bestimmten Aufgaben hilfreich ist, </a:t>
            </a:r>
            <a:r>
              <a:rPr>
                <a:latin typeface="Garet Book"/>
                <a:ea typeface="+mn-ea"/>
                <a:cs typeface="+mn-cs"/>
              </a:rPr>
              <a:t>beispielsweise zur Förderung von Kreativität und Produktivität, </a:t>
            </a:r>
            <a:br>
              <a:rPr kumimoji="0" lang="en-US" sz="2000" i="0" u="none" strike="noStrike" kern="1200" cap="none" spc="0" normalizeH="0" baseline="0" noProof="0" dirty="0">
                <a:ln>
                  <a:noFill/>
                </a:ln>
                <a:solidFill>
                  <a:srgbClr val="0B163B"/>
                </a:solidFill>
                <a:effectLst/>
                <a:uLnTx/>
                <a:uFillTx/>
                <a:latin typeface="Garet Book"/>
                <a:ea typeface="+mn-ea"/>
                <a:cs typeface="+mn-cs"/>
              </a:rPr>
            </a:br>
            <a:r>
              <a:rPr>
                <a:latin typeface="Garet Book"/>
                <a:ea typeface="+mn-ea"/>
                <a:cs typeface="+mn-cs"/>
              </a:rPr>
              <a:t>und einige neue Kompetenzen erfordert.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2000" kern="1200">
                <a:ln>
                  <a:noFill/>
                </a:ln>
                <a:solidFill>
                  <a:srgbClr val="0B163B"/>
                </a:solidFill>
                <a:effectLst/>
                <a:uLnTx/>
                <a:uFillTx/>
                <a:latin typeface="Garet Heavy" pitchFamily="2" charset="0"/>
              </a:defRPr>
            </a:pPr>
            <a:r>
              <a:t>Betrachten Sie es nicht als eine universelle Problemlösungsmaschine, die alle Arbeiten erleichtert.</a:t>
            </a:r>
          </a:p>
        </p:txBody>
      </p:sp>
    </p:spTree>
    <p:extLst>
      <p:ext uri="{BB962C8B-B14F-4D97-AF65-F5344CB8AC3E}">
        <p14:creationId xmlns:p14="http://schemas.microsoft.com/office/powerpoint/2010/main" val="248623546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b="1">
                <a:solidFill>
                  <a:srgbClr val="0B163B"/>
                </a:solidFill>
              </a:rPr>
              <a:t>Vielen Dank </a:t>
            </a:r>
            <a:r>
              <a:rPr>
                <a:solidFill>
                  <a:srgbClr val="FFFFFF"/>
                </a:solidFill>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44816"/>
            <a:ext cx="10584360" cy="862544"/>
            <a:chOff x="1369440" y="5644816"/>
            <a:chExt cx="10584360" cy="862544"/>
          </a:xfrm>
        </p:grpSpPr>
        <p:sp>
          <p:nvSpPr>
            <p:cNvPr id="12" name="Textfeld 14">
              <a:extLst>
                <a:ext uri="{FF2B5EF4-FFF2-40B4-BE49-F238E27FC236}">
                  <a16:creationId xmlns:a16="http://schemas.microsoft.com/office/drawing/2014/main" id="{C91CAAEF-CABD-4A43-8CFD-13C501194AD2}"/>
                </a:ext>
              </a:extLst>
            </p:cNvPr>
            <p:cNvSpPr/>
            <p:nvPr/>
          </p:nvSpPr>
          <p:spPr>
            <a:xfrm>
              <a:off x="1369440" y="5644816"/>
              <a:ext cx="5277600" cy="821880"/>
            </a:xfrm>
            <a:prstGeom prst="rect">
              <a:avLst/>
            </a:prstGeom>
            <a:noFill/>
            <a:ln w="6350">
              <a:noFill/>
            </a:ln>
            <a:effectLst/>
          </p:spPr>
          <p:txBody>
            <a:bodyPr numCol="1" spcCol="0" anchor="t">
              <a:noAutofit/>
            </a:bodyPr>
            <a:lstStyle/>
            <a:p>
              <a:pPr algn="just" defTabSz="457200" eaLnBrk="1" fontAlgn="auto" hangingPunct="1">
                <a:spcBef>
                  <a:spcPts val="0"/>
                </a:spcBef>
                <a:spcAft>
                  <a:spcPts val="450"/>
                </a:spcAft>
                <a:defRPr sz="675">
                  <a:latin typeface="Garet Book" pitchFamily="2" charset="0"/>
                  <a:ea typeface="Calibri" panose="020F0502020204030204" pitchFamily="34" charset="0"/>
                  <a:cs typeface="Calibri" panose="020F0502020204030204" pitchFamily="34" charset="0"/>
                </a:defRPr>
              </a:pPr>
              <a:r>
                <a:rPr lang="de-DE" sz="900" dirty="0">
                  <a:solidFill>
                    <a:srgbClr val="0B1E3E"/>
                  </a:solidFill>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dirty="0"/>
                <a:t>Projekt-Nr.: KA220-VET-000165375</a:t>
              </a:r>
              <a:endParaRPr kumimoji="0" lang="nl-BE" sz="900" strike="noStrike" kern="0" cap="none" spc="0" normalizeH="0" baseline="0" noProof="0" dirty="0">
                <a:ln>
                  <a:noFill/>
                </a:ln>
                <a:solidFill>
                  <a:srgbClr val="000000"/>
                </a:solidFill>
                <a:effectLst/>
                <a:uLnTx/>
                <a:uFillTx/>
                <a:latin typeface="Arial"/>
                <a:ea typeface="+mn-ea"/>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dirty="0">
                    <a:solidFill>
                      <a:srgbClr val="0B163B"/>
                    </a:solidFill>
                  </a:rPr>
                  <a:t>Copyright © 2026</a:t>
                </a:r>
                <a:r>
                  <a:rPr lang="de-DE" dirty="0">
                    <a:solidFill>
                      <a:srgbClr val="0B163B"/>
                    </a:solidFill>
                  </a:rPr>
                  <a:t> liegt beim Konsortium des Projekts „</a:t>
                </a:r>
                <a:r>
                  <a:rPr lang="de-DE" dirty="0">
                    <a:solidFill>
                      <a:srgbClr val="0B163B"/>
                    </a:solidFill>
                    <a:hlinkClick r:id="rId3"/>
                  </a:rPr>
                  <a:t>AI.D – Künstliche Intelligenz und die Gestaltung der Demokratie</a:t>
                </a:r>
                <a:r>
                  <a:rPr lang="de-DE" dirty="0">
                    <a:solidFill>
                      <a:srgbClr val="0B163B"/>
                    </a:solidFill>
                  </a:rPr>
                  <a:t>”</a:t>
                </a:r>
                <a:br>
                  <a:rPr kumimoji="0" sz="900" b="0" i="0" u="none" strike="noStrike" kern="0" cap="none" spc="0" normalizeH="0" baseline="0" noProof="0" dirty="0">
                    <a:ln>
                      <a:noFill/>
                    </a:ln>
                    <a:solidFill>
                      <a:srgbClr val="0B163B"/>
                    </a:solidFill>
                    <a:effectLst/>
                    <a:uLnTx/>
                    <a:uFillTx/>
                    <a:latin typeface="Garet Book"/>
                    <a:ea typeface="+mn-ea"/>
                    <a:cs typeface="+mn-cs"/>
                  </a:rPr>
                </a:br>
                <a:r>
                  <a:rPr b="1" dirty="0">
                    <a:solidFill>
                      <a:srgbClr val="0B163B"/>
                    </a:solidFill>
                  </a:rPr>
                  <a:t>Dieses Werk </a:t>
                </a:r>
                <a:r>
                  <a:rPr b="1" dirty="0" err="1">
                    <a:solidFill>
                      <a:srgbClr val="0B163B"/>
                    </a:solidFill>
                  </a:rPr>
                  <a:t>ist</a:t>
                </a:r>
                <a:r>
                  <a:rPr b="1" dirty="0">
                    <a:solidFill>
                      <a:srgbClr val="0B163B"/>
                    </a:solidFill>
                  </a:rPr>
                  <a:t> </a:t>
                </a:r>
                <a:r>
                  <a:rPr b="1" dirty="0" err="1">
                    <a:solidFill>
                      <a:srgbClr val="0B163B"/>
                    </a:solidFill>
                  </a:rPr>
                  <a:t>lizenziert</a:t>
                </a:r>
                <a:r>
                  <a:rPr b="1" dirty="0">
                    <a:solidFill>
                      <a:srgbClr val="0B163B"/>
                    </a:solidFill>
                  </a:rPr>
                  <a:t> </a:t>
                </a:r>
                <a:r>
                  <a:rPr b="1" dirty="0" err="1">
                    <a:solidFill>
                      <a:srgbClr val="0B163B"/>
                    </a:solidFill>
                  </a:rPr>
                  <a:t>unter</a:t>
                </a:r>
                <a:r>
                  <a:rPr b="1" dirty="0">
                    <a:solidFill>
                      <a:srgbClr val="0B163B"/>
                    </a:solidFill>
                  </a:rPr>
                  <a:t> </a:t>
                </a:r>
                <a:r>
                  <a:rPr b="1" u="sng" dirty="0">
                    <a:solidFill>
                      <a:srgbClr val="1F2C8F"/>
                    </a:solidFill>
                    <a:hlinkClick r:id="rId4"/>
                  </a:rPr>
                  <a:t>CC BY-SA 4.0</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D8405-FCAF-47DC-9EA8-4A953E25C934}"/>
              </a:ext>
            </a:extLst>
          </p:cNvPr>
          <p:cNvSpPr>
            <a:spLocks noGrp="1"/>
          </p:cNvSpPr>
          <p:nvPr>
            <p:ph type="title"/>
          </p:nvPr>
        </p:nvSpPr>
        <p:spPr>
          <a:xfrm>
            <a:off x="457200" y="756000"/>
            <a:ext cx="10972800" cy="1030855"/>
          </a:xfrm>
          <a:prstGeom prst="rect">
            <a:avLst/>
          </a:prstGeom>
        </p:spPr>
        <p:txBody>
          <a:bodyPr/>
          <a:lstStyle/>
          <a:p>
            <a:pPr>
              <a:defRPr>
                <a:solidFill>
                  <a:schemeClr val="tx1"/>
                </a:solidFill>
              </a:defRPr>
            </a:pPr>
            <a:r>
              <a:t>Inhaltsverzeichnis</a:t>
            </a:r>
          </a:p>
        </p:txBody>
      </p:sp>
      <p:sp>
        <p:nvSpPr>
          <p:cNvPr id="3" name="Inhaltsplatzhalter 2">
            <a:extLst>
              <a:ext uri="{FF2B5EF4-FFF2-40B4-BE49-F238E27FC236}">
                <a16:creationId xmlns:a16="http://schemas.microsoft.com/office/drawing/2014/main" id="{1C574B67-0D87-49EE-93B3-F2A8F759030F}"/>
              </a:ext>
            </a:extLst>
          </p:cNvPr>
          <p:cNvSpPr>
            <a:spLocks noGrp="1"/>
          </p:cNvSpPr>
          <p:nvPr>
            <p:ph idx="1"/>
          </p:nvPr>
        </p:nvSpPr>
        <p:spPr>
          <a:xfrm>
            <a:off x="957600" y="1299601"/>
            <a:ext cx="10504800" cy="3921120"/>
          </a:xfrm>
        </p:spPr>
        <p:txBody>
          <a:bodyPr anchor="ctr"/>
          <a:lstStyle/>
          <a:p>
            <a:pPr marL="514800" indent="-514800">
              <a:lnSpc>
                <a:spcPct val="150000"/>
              </a:lnSpc>
              <a:spcBef>
                <a:spcPts val="600"/>
              </a:spcBef>
              <a:buClr>
                <a:srgbClr val="0B163B"/>
              </a:buClr>
              <a:buFont typeface="Arial"/>
              <a:buAutoNum type="arabicPeriod"/>
              <a:defRPr>
                <a:latin typeface="Garet Book"/>
              </a:defRPr>
            </a:pPr>
            <a:r>
              <a:t>Was ist KI? Überblick über Ursprünge, Definitionen und Bedeutung</a:t>
            </a:r>
          </a:p>
          <a:p>
            <a:pPr marL="514800" indent="-514800">
              <a:lnSpc>
                <a:spcPct val="150000"/>
              </a:lnSpc>
              <a:spcBef>
                <a:spcPts val="600"/>
              </a:spcBef>
              <a:buClr>
                <a:srgbClr val="0B163B"/>
              </a:buClr>
              <a:buFont typeface="Arial"/>
              <a:buAutoNum type="arabicPeriod"/>
              <a:defRPr>
                <a:latin typeface="Garet Book"/>
              </a:defRPr>
            </a:pPr>
            <a:r>
              <a:t>Wie KI mit Nachahmung und Täuschung zu tun hat (Turing-Test)</a:t>
            </a:r>
          </a:p>
          <a:p>
            <a:pPr marL="514800" indent="-514800">
              <a:lnSpc>
                <a:spcPct val="150000"/>
              </a:lnSpc>
              <a:spcBef>
                <a:spcPts val="600"/>
              </a:spcBef>
              <a:buClr>
                <a:srgbClr val="0B163B"/>
              </a:buClr>
              <a:buFont typeface="Arial"/>
              <a:buAutoNum type="arabicPeriod"/>
              <a:defRPr>
                <a:latin typeface="Garet Book"/>
              </a:defRPr>
            </a:pPr>
            <a:r>
              <a:t>Reflexion über gängige Narrative und Behauptungen zu KI</a:t>
            </a:r>
            <a:br>
              <a:rPr lang="en-US" dirty="0">
                <a:latin typeface="Garet Book"/>
              </a:rPr>
            </a:br>
            <a:r>
              <a:rPr sz="1600"/>
              <a:t>3.1 Gruppendiskussion</a:t>
            </a:r>
            <a:endParaRPr lang="en-US" sz="1600" dirty="0"/>
          </a:p>
          <a:p>
            <a:pPr marL="514800" indent="-514800">
              <a:lnSpc>
                <a:spcPct val="150000"/>
              </a:lnSpc>
              <a:spcBef>
                <a:spcPts val="600"/>
              </a:spcBef>
              <a:buClr>
                <a:srgbClr val="0B163B"/>
              </a:buClr>
              <a:buFont typeface="Arial"/>
              <a:buAutoNum type="arabicPeriod"/>
              <a:defRPr>
                <a:latin typeface="Garet Book"/>
              </a:defRPr>
            </a:pPr>
            <a:r>
              <a:t>Welche Auswirkungen hat KI?</a:t>
            </a:r>
            <a:br>
              <a:rPr lang="en-US" dirty="0">
                <a:latin typeface="Garet Book"/>
              </a:rPr>
            </a:br>
            <a:r>
              <a:rPr sz="1600"/>
              <a:t>4.1 Einzel- und Gruppenarbeit: Diskussion über Vorteile und Risiken</a:t>
            </a:r>
            <a:endParaRPr lang="en-US" sz="1600" dirty="0"/>
          </a:p>
          <a:p>
            <a:pPr marL="514800" indent="-514800">
              <a:lnSpc>
                <a:spcPct val="150000"/>
              </a:lnSpc>
              <a:spcBef>
                <a:spcPts val="600"/>
              </a:spcBef>
              <a:buClr>
                <a:srgbClr val="0B163B"/>
              </a:buClr>
              <a:buFont typeface="Arial"/>
              <a:buAutoNum type="arabicPeriod"/>
            </a:pPr>
            <a:r>
              <a:t>Zusammenfassung und gewonnene Erkenntnisse</a:t>
            </a:r>
            <a:endParaRPr lang="de-DE" dirty="0"/>
          </a:p>
        </p:txBody>
      </p:sp>
      <p:pic>
        <p:nvPicPr>
          <p:cNvPr id="6" name="Grafik 1">
            <a:extLst>
              <a:ext uri="{FF2B5EF4-FFF2-40B4-BE49-F238E27FC236}">
                <a16:creationId xmlns:a16="http://schemas.microsoft.com/office/drawing/2014/main" id="{FA70B111-6E7B-4179-9413-AAE92B30181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4860433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6F58BE0-C8EB-4AE9-8711-68ACA07DE797}"/>
              </a:ext>
            </a:extLst>
          </p:cNvPr>
          <p:cNvSpPr>
            <a:spLocks noGrp="1"/>
          </p:cNvSpPr>
          <p:nvPr>
            <p:ph type="title"/>
          </p:nvPr>
        </p:nvSpPr>
        <p:spPr/>
        <p:txBody>
          <a:bodyPr/>
          <a:lstStyle/>
          <a:p>
            <a:pPr>
              <a:defRPr>
                <a:solidFill>
                  <a:srgbClr val="0B163B"/>
                </a:solidFill>
                <a:latin typeface="Garet Heavy" pitchFamily="2" charset="0"/>
              </a:defRPr>
            </a:pPr>
            <a:r>
              <a:t>Was ist KI?</a:t>
            </a:r>
            <a:endParaRPr lang="de-DE" dirty="0">
              <a:solidFill>
                <a:srgbClr val="0B163B"/>
              </a:solidFill>
              <a:latin typeface="Garet Heavy" pitchFamily="2" charset="0"/>
            </a:endParaRPr>
          </a:p>
        </p:txBody>
      </p:sp>
    </p:spTree>
    <p:extLst>
      <p:ext uri="{BB962C8B-B14F-4D97-AF65-F5344CB8AC3E}">
        <p14:creationId xmlns:p14="http://schemas.microsoft.com/office/powerpoint/2010/main" val="2005207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379F07F-4D50-4376-B64B-2E6F43F88734}"/>
              </a:ext>
            </a:extLst>
          </p:cNvPr>
          <p:cNvSpPr>
            <a:spLocks noGrp="1"/>
          </p:cNvSpPr>
          <p:nvPr>
            <p:ph type="title"/>
          </p:nvPr>
        </p:nvSpPr>
        <p:spPr/>
        <p:txBody>
          <a:bodyPr/>
          <a:lstStyle/>
          <a:p>
            <a:pPr>
              <a:defRPr>
                <a:solidFill>
                  <a:schemeClr val="tx1"/>
                </a:solidFill>
              </a:defRPr>
            </a:pPr>
            <a:r>
              <a:t>Kurzdiskussion</a:t>
            </a:r>
            <a:endParaRPr lang="de-DE" dirty="0">
              <a:solidFill>
                <a:schemeClr val="tx1"/>
              </a:solidFill>
            </a:endParaRPr>
          </a:p>
        </p:txBody>
      </p:sp>
      <p:sp>
        <p:nvSpPr>
          <p:cNvPr id="4" name="PlaceHolder 1">
            <a:extLst>
              <a:ext uri="{FF2B5EF4-FFF2-40B4-BE49-F238E27FC236}">
                <a16:creationId xmlns:a16="http://schemas.microsoft.com/office/drawing/2014/main" id="{1E05F76A-7A29-47DE-A7A4-159C06532557}"/>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sz="4400">
                <a:solidFill>
                  <a:schemeClr val="tx1"/>
                </a:solidFill>
                <a:latin typeface="+mn-lt"/>
              </a:defRPr>
            </a:pPr>
            <a:r>
              <a:rPr dirty="0"/>
              <a:t>Wie </a:t>
            </a:r>
            <a:r>
              <a:rPr dirty="0" err="1"/>
              <a:t>würden</a:t>
            </a:r>
            <a:r>
              <a:rPr dirty="0"/>
              <a:t> Sie KI </a:t>
            </a:r>
            <a:r>
              <a:rPr dirty="0" err="1"/>
              <a:t>beschreiben</a:t>
            </a:r>
            <a:r>
              <a:rPr dirty="0"/>
              <a:t>?</a:t>
            </a:r>
            <a:br>
              <a:rPr lang="en-US" sz="4400" kern="0" dirty="0">
                <a:solidFill>
                  <a:schemeClr val="tx1"/>
                </a:solidFill>
                <a:latin typeface="+mn-lt"/>
              </a:rPr>
            </a:br>
            <a:r>
              <a:rPr dirty="0" err="1"/>
              <a:t>Welche</a:t>
            </a:r>
            <a:r>
              <a:rPr dirty="0"/>
              <a:t> KI-Tools </a:t>
            </a:r>
            <a:r>
              <a:rPr dirty="0" err="1"/>
              <a:t>kennen</a:t>
            </a:r>
            <a:r>
              <a:rPr dirty="0"/>
              <a:t> Sie </a:t>
            </a:r>
            <a:r>
              <a:rPr dirty="0" err="1"/>
              <a:t>oder</a:t>
            </a:r>
            <a:r>
              <a:rPr dirty="0"/>
              <a:t> </a:t>
            </a:r>
            <a:r>
              <a:rPr dirty="0" err="1"/>
              <a:t>verwenden</a:t>
            </a:r>
            <a:r>
              <a:rPr dirty="0"/>
              <a:t> Sie </a:t>
            </a:r>
            <a:r>
              <a:rPr dirty="0" err="1"/>
              <a:t>bereits</a:t>
            </a:r>
            <a:r>
              <a:rPr dirty="0"/>
              <a:t>?</a:t>
            </a:r>
            <a:endParaRPr lang="de-DE" sz="4400" b="0" kern="0" dirty="0">
              <a:solidFill>
                <a:schemeClr val="tx1"/>
              </a:solidFill>
              <a:latin typeface="+mn-lt"/>
            </a:endParaRPr>
          </a:p>
        </p:txBody>
      </p:sp>
      <p:sp>
        <p:nvSpPr>
          <p:cNvPr id="5" name="Inhaltsplatzhalter 2">
            <a:extLst>
              <a:ext uri="{FF2B5EF4-FFF2-40B4-BE49-F238E27FC236}">
                <a16:creationId xmlns:a16="http://schemas.microsoft.com/office/drawing/2014/main" id="{A6DBCAD1-4B87-4ABF-871B-243720A230C4}"/>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effectLst/>
                <a:uFillTx/>
                <a:latin typeface="+mj-lt"/>
              </a:defRPr>
            </a:pPr>
            <a:r>
              <a:t>Ansatz:</a:t>
            </a:r>
            <a:endParaRPr lang="nl-BE" sz="2000" b="0" u="none" strike="noStrike" dirty="0">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effectLst/>
                <a:uFillTx/>
                <a:latin typeface="Garet Book"/>
              </a:defRPr>
            </a:pPr>
            <a:r>
              <a:t>Aufwärmphase: </a:t>
            </a:r>
            <a:r>
              <a:rPr u="sng"/>
              <a:t>1–2-minütige Diskussion</a:t>
            </a:r>
            <a:endParaRPr lang="nl-BE" sz="1400" b="0" u="sng" strike="noStrike" dirty="0">
              <a:effectLst/>
              <a:uFillTx/>
              <a:latin typeface="Arial"/>
            </a:endParaRPr>
          </a:p>
        </p:txBody>
      </p:sp>
    </p:spTree>
    <p:extLst>
      <p:ext uri="{BB962C8B-B14F-4D97-AF65-F5344CB8AC3E}">
        <p14:creationId xmlns:p14="http://schemas.microsoft.com/office/powerpoint/2010/main" val="251067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BE3630B-5129-4D26-9A2A-6A01AECAF14E}"/>
              </a:ext>
            </a:extLst>
          </p:cNvPr>
          <p:cNvSpPr>
            <a:spLocks noGrp="1"/>
          </p:cNvSpPr>
          <p:nvPr>
            <p:ph idx="1"/>
          </p:nvPr>
        </p:nvSpPr>
        <p:spPr>
          <a:xfrm>
            <a:off x="842400" y="1836000"/>
            <a:ext cx="10504800" cy="409360"/>
          </a:xfrm>
        </p:spPr>
        <p:txBody>
          <a:bodyPr/>
          <a:lstStyle/>
          <a:p>
            <a:pPr marL="0" indent="0">
              <a:buNone/>
              <a:defRPr sz="2000"/>
            </a:pPr>
            <a:r>
              <a:t>KI hat </a:t>
            </a:r>
            <a:r>
              <a:rPr b="1"/>
              <a:t>eine lange Geschichte von mehr als 70 Jahren</a:t>
            </a:r>
          </a:p>
        </p:txBody>
      </p:sp>
      <p:sp>
        <p:nvSpPr>
          <p:cNvPr id="3" name="Titel 2">
            <a:extLst>
              <a:ext uri="{FF2B5EF4-FFF2-40B4-BE49-F238E27FC236}">
                <a16:creationId xmlns:a16="http://schemas.microsoft.com/office/drawing/2014/main" id="{12A434A8-5342-4F09-9DC1-F7B1BDD5AEA9}"/>
              </a:ext>
            </a:extLst>
          </p:cNvPr>
          <p:cNvSpPr>
            <a:spLocks noGrp="1"/>
          </p:cNvSpPr>
          <p:nvPr>
            <p:ph type="title"/>
          </p:nvPr>
        </p:nvSpPr>
        <p:spPr>
          <a:xfrm>
            <a:off x="457200" y="795600"/>
            <a:ext cx="10972800" cy="1040400"/>
          </a:xfrm>
        </p:spPr>
        <p:txBody>
          <a:bodyPr/>
          <a:lstStyle/>
          <a:p>
            <a:pPr>
              <a:defRPr>
                <a:solidFill>
                  <a:schemeClr val="tx1"/>
                </a:solidFill>
                <a:latin typeface="+mj-lt"/>
              </a:defRPr>
            </a:pPr>
            <a:r>
              <a:t>Was ist Künstliche Intelligenz (KI)? </a:t>
            </a:r>
            <a:br>
              <a:rPr lang="en-US" dirty="0">
                <a:solidFill>
                  <a:schemeClr val="tx1"/>
                </a:solidFill>
                <a:latin typeface="+mj-lt"/>
              </a:rPr>
            </a:br>
            <a:r>
              <a:rPr sz="2400"/>
              <a:t>– Ursprünge, Definitionen und Bedeutung </a:t>
            </a:r>
            <a:endParaRPr lang="de-DE" b="0" dirty="0">
              <a:solidFill>
                <a:schemeClr val="tx1"/>
              </a:solidFill>
              <a:latin typeface="+mj-lt"/>
            </a:endParaRPr>
          </a:p>
        </p:txBody>
      </p:sp>
      <p:sp>
        <p:nvSpPr>
          <p:cNvPr id="5" name="Textfeld 4">
            <a:extLst>
              <a:ext uri="{FF2B5EF4-FFF2-40B4-BE49-F238E27FC236}">
                <a16:creationId xmlns:a16="http://schemas.microsoft.com/office/drawing/2014/main" id="{830B1DD0-AEBD-41F7-B0A9-148F156A86F5}"/>
              </a:ext>
            </a:extLst>
          </p:cNvPr>
          <p:cNvSpPr txBox="1"/>
          <p:nvPr/>
        </p:nvSpPr>
        <p:spPr>
          <a:xfrm>
            <a:off x="0" y="2344076"/>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69C75551-C54E-4AF8-AEC8-E05247E3A5B4}"/>
              </a:ext>
            </a:extLst>
          </p:cNvPr>
          <p:cNvSpPr/>
          <p:nvPr/>
        </p:nvSpPr>
        <p:spPr>
          <a:xfrm>
            <a:off x="457200" y="2323112"/>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effectLst/>
                <a:uFillTx/>
                <a:latin typeface="+mj-lt"/>
              </a:defRPr>
            </a:pPr>
            <a:r>
              <a:t>Klassische Konzepte:</a:t>
            </a:r>
            <a:endParaRPr lang="nl-BE" sz="1800" b="0" u="none" strike="noStrike" dirty="0">
              <a:effectLst/>
              <a:uFillTx/>
              <a:latin typeface="+mj-lt"/>
            </a:endParaRPr>
          </a:p>
        </p:txBody>
      </p:sp>
      <p:sp>
        <p:nvSpPr>
          <p:cNvPr id="7" name="Inhaltsplatzhalter 2">
            <a:extLst>
              <a:ext uri="{FF2B5EF4-FFF2-40B4-BE49-F238E27FC236}">
                <a16:creationId xmlns:a16="http://schemas.microsoft.com/office/drawing/2014/main" id="{933F5EBA-0266-4C6B-A455-D385AF139816}"/>
              </a:ext>
            </a:extLst>
          </p:cNvPr>
          <p:cNvSpPr/>
          <p:nvPr/>
        </p:nvSpPr>
        <p:spPr>
          <a:xfrm>
            <a:off x="457200" y="2690325"/>
            <a:ext cx="11048220" cy="124159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30000"/>
              </a:lnSpc>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t>KI = „die Wissenschaft und Technik der </a:t>
            </a:r>
            <a:br>
              <a:rPr kumimoji="0" lang="en-US" sz="1400" b="0" i="0" u="none" strike="noStrike" kern="1200" cap="none" spc="0" normalizeH="0" baseline="0" noProof="0" dirty="0">
                <a:ln>
                  <a:noFill/>
                </a:ln>
                <a:effectLst/>
                <a:uLnTx/>
                <a:uFillTx/>
                <a:latin typeface="Garet Book"/>
                <a:ea typeface="+mn-ea"/>
                <a:cs typeface="+mn-cs"/>
              </a:rPr>
            </a:br>
            <a:r>
              <a:t>Schaffung intelligenter Maschinen“ (McCarthy 1955)</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t>„Untersuchung der geistigen Fähigkeiten durch den Einsatz von Rechenmodellen“ (McDermott 1985/Fogel 2005)</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t>„Verständnis der Natur des intelligenten Denkens“ (Buchanan 2005)</a:t>
            </a:r>
          </a:p>
        </p:txBody>
      </p:sp>
      <p:sp>
        <p:nvSpPr>
          <p:cNvPr id="8" name="Textfeld 7">
            <a:extLst>
              <a:ext uri="{FF2B5EF4-FFF2-40B4-BE49-F238E27FC236}">
                <a16:creationId xmlns:a16="http://schemas.microsoft.com/office/drawing/2014/main" id="{E5D32FD5-5D39-45F6-8668-F2A36044CBF5}"/>
              </a:ext>
            </a:extLst>
          </p:cNvPr>
          <p:cNvSpPr txBox="1"/>
          <p:nvPr/>
        </p:nvSpPr>
        <p:spPr>
          <a:xfrm>
            <a:off x="0" y="418589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0947C701-869C-4D17-8839-8E285127747C}"/>
              </a:ext>
            </a:extLst>
          </p:cNvPr>
          <p:cNvSpPr/>
          <p:nvPr/>
        </p:nvSpPr>
        <p:spPr>
          <a:xfrm>
            <a:off x="457200" y="416492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effectLst/>
                <a:uFillTx/>
                <a:latin typeface="+mj-lt"/>
              </a:defRPr>
            </a:pPr>
            <a:r>
              <a:t>Modern:</a:t>
            </a:r>
            <a:endParaRPr lang="nl-BE" sz="1800" b="0" u="none" strike="noStrike" dirty="0">
              <a:effectLst/>
              <a:uFillTx/>
              <a:latin typeface="+mj-lt"/>
            </a:endParaRPr>
          </a:p>
        </p:txBody>
      </p:sp>
      <p:sp>
        <p:nvSpPr>
          <p:cNvPr id="10" name="Inhaltsplatzhalter 2">
            <a:extLst>
              <a:ext uri="{FF2B5EF4-FFF2-40B4-BE49-F238E27FC236}">
                <a16:creationId xmlns:a16="http://schemas.microsoft.com/office/drawing/2014/main" id="{A22DE52D-3E9F-41C0-87CA-8A059305AA38}"/>
              </a:ext>
            </a:extLst>
          </p:cNvPr>
          <p:cNvSpPr/>
          <p:nvPr/>
        </p:nvSpPr>
        <p:spPr>
          <a:xfrm>
            <a:off x="457200" y="4532140"/>
            <a:ext cx="11048220"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30000"/>
              </a:lnSpc>
              <a:spcBef>
                <a:spcPts val="1000"/>
              </a:spcBef>
              <a:spcAft>
                <a:spcPts val="0"/>
              </a:spcAft>
              <a:buClrTx/>
              <a:buSzTx/>
              <a:buFont typeface="Arial" panose="020B0604020202020204" pitchFamily="34" charset="0"/>
              <a:buChar char="•"/>
              <a:tabLst/>
              <a:defRPr sz="1400" kern="1200">
                <a:ln>
                  <a:noFill/>
                </a:ln>
                <a:effectLst/>
                <a:uLnTx/>
                <a:uFillTx/>
                <a:latin typeface="Garet Book"/>
                <a:ea typeface="+mn-ea"/>
                <a:cs typeface="+mn-cs"/>
              </a:defRPr>
            </a:pPr>
            <a:r>
              <a:rPr b="1" dirty="0" err="1"/>
              <a:t>Teilgebiet</a:t>
            </a:r>
            <a:r>
              <a:rPr b="1" dirty="0"/>
              <a:t> der Informatik,</a:t>
            </a:r>
            <a:br>
              <a:rPr kumimoji="0" lang="en-US" sz="1400" b="1" i="0" u="none" strike="noStrike" kern="1200" cap="none" spc="0" normalizeH="0" baseline="0" noProof="0" dirty="0">
                <a:ln>
                  <a:noFill/>
                </a:ln>
                <a:effectLst/>
                <a:uLnTx/>
                <a:uFillTx/>
                <a:latin typeface="Garet Book"/>
                <a:ea typeface="+mn-ea"/>
                <a:cs typeface="+mn-cs"/>
              </a:rPr>
            </a:br>
            <a:r>
              <a:rPr b="1" dirty="0"/>
              <a:t>das </a:t>
            </a:r>
            <a:r>
              <a:rPr b="1" dirty="0" err="1"/>
              <a:t>darauf</a:t>
            </a:r>
            <a:r>
              <a:rPr b="1" dirty="0"/>
              <a:t> </a:t>
            </a:r>
            <a:r>
              <a:rPr b="1" dirty="0" err="1"/>
              <a:t>abzielt</a:t>
            </a:r>
            <a:r>
              <a:rPr b="1" dirty="0"/>
              <a:t>, </a:t>
            </a:r>
            <a:r>
              <a:rPr b="1" dirty="0" err="1"/>
              <a:t>menschliche</a:t>
            </a:r>
            <a:r>
              <a:rPr b="1" dirty="0"/>
              <a:t> </a:t>
            </a:r>
            <a:r>
              <a:rPr b="1" dirty="0" err="1"/>
              <a:t>Fähigkeiten</a:t>
            </a:r>
            <a:r>
              <a:rPr b="1" dirty="0"/>
              <a:t> (z. B. </a:t>
            </a:r>
            <a:r>
              <a:rPr b="1" dirty="0" err="1"/>
              <a:t>logisches</a:t>
            </a:r>
            <a:r>
              <a:rPr b="1" dirty="0"/>
              <a:t> Denken, </a:t>
            </a:r>
            <a:r>
              <a:rPr b="1" dirty="0" err="1"/>
              <a:t>Lernen</a:t>
            </a:r>
            <a:r>
              <a:rPr b="1" dirty="0"/>
              <a:t>, </a:t>
            </a:r>
            <a:r>
              <a:rPr b="1" dirty="0" err="1"/>
              <a:t>Planen</a:t>
            </a:r>
            <a:r>
              <a:rPr b="1" dirty="0"/>
              <a:t> </a:t>
            </a:r>
            <a:r>
              <a:rPr b="1" dirty="0" err="1"/>
              <a:t>usw</a:t>
            </a:r>
            <a:r>
              <a:rPr b="1" dirty="0"/>
              <a:t>.) </a:t>
            </a:r>
            <a:r>
              <a:rPr b="1" dirty="0" err="1"/>
              <a:t>nachzuahmen</a:t>
            </a:r>
            <a:r>
              <a:rPr b="1" dirty="0"/>
              <a:t> und </a:t>
            </a:r>
            <a:r>
              <a:rPr b="1" dirty="0" err="1"/>
              <a:t>zu</a:t>
            </a:r>
            <a:r>
              <a:rPr b="1" dirty="0"/>
              <a:t> </a:t>
            </a:r>
            <a:r>
              <a:rPr b="1" dirty="0" err="1"/>
              <a:t>unterstützen</a:t>
            </a:r>
            <a:br>
              <a:rPr kumimoji="0" lang="en-US" sz="1400" b="0" i="0" u="none" strike="noStrike" kern="1200" cap="none" spc="0" normalizeH="0" baseline="0" noProof="0" dirty="0">
                <a:ln>
                  <a:noFill/>
                </a:ln>
                <a:effectLst/>
                <a:uLnTx/>
                <a:uFillTx/>
                <a:latin typeface="Garet Book"/>
                <a:ea typeface="+mn-ea"/>
                <a:cs typeface="+mn-cs"/>
              </a:rPr>
            </a:br>
            <a:r>
              <a:rPr dirty="0"/>
              <a:t> </a:t>
            </a:r>
          </a:p>
        </p:txBody>
      </p:sp>
      <p:sp>
        <p:nvSpPr>
          <p:cNvPr id="11" name="Inhaltsplatzhalter 2">
            <a:extLst>
              <a:ext uri="{FF2B5EF4-FFF2-40B4-BE49-F238E27FC236}">
                <a16:creationId xmlns:a16="http://schemas.microsoft.com/office/drawing/2014/main" id="{22612AB2-E181-41DA-A6D7-323AB0A0F0B2}"/>
              </a:ext>
            </a:extLst>
          </p:cNvPr>
          <p:cNvSpPr/>
          <p:nvPr/>
        </p:nvSpPr>
        <p:spPr>
          <a:xfrm>
            <a:off x="457200" y="5326322"/>
            <a:ext cx="11048220"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0"/>
              </a:spcBef>
              <a:spcAft>
                <a:spcPts val="0"/>
              </a:spcAft>
              <a:buClrTx/>
              <a:buSzTx/>
              <a:tabLst/>
              <a:defRPr/>
            </a:pPr>
            <a:endParaRPr kumimoji="0" lang="en-US" sz="1800" b="0" i="0" u="none" strike="noStrike" kern="1200" cap="none" spc="0" normalizeH="0" baseline="0" noProof="0" dirty="0">
              <a:ln>
                <a:noFill/>
              </a:ln>
              <a:solidFill>
                <a:srgbClr val="0B163B"/>
              </a:solidFill>
              <a:effectLst/>
              <a:uLnTx/>
              <a:uFillTx/>
              <a:latin typeface="Garet Book"/>
              <a:ea typeface="+mn-ea"/>
              <a:cs typeface="+mn-cs"/>
            </a:endParaRPr>
          </a:p>
        </p:txBody>
      </p:sp>
      <p:sp>
        <p:nvSpPr>
          <p:cNvPr id="12" name="Inhaltsplatzhalter 2">
            <a:extLst>
              <a:ext uri="{FF2B5EF4-FFF2-40B4-BE49-F238E27FC236}">
                <a16:creationId xmlns:a16="http://schemas.microsoft.com/office/drawing/2014/main" id="{3ED6CD9E-E103-4769-B303-4603136041B9}"/>
              </a:ext>
            </a:extLst>
          </p:cNvPr>
          <p:cNvSpPr/>
          <p:nvPr/>
        </p:nvSpPr>
        <p:spPr>
          <a:xfrm>
            <a:off x="1263887" y="5563298"/>
            <a:ext cx="8682753"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0"/>
              </a:spcBef>
              <a:spcAft>
                <a:spcPts val="0"/>
              </a:spcAft>
              <a:buClrTx/>
              <a:buSzTx/>
              <a:tabLst/>
              <a:defRPr kern="1200">
                <a:ln>
                  <a:noFill/>
                </a:ln>
                <a:effectLst/>
                <a:uLnTx/>
                <a:uFillTx/>
                <a:latin typeface="Garet Book"/>
                <a:ea typeface="+mn-ea"/>
                <a:cs typeface="+mn-cs"/>
              </a:defRPr>
            </a:pPr>
            <a:r>
              <a:rPr sz="2000"/>
              <a:t>Der Begriff KI als solcher ist einfach ein Modewort</a:t>
            </a:r>
            <a:br>
              <a:rPr kumimoji="0" lang="en-US" sz="2000" i="0" u="none" strike="noStrike" kern="1200" cap="none" spc="0" normalizeH="0" baseline="0" noProof="0" dirty="0">
                <a:ln>
                  <a:noFill/>
                </a:ln>
                <a:effectLst/>
                <a:uLnTx/>
                <a:uFillTx/>
                <a:latin typeface="Garet Book"/>
                <a:ea typeface="+mn-ea"/>
                <a:cs typeface="+mn-cs"/>
              </a:rPr>
            </a:br>
            <a:r>
              <a:rPr sz="1800"/>
              <a:t>KI = Verwendung von mathematischen und statistischen Methoden „Lern“-Algorithmen (Maschinelles Lernen = ML)</a:t>
            </a:r>
            <a:endParaRPr kumimoji="0" lang="en-US" sz="2000" i="0" u="none" strike="noStrike" kern="1200" cap="none" spc="0" normalizeH="0" baseline="0" noProof="0" dirty="0">
              <a:ln>
                <a:noFill/>
              </a:ln>
              <a:effectLst/>
              <a:uLnTx/>
              <a:uFillTx/>
              <a:latin typeface="Garet Book"/>
              <a:ea typeface="+mn-ea"/>
              <a:cs typeface="+mn-cs"/>
            </a:endParaRPr>
          </a:p>
        </p:txBody>
      </p:sp>
      <p:sp>
        <p:nvSpPr>
          <p:cNvPr id="14" name="Arrow: Right 5">
            <a:extLst>
              <a:ext uri="{FF2B5EF4-FFF2-40B4-BE49-F238E27FC236}">
                <a16:creationId xmlns:a16="http://schemas.microsoft.com/office/drawing/2014/main" id="{31D9BD45-3204-4DB6-8EA5-EF81D3C67B2F}"/>
              </a:ext>
            </a:extLst>
          </p:cNvPr>
          <p:cNvSpPr/>
          <p:nvPr/>
        </p:nvSpPr>
        <p:spPr>
          <a:xfrm>
            <a:off x="499653" y="5798172"/>
            <a:ext cx="668693" cy="523453"/>
          </a:xfrm>
          <a:prstGeom prst="rightArrow">
            <a:avLst/>
          </a:prstGeom>
          <a:solidFill>
            <a:srgbClr val="F4EEFE"/>
          </a:solidFill>
          <a:ln w="12700" cap="flat" cmpd="sng" algn="ctr">
            <a:solidFill>
              <a:srgbClr val="F4EEFE">
                <a:shade val="15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4EEFE"/>
              </a:solidFill>
              <a:effectLst/>
              <a:uLnTx/>
              <a:uFillTx/>
              <a:latin typeface="Garet Book"/>
              <a:ea typeface="+mn-ea"/>
              <a:cs typeface="+mn-cs"/>
            </a:endParaRPr>
          </a:p>
        </p:txBody>
      </p:sp>
    </p:spTree>
    <p:extLst>
      <p:ext uri="{BB962C8B-B14F-4D97-AF65-F5344CB8AC3E}">
        <p14:creationId xmlns:p14="http://schemas.microsoft.com/office/powerpoint/2010/main" val="205244227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2">
            <a:extLst>
              <a:ext uri="{FF2B5EF4-FFF2-40B4-BE49-F238E27FC236}">
                <a16:creationId xmlns:a16="http://schemas.microsoft.com/office/drawing/2014/main" id="{D3CEA835-67CD-41EF-B91D-FEF755025861}"/>
              </a:ext>
            </a:extLst>
          </p:cNvPr>
          <p:cNvSpPr>
            <a:spLocks noGrp="1"/>
          </p:cNvSpPr>
          <p:nvPr>
            <p:ph type="title"/>
          </p:nvPr>
        </p:nvSpPr>
        <p:spPr>
          <a:xfrm>
            <a:off x="457200" y="795600"/>
            <a:ext cx="10972800" cy="1040400"/>
          </a:xfrm>
        </p:spPr>
        <p:txBody>
          <a:bodyPr/>
          <a:lstStyle/>
          <a:p>
            <a:pPr>
              <a:defRPr>
                <a:solidFill>
                  <a:schemeClr val="tx1"/>
                </a:solidFill>
              </a:defRPr>
            </a:pPr>
            <a:r>
              <a:t>Was ist Künstliche Intelligenz (KI)? </a:t>
            </a:r>
            <a:br>
              <a:rPr lang="en-US" dirty="0">
                <a:solidFill>
                  <a:schemeClr val="tx1"/>
                </a:solidFill>
              </a:rPr>
            </a:br>
            <a:r>
              <a:rPr sz="2400"/>
              <a:t>– Ursprünge, Definitionen und Bedeutung </a:t>
            </a:r>
            <a:endParaRPr lang="de-DE" b="0" dirty="0">
              <a:solidFill>
                <a:schemeClr val="tx1"/>
              </a:solidFill>
            </a:endParaRPr>
          </a:p>
        </p:txBody>
      </p:sp>
      <p:sp>
        <p:nvSpPr>
          <p:cNvPr id="5" name="Textfeld 4">
            <a:extLst>
              <a:ext uri="{FF2B5EF4-FFF2-40B4-BE49-F238E27FC236}">
                <a16:creationId xmlns:a16="http://schemas.microsoft.com/office/drawing/2014/main" id="{2A4F4A49-D306-4ACA-BF3C-31C9271D9B46}"/>
              </a:ext>
            </a:extLst>
          </p:cNvPr>
          <p:cNvSpPr txBox="1"/>
          <p:nvPr/>
        </p:nvSpPr>
        <p:spPr>
          <a:xfrm>
            <a:off x="0" y="2520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F9E710F3-DEB2-409F-9508-B6719FE1791A}"/>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latin typeface="+mj-lt"/>
              </a:defRPr>
            </a:pPr>
            <a:r>
              <a:t>EU-Definition</a:t>
            </a:r>
            <a:r>
              <a:rPr>
                <a:effectLst/>
                <a:uFillTx/>
              </a:rPr>
              <a:t>:</a:t>
            </a:r>
            <a:endParaRPr lang="nl-BE" sz="1800" b="0" u="none" strike="noStrike" dirty="0">
              <a:effectLst/>
              <a:uFillTx/>
              <a:latin typeface="+mj-lt"/>
            </a:endParaRPr>
          </a:p>
        </p:txBody>
      </p:sp>
      <p:sp>
        <p:nvSpPr>
          <p:cNvPr id="7" name="Inhaltsplatzhalter 2">
            <a:extLst>
              <a:ext uri="{FF2B5EF4-FFF2-40B4-BE49-F238E27FC236}">
                <a16:creationId xmlns:a16="http://schemas.microsoft.com/office/drawing/2014/main" id="{8C3A0EB2-3215-4F0D-A8D2-8C2A6D3BD68C}"/>
              </a:ext>
            </a:extLst>
          </p:cNvPr>
          <p:cNvSpPr/>
          <p:nvPr/>
        </p:nvSpPr>
        <p:spPr>
          <a:xfrm>
            <a:off x="457200" y="2887213"/>
            <a:ext cx="11048220" cy="130255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rPr dirty="0" err="1"/>
              <a:t>ein</a:t>
            </a:r>
            <a:r>
              <a:rPr dirty="0"/>
              <a:t> </a:t>
            </a:r>
            <a:r>
              <a:rPr dirty="0" err="1"/>
              <a:t>maschinengestütztes</a:t>
            </a:r>
            <a:r>
              <a:rPr dirty="0"/>
              <a:t> System, das für </a:t>
            </a:r>
            <a:r>
              <a:rPr dirty="0" err="1"/>
              <a:t>einen</a:t>
            </a:r>
            <a:r>
              <a:rPr dirty="0"/>
              <a:t> </a:t>
            </a:r>
            <a:r>
              <a:rPr b="1" dirty="0"/>
              <a:t>in </a:t>
            </a:r>
            <a:r>
              <a:rPr b="1" dirty="0" err="1"/>
              <a:t>unterschiedlichem</a:t>
            </a:r>
            <a:r>
              <a:rPr b="1" dirty="0"/>
              <a:t> Grade </a:t>
            </a:r>
            <a:r>
              <a:rPr b="1" dirty="0" err="1"/>
              <a:t>autonomen</a:t>
            </a:r>
            <a:r>
              <a:rPr b="1" dirty="0"/>
              <a:t> </a:t>
            </a:r>
            <a:r>
              <a:rPr dirty="0" err="1"/>
              <a:t>Betrieb</a:t>
            </a:r>
            <a:r>
              <a:rPr dirty="0"/>
              <a:t> </a:t>
            </a:r>
            <a:r>
              <a:rPr dirty="0" err="1"/>
              <a:t>ausgelegt</a:t>
            </a:r>
            <a:r>
              <a:rPr dirty="0"/>
              <a:t> </a:t>
            </a:r>
            <a:r>
              <a:rPr dirty="0" err="1"/>
              <a:t>ist</a:t>
            </a:r>
            <a:r>
              <a:rPr dirty="0"/>
              <a:t> und das </a:t>
            </a:r>
            <a:r>
              <a:rPr dirty="0" err="1"/>
              <a:t>nach</a:t>
            </a:r>
            <a:r>
              <a:rPr dirty="0"/>
              <a:t> seiner </a:t>
            </a:r>
            <a:r>
              <a:rPr dirty="0" err="1"/>
              <a:t>Betriebsaufnahme</a:t>
            </a:r>
            <a:r>
              <a:rPr dirty="0"/>
              <a:t> </a:t>
            </a:r>
            <a:r>
              <a:rPr dirty="0" err="1"/>
              <a:t>anpassungsfähig</a:t>
            </a:r>
            <a:r>
              <a:rPr dirty="0"/>
              <a:t> sein </a:t>
            </a:r>
            <a:r>
              <a:rPr dirty="0" err="1"/>
              <a:t>kann</a:t>
            </a:r>
            <a:r>
              <a:rPr dirty="0"/>
              <a:t> und das </a:t>
            </a:r>
            <a:r>
              <a:rPr dirty="0" err="1"/>
              <a:t>aus</a:t>
            </a:r>
            <a:r>
              <a:rPr dirty="0"/>
              <a:t> den </a:t>
            </a:r>
            <a:r>
              <a:rPr dirty="0" err="1"/>
              <a:t>erhaltenen</a:t>
            </a:r>
            <a:r>
              <a:rPr dirty="0"/>
              <a:t> </a:t>
            </a:r>
            <a:r>
              <a:rPr dirty="0" err="1"/>
              <a:t>Eingaben</a:t>
            </a:r>
            <a:r>
              <a:rPr dirty="0"/>
              <a:t> für </a:t>
            </a:r>
            <a:r>
              <a:rPr dirty="0" err="1"/>
              <a:t>explizite</a:t>
            </a:r>
            <a:r>
              <a:rPr dirty="0"/>
              <a:t> </a:t>
            </a:r>
            <a:r>
              <a:rPr dirty="0" err="1"/>
              <a:t>oder</a:t>
            </a:r>
            <a:r>
              <a:rPr dirty="0"/>
              <a:t> </a:t>
            </a:r>
            <a:r>
              <a:rPr dirty="0" err="1"/>
              <a:t>implizite</a:t>
            </a:r>
            <a:r>
              <a:rPr dirty="0"/>
              <a:t> </a:t>
            </a:r>
            <a:r>
              <a:rPr dirty="0" err="1"/>
              <a:t>Ziele</a:t>
            </a:r>
            <a:r>
              <a:rPr dirty="0"/>
              <a:t> </a:t>
            </a:r>
            <a:r>
              <a:rPr dirty="0" err="1"/>
              <a:t>ableitet</a:t>
            </a:r>
            <a:r>
              <a:rPr dirty="0"/>
              <a:t>, </a:t>
            </a:r>
            <a:r>
              <a:rPr dirty="0" err="1"/>
              <a:t>wie</a:t>
            </a:r>
            <a:r>
              <a:rPr dirty="0"/>
              <a:t> </a:t>
            </a:r>
            <a:r>
              <a:rPr dirty="0" err="1"/>
              <a:t>Ausgaben</a:t>
            </a:r>
            <a:r>
              <a:rPr dirty="0"/>
              <a:t> </a:t>
            </a:r>
            <a:r>
              <a:rPr dirty="0" err="1"/>
              <a:t>wie</a:t>
            </a:r>
            <a:r>
              <a:rPr dirty="0"/>
              <a:t> </a:t>
            </a:r>
            <a:r>
              <a:rPr dirty="0" err="1"/>
              <a:t>etwa</a:t>
            </a:r>
            <a:r>
              <a:rPr dirty="0"/>
              <a:t> </a:t>
            </a:r>
            <a:r>
              <a:rPr dirty="0" err="1"/>
              <a:t>Vorhersagen</a:t>
            </a:r>
            <a:r>
              <a:rPr dirty="0"/>
              <a:t>, </a:t>
            </a:r>
            <a:r>
              <a:rPr dirty="0" err="1"/>
              <a:t>Inhalte</a:t>
            </a:r>
            <a:r>
              <a:rPr dirty="0"/>
              <a:t>, </a:t>
            </a:r>
            <a:r>
              <a:rPr dirty="0" err="1"/>
              <a:t>Empfehlungen</a:t>
            </a:r>
            <a:r>
              <a:rPr dirty="0"/>
              <a:t> </a:t>
            </a:r>
            <a:r>
              <a:rPr dirty="0" err="1"/>
              <a:t>oder</a:t>
            </a:r>
            <a:r>
              <a:rPr dirty="0"/>
              <a:t> </a:t>
            </a:r>
            <a:r>
              <a:rPr dirty="0" err="1"/>
              <a:t>Entscheidungen</a:t>
            </a:r>
            <a:r>
              <a:rPr dirty="0"/>
              <a:t> </a:t>
            </a:r>
            <a:r>
              <a:rPr dirty="0" err="1"/>
              <a:t>erstellt</a:t>
            </a:r>
            <a:r>
              <a:rPr dirty="0"/>
              <a:t> </a:t>
            </a:r>
            <a:r>
              <a:rPr dirty="0" err="1"/>
              <a:t>werden</a:t>
            </a:r>
            <a:r>
              <a:rPr dirty="0"/>
              <a:t>, die </a:t>
            </a:r>
            <a:r>
              <a:rPr b="1" dirty="0" err="1"/>
              <a:t>physische</a:t>
            </a:r>
            <a:r>
              <a:rPr b="1" dirty="0"/>
              <a:t> </a:t>
            </a:r>
            <a:r>
              <a:rPr b="1" dirty="0" err="1"/>
              <a:t>oder</a:t>
            </a:r>
            <a:r>
              <a:rPr b="1" dirty="0"/>
              <a:t> </a:t>
            </a:r>
            <a:r>
              <a:rPr b="1" dirty="0" err="1"/>
              <a:t>virtuelle</a:t>
            </a:r>
            <a:r>
              <a:rPr b="1" dirty="0"/>
              <a:t> </a:t>
            </a:r>
            <a:r>
              <a:rPr b="1" dirty="0" err="1"/>
              <a:t>Umgebungen</a:t>
            </a:r>
            <a:r>
              <a:rPr b="1" dirty="0"/>
              <a:t> </a:t>
            </a:r>
            <a:r>
              <a:rPr b="1" dirty="0" err="1"/>
              <a:t>beeinflussen</a:t>
            </a:r>
            <a:r>
              <a:rPr b="1" dirty="0"/>
              <a:t> </a:t>
            </a:r>
            <a:br>
              <a:rPr kumimoji="0" lang="en-US" sz="1400" b="1" i="0" u="none" strike="noStrike" kern="1200" cap="none" spc="0" normalizeH="0" baseline="0" noProof="0" dirty="0">
                <a:ln>
                  <a:noFill/>
                </a:ln>
                <a:solidFill>
                  <a:srgbClr val="0B163B"/>
                </a:solidFill>
                <a:effectLst/>
                <a:uLnTx/>
                <a:uFillTx/>
                <a:latin typeface="Garet Book"/>
                <a:ea typeface="+mn-ea"/>
                <a:cs typeface="+mn-cs"/>
              </a:rPr>
            </a:br>
            <a:r>
              <a:rPr b="1" dirty="0" err="1"/>
              <a:t>können</a:t>
            </a:r>
            <a:r>
              <a:rPr dirty="0"/>
              <a:t>. (Art. 3 Abs. 1 EU AI Act)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p:txBody>
      </p:sp>
      <p:sp>
        <p:nvSpPr>
          <p:cNvPr id="8" name="Textfeld 7">
            <a:extLst>
              <a:ext uri="{FF2B5EF4-FFF2-40B4-BE49-F238E27FC236}">
                <a16:creationId xmlns:a16="http://schemas.microsoft.com/office/drawing/2014/main" id="{33BBBE56-8A66-44C4-B7E7-416845236175}"/>
              </a:ext>
            </a:extLst>
          </p:cNvPr>
          <p:cNvSpPr txBox="1"/>
          <p:nvPr/>
        </p:nvSpPr>
        <p:spPr>
          <a:xfrm>
            <a:off x="0" y="457794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6500168-85B9-4ACE-9809-D198A9735967}"/>
              </a:ext>
            </a:extLst>
          </p:cNvPr>
          <p:cNvSpPr/>
          <p:nvPr/>
        </p:nvSpPr>
        <p:spPr>
          <a:xfrm>
            <a:off x="457200" y="455698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latin typeface="+mj-lt"/>
              </a:defRPr>
            </a:pPr>
            <a:r>
              <a:t>Einfach ausgedrückt</a:t>
            </a:r>
            <a:r>
              <a:rPr>
                <a:effectLst/>
                <a:uFillTx/>
              </a:rPr>
              <a:t>:</a:t>
            </a:r>
            <a:endParaRPr lang="nl-BE" sz="1800" b="0" u="none" strike="noStrike" dirty="0">
              <a:effectLst/>
              <a:uFillTx/>
              <a:latin typeface="+mj-lt"/>
            </a:endParaRPr>
          </a:p>
        </p:txBody>
      </p:sp>
      <p:sp>
        <p:nvSpPr>
          <p:cNvPr id="10" name="Inhaltsplatzhalter 2">
            <a:extLst>
              <a:ext uri="{FF2B5EF4-FFF2-40B4-BE49-F238E27FC236}">
                <a16:creationId xmlns:a16="http://schemas.microsoft.com/office/drawing/2014/main" id="{D814FD25-AAD4-4658-9059-886C938BDCA5}"/>
              </a:ext>
            </a:extLst>
          </p:cNvPr>
          <p:cNvSpPr/>
          <p:nvPr/>
        </p:nvSpPr>
        <p:spPr>
          <a:xfrm>
            <a:off x="457200" y="4927238"/>
            <a:ext cx="10007600" cy="181055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Der Begriff KI steht als Oberbegriff für neuartige Automatisierungstechnologien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KI = automatisiertes </a:t>
            </a:r>
            <a:r>
              <a:rPr b="1"/>
              <a:t>System</a:t>
            </a:r>
            <a:r>
              <a:t> zur Unterstützung von </a:t>
            </a:r>
            <a:r>
              <a:rPr b="1"/>
              <a:t>Arbeitsabläufen und Entscheidungsprozessen, das Ergebnisse unterschiedlicher Qualität erzeugt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p:txBody>
      </p:sp>
    </p:spTree>
    <p:extLst>
      <p:ext uri="{BB962C8B-B14F-4D97-AF65-F5344CB8AC3E}">
        <p14:creationId xmlns:p14="http://schemas.microsoft.com/office/powerpoint/2010/main" val="211747812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D41E21E-5D50-48AB-B8A0-09D946E6BF52}"/>
              </a:ext>
            </a:extLst>
          </p:cNvPr>
          <p:cNvSpPr>
            <a:spLocks noGrp="1"/>
          </p:cNvSpPr>
          <p:nvPr>
            <p:ph type="title"/>
          </p:nvPr>
        </p:nvSpPr>
        <p:spPr/>
        <p:txBody>
          <a:bodyPr>
            <a:normAutofit/>
          </a:bodyPr>
          <a:lstStyle/>
          <a:p>
            <a:pPr>
              <a:defRPr>
                <a:solidFill>
                  <a:srgbClr val="0B163B"/>
                </a:solidFill>
              </a:defRPr>
            </a:pPr>
            <a:r>
              <a:rPr dirty="0"/>
              <a:t>W</a:t>
            </a:r>
            <a:r>
              <a:rPr lang="de-DE" dirty="0" err="1"/>
              <a:t>as</a:t>
            </a:r>
            <a:r>
              <a:rPr dirty="0"/>
              <a:t> KI </a:t>
            </a:r>
            <a:r>
              <a:rPr dirty="0" err="1"/>
              <a:t>mit</a:t>
            </a:r>
            <a:r>
              <a:rPr dirty="0"/>
              <a:t> </a:t>
            </a:r>
            <a:r>
              <a:rPr dirty="0" err="1"/>
              <a:t>Nachahmung</a:t>
            </a:r>
            <a:r>
              <a:rPr dirty="0"/>
              <a:t> und </a:t>
            </a:r>
            <a:r>
              <a:rPr dirty="0" err="1"/>
              <a:t>Täuschung</a:t>
            </a:r>
            <a:r>
              <a:rPr dirty="0"/>
              <a:t> </a:t>
            </a:r>
            <a:r>
              <a:rPr dirty="0" err="1"/>
              <a:t>zu</a:t>
            </a:r>
            <a:r>
              <a:rPr dirty="0"/>
              <a:t> tun hat (Turing-Test)</a:t>
            </a:r>
            <a:endParaRPr lang="de-DE" dirty="0">
              <a:solidFill>
                <a:srgbClr val="0B163B"/>
              </a:solidFill>
            </a:endParaRPr>
          </a:p>
        </p:txBody>
      </p:sp>
    </p:spTree>
    <p:extLst>
      <p:ext uri="{BB962C8B-B14F-4D97-AF65-F5344CB8AC3E}">
        <p14:creationId xmlns:p14="http://schemas.microsoft.com/office/powerpoint/2010/main" val="422893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FEA5767-E6E1-4167-AC58-D3E522C750EE}"/>
              </a:ext>
            </a:extLst>
          </p:cNvPr>
          <p:cNvSpPr>
            <a:spLocks noGrp="1"/>
          </p:cNvSpPr>
          <p:nvPr>
            <p:ph type="title"/>
          </p:nvPr>
        </p:nvSpPr>
        <p:spPr/>
        <p:txBody>
          <a:bodyPr/>
          <a:lstStyle/>
          <a:p>
            <a:pPr>
              <a:defRPr>
                <a:solidFill>
                  <a:srgbClr val="0B163B"/>
                </a:solidFill>
              </a:defRPr>
            </a:pPr>
            <a:r>
              <a:t>Kurzdiskussion</a:t>
            </a:r>
            <a:endParaRPr lang="de-DE" dirty="0">
              <a:solidFill>
                <a:srgbClr val="0B163B"/>
              </a:solidFill>
            </a:endParaRPr>
          </a:p>
        </p:txBody>
      </p:sp>
      <p:pic>
        <p:nvPicPr>
          <p:cNvPr id="6" name="Grafik 5">
            <a:extLst>
              <a:ext uri="{FF2B5EF4-FFF2-40B4-BE49-F238E27FC236}">
                <a16:creationId xmlns:a16="http://schemas.microsoft.com/office/drawing/2014/main" id="{391AA634-ED5D-4DA7-8A7F-A005D6DB8BD5}"/>
              </a:ext>
            </a:extLst>
          </p:cNvPr>
          <p:cNvPicPr>
            <a:picLocks noChangeAspect="1"/>
          </p:cNvPicPr>
          <p:nvPr/>
        </p:nvPicPr>
        <p:blipFill>
          <a:blip r:embed="rId2"/>
          <a:stretch>
            <a:fillRect/>
          </a:stretch>
        </p:blipFill>
        <p:spPr>
          <a:xfrm>
            <a:off x="5212722" y="1976291"/>
            <a:ext cx="4114158" cy="3747343"/>
          </a:xfrm>
          <a:prstGeom prst="rect">
            <a:avLst/>
          </a:prstGeom>
        </p:spPr>
      </p:pic>
      <p:sp>
        <p:nvSpPr>
          <p:cNvPr id="7" name="PlaceHolder 1">
            <a:extLst>
              <a:ext uri="{FF2B5EF4-FFF2-40B4-BE49-F238E27FC236}">
                <a16:creationId xmlns:a16="http://schemas.microsoft.com/office/drawing/2014/main" id="{A0736ABF-E667-4FAB-8BF6-B4A056C6843E}"/>
              </a:ext>
            </a:extLst>
          </p:cNvPr>
          <p:cNvSpPr txBox="1">
            <a:spLocks/>
          </p:cNvSpPr>
          <p:nvPr/>
        </p:nvSpPr>
        <p:spPr>
          <a:xfrm>
            <a:off x="457200" y="1877811"/>
            <a:ext cx="4572000" cy="4086109"/>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defRPr sz="2000">
                <a:solidFill>
                  <a:srgbClr val="0B163B"/>
                </a:solidFill>
                <a:latin typeface="Garet Book"/>
              </a:defRPr>
            </a:pPr>
            <a:r>
              <a:rPr dirty="0"/>
              <a:t>Das Bild </a:t>
            </a:r>
            <a:r>
              <a:rPr dirty="0" err="1"/>
              <a:t>zeigt</a:t>
            </a:r>
            <a:r>
              <a:rPr dirty="0"/>
              <a:t> </a:t>
            </a:r>
            <a:r>
              <a:rPr dirty="0" err="1"/>
              <a:t>eine</a:t>
            </a:r>
            <a:r>
              <a:rPr dirty="0"/>
              <a:t> </a:t>
            </a:r>
            <a:r>
              <a:rPr dirty="0" err="1"/>
              <a:t>trügerische</a:t>
            </a:r>
            <a:r>
              <a:rPr dirty="0"/>
              <a:t> </a:t>
            </a:r>
            <a:r>
              <a:rPr dirty="0" err="1"/>
              <a:t>Konstruktion</a:t>
            </a:r>
            <a:r>
              <a:rPr dirty="0"/>
              <a:t>, </a:t>
            </a:r>
            <a:r>
              <a:rPr dirty="0" err="1"/>
              <a:t>bei</a:t>
            </a:r>
            <a:r>
              <a:rPr dirty="0"/>
              <a:t> der </a:t>
            </a:r>
            <a:r>
              <a:rPr dirty="0" err="1"/>
              <a:t>eine</a:t>
            </a:r>
            <a:r>
              <a:rPr dirty="0"/>
              <a:t> </a:t>
            </a:r>
            <a:r>
              <a:rPr dirty="0" err="1"/>
              <a:t>versteckte</a:t>
            </a:r>
            <a:r>
              <a:rPr dirty="0"/>
              <a:t> Person so tut, </a:t>
            </a:r>
            <a:r>
              <a:rPr dirty="0" err="1"/>
              <a:t>als</a:t>
            </a:r>
            <a:r>
              <a:rPr dirty="0"/>
              <a:t> sei </a:t>
            </a:r>
            <a:r>
              <a:rPr dirty="0" err="1"/>
              <a:t>sie</a:t>
            </a:r>
            <a:r>
              <a:rPr dirty="0"/>
              <a:t> </a:t>
            </a:r>
            <a:r>
              <a:rPr dirty="0" err="1"/>
              <a:t>eine</a:t>
            </a:r>
            <a:r>
              <a:rPr dirty="0"/>
              <a:t> </a:t>
            </a:r>
            <a:r>
              <a:rPr dirty="0" err="1"/>
              <a:t>schachspielende</a:t>
            </a:r>
            <a:r>
              <a:rPr dirty="0"/>
              <a:t> </a:t>
            </a:r>
            <a:r>
              <a:rPr dirty="0" err="1"/>
              <a:t>Maschine</a:t>
            </a:r>
            <a:r>
              <a:rPr dirty="0"/>
              <a:t>. Der Spieler </a:t>
            </a:r>
            <a:r>
              <a:rPr dirty="0" err="1"/>
              <a:t>sieht</a:t>
            </a:r>
            <a:r>
              <a:rPr dirty="0"/>
              <a:t> die </a:t>
            </a:r>
            <a:r>
              <a:rPr dirty="0" err="1"/>
              <a:t>andere</a:t>
            </a:r>
            <a:r>
              <a:rPr dirty="0"/>
              <a:t> Person nicht. </a:t>
            </a:r>
          </a:p>
          <a:p>
            <a:pPr>
              <a:spcBef>
                <a:spcPts val="1800"/>
              </a:spcBef>
              <a:tabLst>
                <a:tab pos="0" algn="l"/>
              </a:tabLst>
              <a:defRPr sz="2000">
                <a:solidFill>
                  <a:srgbClr val="0B163B"/>
                </a:solidFill>
                <a:latin typeface="Garet Book"/>
              </a:defRPr>
            </a:pPr>
            <a:r>
              <a:rPr dirty="0"/>
              <a:t>Das hat </a:t>
            </a:r>
            <a:r>
              <a:rPr dirty="0" err="1"/>
              <a:t>nichts</a:t>
            </a:r>
            <a:r>
              <a:rPr dirty="0"/>
              <a:t> </a:t>
            </a:r>
            <a:r>
              <a:rPr dirty="0" err="1"/>
              <a:t>mit</a:t>
            </a:r>
            <a:r>
              <a:rPr dirty="0"/>
              <a:t> KI </a:t>
            </a:r>
            <a:r>
              <a:rPr dirty="0" err="1"/>
              <a:t>zu</a:t>
            </a:r>
            <a:r>
              <a:rPr dirty="0"/>
              <a:t> tun. </a:t>
            </a:r>
          </a:p>
          <a:p>
            <a:pPr>
              <a:spcBef>
                <a:spcPts val="1800"/>
              </a:spcBef>
              <a:tabLst>
                <a:tab pos="0" algn="l"/>
              </a:tabLst>
              <a:defRPr sz="2000">
                <a:solidFill>
                  <a:srgbClr val="0B163B"/>
                </a:solidFill>
                <a:latin typeface="Garet Book"/>
              </a:defRPr>
            </a:pPr>
            <a:r>
              <a:rPr dirty="0"/>
              <a:t>Aber </a:t>
            </a:r>
            <a:r>
              <a:rPr dirty="0" err="1"/>
              <a:t>Täuschung</a:t>
            </a:r>
            <a:r>
              <a:rPr dirty="0"/>
              <a:t> </a:t>
            </a:r>
            <a:r>
              <a:rPr dirty="0" err="1"/>
              <a:t>könnte</a:t>
            </a:r>
            <a:r>
              <a:rPr dirty="0"/>
              <a:t> </a:t>
            </a:r>
            <a:r>
              <a:rPr dirty="0" err="1"/>
              <a:t>eine</a:t>
            </a:r>
            <a:r>
              <a:rPr dirty="0"/>
              <a:t> </a:t>
            </a:r>
            <a:r>
              <a:rPr dirty="0" err="1"/>
              <a:t>wichtige</a:t>
            </a:r>
            <a:r>
              <a:rPr dirty="0"/>
              <a:t> Rolle </a:t>
            </a:r>
            <a:r>
              <a:rPr dirty="0" err="1"/>
              <a:t>spielen</a:t>
            </a:r>
            <a:r>
              <a:rPr dirty="0"/>
              <a:t> …</a:t>
            </a:r>
          </a:p>
        </p:txBody>
      </p:sp>
      <p:sp>
        <p:nvSpPr>
          <p:cNvPr id="8" name="Rechteck 7">
            <a:extLst>
              <a:ext uri="{FF2B5EF4-FFF2-40B4-BE49-F238E27FC236}">
                <a16:creationId xmlns:a16="http://schemas.microsoft.com/office/drawing/2014/main" id="{62EAC2C2-59A8-4E45-B71A-60F6ADC6CACE}"/>
              </a:ext>
            </a:extLst>
          </p:cNvPr>
          <p:cNvSpPr/>
          <p:nvPr/>
        </p:nvSpPr>
        <p:spPr>
          <a:xfrm>
            <a:off x="5790870" y="1640119"/>
            <a:ext cx="2957861" cy="307777"/>
          </a:xfrm>
          <a:prstGeom prst="rect">
            <a:avLst/>
          </a:prstGeom>
        </p:spPr>
        <p:txBody>
          <a:bodyPr wrap="none">
            <a:spAutoFit/>
          </a:bodyPr>
          <a:lstStyle/>
          <a:p>
            <a:pPr>
              <a:defRPr sz="1400">
                <a:solidFill>
                  <a:srgbClr val="0B163B"/>
                </a:solidFill>
                <a:latin typeface="Garet Book"/>
              </a:defRPr>
            </a:pPr>
            <a:r>
              <a:t>Mechanischer Schachspieler, 1789</a:t>
            </a:r>
          </a:p>
        </p:txBody>
      </p:sp>
      <p:sp>
        <p:nvSpPr>
          <p:cNvPr id="9" name="Inhaltsplatzhalter 2">
            <a:extLst>
              <a:ext uri="{FF2B5EF4-FFF2-40B4-BE49-F238E27FC236}">
                <a16:creationId xmlns:a16="http://schemas.microsoft.com/office/drawing/2014/main" id="{18CA790D-C60E-4962-A6A3-558AE5D89A9A}"/>
              </a:ext>
            </a:extLst>
          </p:cNvPr>
          <p:cNvSpPr/>
          <p:nvPr/>
        </p:nvSpPr>
        <p:spPr>
          <a:xfrm>
            <a:off x="9959040" y="1476854"/>
            <a:ext cx="213136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rgbClr val="0B163B"/>
                </a:solidFill>
                <a:effectLst/>
                <a:uFillTx/>
                <a:latin typeface="+mj-lt"/>
              </a:defRPr>
            </a:pPr>
            <a:r>
              <a:t>Ansatz:</a:t>
            </a:r>
            <a:endParaRPr lang="nl-BE" sz="2000" b="0" u="none" strike="noStrike" dirty="0">
              <a:solidFill>
                <a:srgbClr val="0B163B"/>
              </a:solidFill>
              <a:effectLst/>
              <a:uFillTx/>
              <a:latin typeface="+mj-lt"/>
            </a:endParaRPr>
          </a:p>
          <a:p>
            <a:pPr marL="228600" indent="-228600" defTabSz="914400">
              <a:spcBef>
                <a:spcPts val="1001"/>
              </a:spcBef>
              <a:buClr>
                <a:srgbClr val="0B163B"/>
              </a:buClr>
              <a:buFont typeface="Arial"/>
              <a:buChar char="•"/>
              <a:tabLst>
                <a:tab pos="0" algn="l"/>
              </a:tabLst>
              <a:defRPr sz="1400" u="sng">
                <a:solidFill>
                  <a:srgbClr val="0B163B"/>
                </a:solidFill>
                <a:effectLst/>
                <a:uFillTx/>
                <a:latin typeface="Garet Book"/>
              </a:defRPr>
            </a:pPr>
            <a:r>
              <a:t>1–2-minütige Diskussion</a:t>
            </a:r>
          </a:p>
          <a:p>
            <a:pPr marL="228600" indent="-228600" defTabSz="914400">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spcBef>
                <a:spcPts val="1001"/>
              </a:spcBef>
              <a:buClr>
                <a:srgbClr val="0B163B"/>
              </a:buClr>
              <a:tabLst>
                <a:tab pos="0" algn="l"/>
              </a:tabLst>
            </a:pPr>
            <a:endParaRPr lang="de-DE" sz="1800" b="0" u="sng" strike="noStrike" dirty="0">
              <a:solidFill>
                <a:srgbClr val="0B163B"/>
              </a:solidFill>
              <a:effectLst/>
              <a:uFillTx/>
              <a:latin typeface="Garet Book"/>
            </a:endParaRPr>
          </a:p>
          <a:p>
            <a:pPr marL="285750" indent="-285750">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Was sehen Sie auf diesem Bild?</a:t>
            </a:r>
          </a:p>
          <a:p>
            <a:pPr>
              <a:spcBef>
                <a:spcPts val="1001"/>
              </a:spcBef>
              <a:buClr>
                <a:srgbClr val="0B163B"/>
              </a:buClr>
              <a:tabLst>
                <a:tab pos="0" algn="l"/>
              </a:tabLst>
            </a:pPr>
            <a:endParaRPr lang="en-US" sz="1400" b="1" u="sng" strike="noStrike" dirty="0">
              <a:solidFill>
                <a:srgbClr val="0B163B"/>
              </a:solidFill>
              <a:effectLst/>
              <a:uFillTx/>
              <a:latin typeface="Garet Book"/>
            </a:endParaRPr>
          </a:p>
          <a:p>
            <a:pPr marL="285750" indent="-285750">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In welchem Zusammenhang steht dieses Bild mit KI?</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
        <p:nvSpPr>
          <p:cNvPr id="2" name="Rechteck 1">
            <a:extLst>
              <a:ext uri="{FF2B5EF4-FFF2-40B4-BE49-F238E27FC236}">
                <a16:creationId xmlns:a16="http://schemas.microsoft.com/office/drawing/2014/main" id="{F10B561D-4D6E-1ED1-AE96-FD92FD852038}"/>
              </a:ext>
            </a:extLst>
          </p:cNvPr>
          <p:cNvSpPr/>
          <p:nvPr/>
        </p:nvSpPr>
        <p:spPr>
          <a:xfrm>
            <a:off x="5382655" y="5829864"/>
            <a:ext cx="3774289" cy="2308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Bild: https://en.wikipedia.org/wiki/Mechanical_Turk</a:t>
            </a:r>
            <a:endParaRPr lang="de-DE" sz="1050" b="1" dirty="0">
              <a:solidFill>
                <a:srgbClr val="0B163B"/>
              </a:solidFill>
              <a:latin typeface="Garet Book"/>
            </a:endParaRPr>
          </a:p>
        </p:txBody>
      </p:sp>
    </p:spTree>
    <p:extLst>
      <p:ext uri="{BB962C8B-B14F-4D97-AF65-F5344CB8AC3E}">
        <p14:creationId xmlns:p14="http://schemas.microsoft.com/office/powerpoint/2010/main" val="3690571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80027-1712-4653-BCAE-3F6E2BCC042F}"/>
              </a:ext>
            </a:extLst>
          </p:cNvPr>
          <p:cNvSpPr>
            <a:spLocks noGrp="1"/>
          </p:cNvSpPr>
          <p:nvPr>
            <p:ph type="title"/>
          </p:nvPr>
        </p:nvSpPr>
        <p:spPr/>
        <p:txBody>
          <a:bodyPr/>
          <a:lstStyle/>
          <a:p>
            <a:pPr>
              <a:defRPr>
                <a:solidFill>
                  <a:srgbClr val="0B163B"/>
                </a:solidFill>
              </a:defRPr>
            </a:pPr>
            <a:r>
              <a:t>Der Turing-Test oder das „Turing-Missverständnis“</a:t>
            </a:r>
          </a:p>
        </p:txBody>
      </p:sp>
      <p:pic>
        <p:nvPicPr>
          <p:cNvPr id="3" name="Grafik 2">
            <a:extLst>
              <a:ext uri="{FF2B5EF4-FFF2-40B4-BE49-F238E27FC236}">
                <a16:creationId xmlns:a16="http://schemas.microsoft.com/office/drawing/2014/main" id="{E32EF241-E3A4-47FE-AA0F-E31BED1DB26B}"/>
              </a:ext>
            </a:extLst>
          </p:cNvPr>
          <p:cNvPicPr>
            <a:picLocks noChangeAspect="1"/>
          </p:cNvPicPr>
          <p:nvPr/>
        </p:nvPicPr>
        <p:blipFill>
          <a:blip r:embed="rId2"/>
          <a:stretch>
            <a:fillRect/>
          </a:stretch>
        </p:blipFill>
        <p:spPr>
          <a:xfrm>
            <a:off x="4918407" y="3288328"/>
            <a:ext cx="4800591" cy="3209126"/>
          </a:xfrm>
          <a:prstGeom prst="rect">
            <a:avLst/>
          </a:prstGeom>
        </p:spPr>
      </p:pic>
      <p:pic>
        <p:nvPicPr>
          <p:cNvPr id="4" name="Grafik 3">
            <a:extLst>
              <a:ext uri="{FF2B5EF4-FFF2-40B4-BE49-F238E27FC236}">
                <a16:creationId xmlns:a16="http://schemas.microsoft.com/office/drawing/2014/main" id="{C73761D8-828F-4646-8AF0-AD01C022FFFC}"/>
              </a:ext>
            </a:extLst>
          </p:cNvPr>
          <p:cNvPicPr>
            <a:picLocks noChangeAspect="1"/>
          </p:cNvPicPr>
          <p:nvPr/>
        </p:nvPicPr>
        <p:blipFill>
          <a:blip r:embed="rId3"/>
          <a:stretch>
            <a:fillRect/>
          </a:stretch>
        </p:blipFill>
        <p:spPr>
          <a:xfrm>
            <a:off x="5007970" y="1787998"/>
            <a:ext cx="1230270" cy="1230270"/>
          </a:xfrm>
          <a:prstGeom prst="rect">
            <a:avLst/>
          </a:prstGeom>
        </p:spPr>
      </p:pic>
      <p:sp>
        <p:nvSpPr>
          <p:cNvPr id="5" name="Rechteck 4">
            <a:extLst>
              <a:ext uri="{FF2B5EF4-FFF2-40B4-BE49-F238E27FC236}">
                <a16:creationId xmlns:a16="http://schemas.microsoft.com/office/drawing/2014/main" id="{4BD42B9C-A8EA-47C9-BE49-EDE6C1A8484F}"/>
              </a:ext>
            </a:extLst>
          </p:cNvPr>
          <p:cNvSpPr/>
          <p:nvPr/>
        </p:nvSpPr>
        <p:spPr>
          <a:xfrm>
            <a:off x="6474460" y="1820608"/>
            <a:ext cx="2893060" cy="1169551"/>
          </a:xfrm>
          <a:prstGeom prst="rect">
            <a:avLst/>
          </a:prstGeom>
          <a:solidFill>
            <a:schemeClr val="bg1">
              <a:alpha val="68000"/>
            </a:schemeClr>
          </a:solidFill>
        </p:spPr>
        <p:txBody>
          <a:bodyPr wrap="square" anchor="ctr">
            <a:spAutoFit/>
          </a:bodyPr>
          <a:lstStyle/>
          <a:p>
            <a:pPr>
              <a:defRPr sz="1400" i="1">
                <a:solidFill>
                  <a:srgbClr val="0B163B"/>
                </a:solidFill>
                <a:latin typeface="Garet Book"/>
              </a:defRPr>
            </a:pPr>
            <a:r>
              <a:t>„Die ursprüngliche Frage: ‚Können Maschinen denken?‘ halte ich für zu bedeutungslos, um diskutiert zu werden.“</a:t>
            </a:r>
          </a:p>
          <a:p>
            <a:pPr>
              <a:defRPr sz="1400" i="1">
                <a:solidFill>
                  <a:srgbClr val="0B163B"/>
                </a:solidFill>
                <a:latin typeface="Garet Book"/>
                <a:sym typeface="Wingdings" panose="05000000000000000000" pitchFamily="2" charset="2"/>
              </a:defRPr>
            </a:pPr>
            <a:r>
              <a:t>(Turing, 1950)</a:t>
            </a:r>
            <a:endParaRPr lang="de-DE" sz="1400" b="1" i="1" dirty="0">
              <a:solidFill>
                <a:srgbClr val="0B163B"/>
              </a:solidFill>
              <a:latin typeface="Garet Book"/>
            </a:endParaRPr>
          </a:p>
        </p:txBody>
      </p:sp>
      <p:sp>
        <p:nvSpPr>
          <p:cNvPr id="6" name="PlaceHolder 1">
            <a:extLst>
              <a:ext uri="{FF2B5EF4-FFF2-40B4-BE49-F238E27FC236}">
                <a16:creationId xmlns:a16="http://schemas.microsoft.com/office/drawing/2014/main" id="{BC5E1A63-7FA4-4AA1-9163-F6E5EFB02BAA}"/>
              </a:ext>
            </a:extLst>
          </p:cNvPr>
          <p:cNvSpPr txBox="1">
            <a:spLocks/>
          </p:cNvSpPr>
          <p:nvPr/>
        </p:nvSpPr>
        <p:spPr>
          <a:xfrm>
            <a:off x="457200" y="1984662"/>
            <a:ext cx="4461207" cy="4477098"/>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defRPr sz="1600">
                <a:solidFill>
                  <a:srgbClr val="0B163B"/>
                </a:solidFill>
                <a:latin typeface="Garet Book"/>
              </a:defRPr>
            </a:pPr>
            <a:r>
              <a:t>Der Turing-Test wird häufig fälschlicherweise als „Intelligenztest“ für KI verstanden</a:t>
            </a:r>
          </a:p>
          <a:p>
            <a:pPr>
              <a:spcBef>
                <a:spcPts val="1800"/>
              </a:spcBef>
              <a:tabLst>
                <a:tab pos="0" algn="l"/>
              </a:tabLst>
              <a:defRPr>
                <a:solidFill>
                  <a:srgbClr val="0B163B"/>
                </a:solidFill>
                <a:latin typeface="Garet Book"/>
              </a:defRPr>
            </a:pPr>
            <a:r>
              <a:rPr sz="1600"/>
              <a:t>Tatsächlich hieß das ursprüngliche Konzept: „Das Imitationsspiel“</a:t>
            </a:r>
            <a:br>
              <a:rPr lang="en-US" sz="1600" b="0" kern="0" dirty="0">
                <a:solidFill>
                  <a:srgbClr val="0B163B"/>
                </a:solidFill>
                <a:latin typeface="Garet Book"/>
              </a:rPr>
            </a:br>
            <a:r>
              <a:rPr sz="1600"/>
              <a:t>	</a:t>
            </a:r>
            <a:r>
              <a:rPr sz="1200"/>
              <a:t>– Können Maschinen Menschen erfolgreich täuschen?</a:t>
            </a:r>
          </a:p>
          <a:p>
            <a:pPr>
              <a:spcBef>
                <a:spcPts val="1800"/>
              </a:spcBef>
              <a:tabLst>
                <a:tab pos="0" algn="l"/>
              </a:tabLst>
              <a:defRPr sz="1600">
                <a:solidFill>
                  <a:srgbClr val="0B163B"/>
                </a:solidFill>
                <a:latin typeface="Garet Book"/>
              </a:defRPr>
            </a:pPr>
            <a:r>
              <a:t>Der Test ist erfolgreich, wenn eine Person nicht erkennt, dass sie mit einer Maschine interagiert</a:t>
            </a:r>
          </a:p>
          <a:p>
            <a:pPr>
              <a:spcBef>
                <a:spcPts val="1800"/>
              </a:spcBef>
              <a:tabLst>
                <a:tab pos="0" algn="l"/>
              </a:tabLst>
              <a:defRPr sz="1600">
                <a:solidFill>
                  <a:srgbClr val="0B163B"/>
                </a:solidFill>
                <a:latin typeface="Garet Book"/>
              </a:defRPr>
            </a:pPr>
            <a:r>
              <a:t>Zwar ist der Test heute weniger wichtig, doch das Beispiel verdeutlicht, wie falsche Annahmen über KI das Verständnis dieser Technologie erschweren können</a:t>
            </a:r>
          </a:p>
        </p:txBody>
      </p:sp>
      <p:sp>
        <p:nvSpPr>
          <p:cNvPr id="7" name="Inhaltsplatzhalter 2">
            <a:extLst>
              <a:ext uri="{FF2B5EF4-FFF2-40B4-BE49-F238E27FC236}">
                <a16:creationId xmlns:a16="http://schemas.microsoft.com/office/drawing/2014/main" id="{CAD0D66E-8B6D-4D8C-9E01-4B9006A1D3EB}"/>
              </a:ext>
            </a:extLst>
          </p:cNvPr>
          <p:cNvSpPr/>
          <p:nvPr/>
        </p:nvSpPr>
        <p:spPr>
          <a:xfrm>
            <a:off x="9955218" y="2119593"/>
            <a:ext cx="213136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rgbClr val="0B163B"/>
                </a:solidFill>
                <a:effectLst/>
                <a:uFillTx/>
              </a:defRPr>
            </a:pPr>
            <a:r>
              <a:rPr>
                <a:latin typeface="+mj-lt"/>
              </a:rPr>
              <a:t>Ansatz</a:t>
            </a:r>
            <a:r>
              <a:rPr>
                <a:latin typeface="Garet Book"/>
              </a:rPr>
              <a:t>:</a:t>
            </a:r>
            <a:endParaRPr lang="nl-BE" sz="2000" b="0" u="none" strike="noStrike" dirty="0">
              <a:solidFill>
                <a:srgbClr val="0B163B"/>
              </a:solidFill>
              <a:effectLst/>
              <a:uFillTx/>
              <a:latin typeface="Arial"/>
            </a:endParaRPr>
          </a:p>
          <a:p>
            <a:pPr marL="228600" indent="-228600" defTabSz="914400">
              <a:lnSpc>
                <a:spcPct val="90000"/>
              </a:lnSpc>
              <a:spcBef>
                <a:spcPts val="1001"/>
              </a:spcBef>
              <a:buClr>
                <a:srgbClr val="0B163B"/>
              </a:buClr>
              <a:buFont typeface="Arial"/>
              <a:buChar char="•"/>
              <a:tabLst>
                <a:tab pos="0" algn="l"/>
              </a:tabLst>
              <a:defRPr sz="1400" u="sng">
                <a:solidFill>
                  <a:srgbClr val="0B163B"/>
                </a:solidFill>
                <a:effectLst/>
                <a:uFillTx/>
                <a:latin typeface="Garet Book"/>
              </a:defRPr>
            </a:pPr>
            <a:r>
              <a:t>1-minütige Diskussion</a:t>
            </a:r>
          </a:p>
          <a:p>
            <a:pPr marL="228600" indent="-228600" defTabSz="914400">
              <a:lnSpc>
                <a:spcPct val="90000"/>
              </a:lnSpc>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lnSpc>
                <a:spcPct val="90000"/>
              </a:lnSpc>
              <a:spcBef>
                <a:spcPts val="1001"/>
              </a:spcBef>
              <a:buClr>
                <a:srgbClr val="0B163B"/>
              </a:buClr>
              <a:tabLst>
                <a:tab pos="0" algn="l"/>
              </a:tabLst>
            </a:pPr>
            <a:endParaRPr lang="de-DE" sz="1800" b="0" u="sng" strike="noStrike" dirty="0">
              <a:solidFill>
                <a:srgbClr val="0B163B"/>
              </a:solidFill>
              <a:effectLst/>
              <a:uFillTx/>
              <a:latin typeface="Garet Book"/>
            </a:endParaRPr>
          </a:p>
          <a:p>
            <a:pPr marL="285750" indent="-285750">
              <a:lnSpc>
                <a:spcPct val="90000"/>
              </a:lnSpc>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Haben Sie schon einmal vom Turing-Test gehört?</a:t>
            </a:r>
          </a:p>
          <a:p>
            <a:pPr>
              <a:lnSpc>
                <a:spcPct val="90000"/>
              </a:lnSpc>
              <a:spcBef>
                <a:spcPts val="1001"/>
              </a:spcBef>
              <a:buClr>
                <a:srgbClr val="0B163B"/>
              </a:buClr>
              <a:tabLst>
                <a:tab pos="0" algn="l"/>
              </a:tabLst>
            </a:pPr>
            <a:endParaRPr lang="en-US" sz="1400" b="1" u="sng" strike="noStrike" dirty="0">
              <a:solidFill>
                <a:srgbClr val="0B163B"/>
              </a:solidFill>
              <a:effectLst/>
              <a:uFillTx/>
              <a:latin typeface="Garet Book"/>
            </a:endParaRPr>
          </a:p>
          <a:p>
            <a:pPr marL="285750" indent="-285750">
              <a:lnSpc>
                <a:spcPct val="90000"/>
              </a:lnSpc>
              <a:spcBef>
                <a:spcPts val="1001"/>
              </a:spcBef>
              <a:buClr>
                <a:srgbClr val="0B163B"/>
              </a:buClr>
              <a:buFont typeface="Arial" panose="020B0604020202020204" pitchFamily="34" charset="0"/>
              <a:buChar char="•"/>
              <a:tabLst>
                <a:tab pos="0" algn="l"/>
              </a:tabLst>
              <a:defRPr sz="1400" b="1" u="sng">
                <a:solidFill>
                  <a:srgbClr val="0B163B"/>
                </a:solidFill>
                <a:effectLst/>
                <a:uFillTx/>
                <a:latin typeface="Garet Book"/>
              </a:defRPr>
            </a:pPr>
            <a:r>
              <a:t>Was wird damit getestet?</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
        <p:nvSpPr>
          <p:cNvPr id="8" name="Rechteck 7">
            <a:extLst>
              <a:ext uri="{FF2B5EF4-FFF2-40B4-BE49-F238E27FC236}">
                <a16:creationId xmlns:a16="http://schemas.microsoft.com/office/drawing/2014/main" id="{23A09AA5-3C54-A093-3AEF-F4C1927468F1}"/>
              </a:ext>
            </a:extLst>
          </p:cNvPr>
          <p:cNvSpPr/>
          <p:nvPr/>
        </p:nvSpPr>
        <p:spPr>
          <a:xfrm>
            <a:off x="4917538" y="3103517"/>
            <a:ext cx="3774289" cy="2308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Bild: https://en.wikipedia.org/wiki/Alan_Turing</a:t>
            </a:r>
            <a:endParaRPr lang="de-DE" sz="1050" b="1" dirty="0">
              <a:solidFill>
                <a:srgbClr val="0B163B"/>
              </a:solidFill>
              <a:latin typeface="Garet Book"/>
            </a:endParaRPr>
          </a:p>
        </p:txBody>
      </p:sp>
      <p:sp>
        <p:nvSpPr>
          <p:cNvPr id="9" name="Rechteck 8">
            <a:extLst>
              <a:ext uri="{FF2B5EF4-FFF2-40B4-BE49-F238E27FC236}">
                <a16:creationId xmlns:a16="http://schemas.microsoft.com/office/drawing/2014/main" id="{BFC5BE73-387F-F43E-8135-F903E04928BF}"/>
              </a:ext>
            </a:extLst>
          </p:cNvPr>
          <p:cNvSpPr/>
          <p:nvPr/>
        </p:nvSpPr>
        <p:spPr>
          <a:xfrm>
            <a:off x="4958599" y="6329918"/>
            <a:ext cx="4800591" cy="507831"/>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Bild: Tom Gauld für New Scientist (https://www.newscientist.com/article/0-tom-gaulds-attempts-to-create-a-sarcastic-ai-are-really-genius/)</a:t>
            </a:r>
            <a:endParaRPr lang="de-DE" sz="1050" b="1" dirty="0">
              <a:solidFill>
                <a:srgbClr val="0B163B"/>
              </a:solidFill>
              <a:latin typeface="Garet Book"/>
            </a:endParaRPr>
          </a:p>
        </p:txBody>
      </p:sp>
    </p:spTree>
    <p:extLst>
      <p:ext uri="{BB962C8B-B14F-4D97-AF65-F5344CB8AC3E}">
        <p14:creationId xmlns:p14="http://schemas.microsoft.com/office/powerpoint/2010/main" val="42081022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9" grpId="0" animBg="1"/>
    </p:bldLst>
  </p:timing>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8">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1264</Words>
  <Application>Microsoft Office PowerPoint</Application>
  <PresentationFormat>Breitbild</PresentationFormat>
  <Paragraphs>147</Paragraphs>
  <Slides>19</Slides>
  <Notes>3</Notes>
  <HiddenSlides>0</HiddenSlides>
  <MMClips>0</MMClips>
  <ScaleCrop>false</ScaleCrop>
  <HeadingPairs>
    <vt:vector size="6" baseType="variant">
      <vt:variant>
        <vt:lpstr>Verwendete Schriftarten</vt:lpstr>
      </vt:variant>
      <vt:variant>
        <vt:i4>9</vt:i4>
      </vt:variant>
      <vt:variant>
        <vt:lpstr>Design</vt:lpstr>
      </vt:variant>
      <vt:variant>
        <vt:i4>4</vt:i4>
      </vt:variant>
      <vt:variant>
        <vt:lpstr>Folientitel</vt:lpstr>
      </vt:variant>
      <vt:variant>
        <vt:i4>19</vt:i4>
      </vt:variant>
    </vt:vector>
  </HeadingPairs>
  <TitlesOfParts>
    <vt:vector size="32" baseType="lpstr">
      <vt:lpstr>Wingdings</vt:lpstr>
      <vt:lpstr>Times New Roman</vt:lpstr>
      <vt:lpstr>Palatino Linotype</vt:lpstr>
      <vt:lpstr>Symbol</vt:lpstr>
      <vt:lpstr>Courier New</vt:lpstr>
      <vt:lpstr>Garet Heavy</vt:lpstr>
      <vt:lpstr>Arial</vt:lpstr>
      <vt:lpstr>Garet Book</vt:lpstr>
      <vt:lpstr>Calibri</vt:lpstr>
      <vt:lpstr>Titel (Deckblatt)</vt:lpstr>
      <vt:lpstr>Inhalt</vt:lpstr>
      <vt:lpstr>Benutzerdefiniertes Design</vt:lpstr>
      <vt:lpstr>Office Theme</vt:lpstr>
      <vt:lpstr>Ursprünge, Definitionen und Bedeutung von KI</vt:lpstr>
      <vt:lpstr>Inhaltsverzeichnis</vt:lpstr>
      <vt:lpstr>Was ist KI?</vt:lpstr>
      <vt:lpstr>Kurzdiskussion</vt:lpstr>
      <vt:lpstr>Was ist Künstliche Intelligenz (KI)?  – Ursprünge, Definitionen und Bedeutung </vt:lpstr>
      <vt:lpstr>Was ist Künstliche Intelligenz (KI)?  – Ursprünge, Definitionen und Bedeutung </vt:lpstr>
      <vt:lpstr>Was KI mit Nachahmung und Täuschung zu tun hat (Turing-Test)</vt:lpstr>
      <vt:lpstr>Kurzdiskussion</vt:lpstr>
      <vt:lpstr>Der Turing-Test oder das „Turing-Missverständnis“</vt:lpstr>
      <vt:lpstr>Reflexion über gängige Narrative und Behauptungen zu KI</vt:lpstr>
      <vt:lpstr>Häufige Narrative über künstliche Intelligenz</vt:lpstr>
      <vt:lpstr>Gruppendiskussion</vt:lpstr>
      <vt:lpstr>Welche Auswirkungen hat KI?</vt:lpstr>
      <vt:lpstr>Mögliche Auswirkungen von KI in nahezu allen gesellschaftlichen Bereichen</vt:lpstr>
      <vt:lpstr>Einzelarbeit + Gruppendis-kussion</vt:lpstr>
      <vt:lpstr>Zusammenfassung und gewonnene Erkenntnisse</vt:lpstr>
      <vt:lpstr>Realitätscheck: Unterscheiden Sie beim KI-Einsatz zwischen Aussicht und Realität</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479</cp:revision>
  <cp:lastPrinted>2012-08-20T13:38:50Z</cp:lastPrinted>
  <dcterms:created xsi:type="dcterms:W3CDTF">2022-06-21T14:12:07Z</dcterms:created>
  <dcterms:modified xsi:type="dcterms:W3CDTF">2026-06-08T08:46:26Z</dcterms:modified>
</cp:coreProperties>
</file>