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97" r:id="rId1"/>
    <p:sldMasterId id="2147483706" r:id="rId2"/>
    <p:sldMasterId id="2147483719" r:id="rId3"/>
    <p:sldMasterId id="2147483731" r:id="rId4"/>
    <p:sldMasterId id="2147483743" r:id="rId5"/>
  </p:sldMasterIdLst>
  <p:notesMasterIdLst>
    <p:notesMasterId r:id="rId28"/>
  </p:notesMasterIdLst>
  <p:handoutMasterIdLst>
    <p:handoutMasterId r:id="rId29"/>
  </p:handoutMasterIdLst>
  <p:sldIdLst>
    <p:sldId id="256" r:id="rId6"/>
    <p:sldId id="466" r:id="rId7"/>
    <p:sldId id="467" r:id="rId8"/>
    <p:sldId id="468" r:id="rId9"/>
    <p:sldId id="469" r:id="rId10"/>
    <p:sldId id="471" r:id="rId11"/>
    <p:sldId id="472" r:id="rId12"/>
    <p:sldId id="473" r:id="rId13"/>
    <p:sldId id="474" r:id="rId14"/>
    <p:sldId id="475" r:id="rId15"/>
    <p:sldId id="476" r:id="rId16"/>
    <p:sldId id="477" r:id="rId17"/>
    <p:sldId id="478" r:id="rId18"/>
    <p:sldId id="479" r:id="rId19"/>
    <p:sldId id="480" r:id="rId20"/>
    <p:sldId id="482" r:id="rId21"/>
    <p:sldId id="481" r:id="rId22"/>
    <p:sldId id="483" r:id="rId23"/>
    <p:sldId id="484" r:id="rId24"/>
    <p:sldId id="485" r:id="rId25"/>
    <p:sldId id="486" r:id="rId26"/>
    <p:sldId id="488" r:id="rId27"/>
  </p:sldIdLst>
  <p:sldSz cx="12192000" cy="6858000"/>
  <p:notesSz cx="6858000" cy="9144000"/>
  <p:embeddedFontLst>
    <p:embeddedFont>
      <p:font typeface="Garet Book" pitchFamily="2" charset="0"/>
      <p:regular r:id="rId30"/>
    </p:embeddedFont>
    <p:embeddedFont>
      <p:font typeface="Garet Heavy" pitchFamily="2" charset="0"/>
      <p:bold r:id="rId31"/>
    </p:embeddedFont>
    <p:embeddedFont>
      <p:font typeface="Palatino Linotype" panose="02040502050505030304" pitchFamily="18" charset="0"/>
      <p:regular r:id="rId32"/>
      <p:bold r:id="rId33"/>
      <p:italic r:id="rId34"/>
      <p:boldItalic r:id="rId35"/>
    </p:embeddedFont>
  </p:embeddedFontLst>
  <p:defaultTextStyle>
    <a:defPPr>
      <a:defRPr lang="de-DE"/>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63B"/>
    <a:srgbClr val="F58B0B"/>
    <a:srgbClr val="FF9933"/>
    <a:srgbClr val="FF3300"/>
    <a:srgbClr val="0ABF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20" autoAdjust="0"/>
    <p:restoredTop sz="86509" autoAdjust="0"/>
  </p:normalViewPr>
  <p:slideViewPr>
    <p:cSldViewPr snapToGrid="0" snapToObjects="1">
      <p:cViewPr varScale="1">
        <p:scale>
          <a:sx n="68" d="100"/>
          <a:sy n="68" d="100"/>
        </p:scale>
        <p:origin x="1378" y="5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34" d="100"/>
          <a:sy n="134" d="100"/>
        </p:scale>
        <p:origin x="354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font" Target="fonts/font5.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2.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3.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de-AT" dirty="0"/>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de-AT" dirty="0"/>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de-AT" dirty="0"/>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9EB1258A-418F-AD4C-9454-38B8C2A27697}" type="slidenum">
              <a:rPr lang="de-AT"/>
              <a:pPr>
                <a:defRPr/>
              </a:pPr>
              <a:t>‹Nr.›</a:t>
            </a:fld>
            <a:endParaRPr lang="de-AT" dirty="0"/>
          </a:p>
        </p:txBody>
      </p:sp>
    </p:spTree>
    <p:extLst>
      <p:ext uri="{BB962C8B-B14F-4D97-AF65-F5344CB8AC3E}">
        <p14:creationId xmlns:p14="http://schemas.microsoft.com/office/powerpoint/2010/main" val="649277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D0F49-590C-6A42-8CD9-C0C7C1063DD9}" type="datetimeFigureOut">
              <a:rPr lang="de-DE" smtClean="0"/>
              <a:t>08.06.2026</a:t>
            </a:fld>
            <a:endParaRPr lang="de-DE" dirty="0"/>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6A020-8969-2940-A8F0-7A3C572F4DBC}" type="slidenum">
              <a:rPr lang="de-DE" smtClean="0"/>
              <a:t>‹Nr.›</a:t>
            </a:fld>
            <a:endParaRPr lang="de-DE" dirty="0"/>
          </a:p>
        </p:txBody>
      </p:sp>
    </p:spTree>
    <p:extLst>
      <p:ext uri="{BB962C8B-B14F-4D97-AF65-F5344CB8AC3E}">
        <p14:creationId xmlns:p14="http://schemas.microsoft.com/office/powerpoint/2010/main" val="31863452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7</a:t>
            </a:fld>
            <a:endParaRPr lang="de-DE" dirty="0"/>
          </a:p>
        </p:txBody>
      </p:sp>
    </p:spTree>
    <p:extLst>
      <p:ext uri="{BB962C8B-B14F-4D97-AF65-F5344CB8AC3E}">
        <p14:creationId xmlns:p14="http://schemas.microsoft.com/office/powerpoint/2010/main" val="3157216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9</a:t>
            </a:fld>
            <a:endParaRPr lang="de-DE" dirty="0"/>
          </a:p>
        </p:txBody>
      </p:sp>
    </p:spTree>
    <p:extLst>
      <p:ext uri="{BB962C8B-B14F-4D97-AF65-F5344CB8AC3E}">
        <p14:creationId xmlns:p14="http://schemas.microsoft.com/office/powerpoint/2010/main" val="4016754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0A6A020-8969-2940-A8F0-7A3C572F4DBC}" type="slidenum">
              <a:rPr lang="de-DE" smtClean="0"/>
              <a:t>17</a:t>
            </a:fld>
            <a:endParaRPr lang="de-DE" dirty="0"/>
          </a:p>
        </p:txBody>
      </p:sp>
    </p:spTree>
    <p:extLst>
      <p:ext uri="{BB962C8B-B14F-4D97-AF65-F5344CB8AC3E}">
        <p14:creationId xmlns:p14="http://schemas.microsoft.com/office/powerpoint/2010/main" val="4108672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50A6A020-8969-2940-A8F0-7A3C572F4DBC}" type="slidenum">
              <a:rPr lang="de-DE" smtClean="0"/>
              <a:t>22</a:t>
            </a:fld>
            <a:endParaRPr lang="de-DE" dirty="0"/>
          </a:p>
        </p:txBody>
      </p:sp>
    </p:spTree>
    <p:extLst>
      <p:ext uri="{BB962C8B-B14F-4D97-AF65-F5344CB8AC3E}">
        <p14:creationId xmlns:p14="http://schemas.microsoft.com/office/powerpoint/2010/main" val="650802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B6D09FE-81B2-7C46-A281-622DC4827BC3}"/>
              </a:ext>
            </a:extLst>
          </p:cNvPr>
          <p:cNvSpPr>
            <a:spLocks noGrp="1"/>
          </p:cNvSpPr>
          <p:nvPr>
            <p:ph type="body" sz="quarter" idx="11" hasCustomPrompt="1"/>
          </p:nvPr>
        </p:nvSpPr>
        <p:spPr>
          <a:xfrm>
            <a:off x="571500" y="4075114"/>
            <a:ext cx="11025717" cy="1286159"/>
          </a:xfrm>
          <a:prstGeom prst="rect">
            <a:avLst/>
          </a:prstGeom>
        </p:spPr>
        <p:txBody>
          <a:bodyPr/>
          <a:lstStyle>
            <a:lvl1pPr marL="0" indent="0" eaLnBrk="1">
              <a:buNone/>
              <a:defRPr/>
            </a:lvl1pPr>
          </a:lstStyle>
          <a:p>
            <a:pPr eaLnBrk="1"/>
            <a:r>
              <a:rPr lang="en-GB" altLang="de-DE" sz="2000" noProof="0" dirty="0">
                <a:latin typeface="Palatino Linotype" panose="02040502050505030304" pitchFamily="18" charset="0"/>
              </a:rPr>
              <a:t>Name of the presenter</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Place of the presentation</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Date of the presentation</a:t>
            </a:r>
          </a:p>
        </p:txBody>
      </p:sp>
      <p:sp>
        <p:nvSpPr>
          <p:cNvPr id="5" name="Textplatzhalter 4">
            <a:extLst>
              <a:ext uri="{FF2B5EF4-FFF2-40B4-BE49-F238E27FC236}">
                <a16:creationId xmlns:a16="http://schemas.microsoft.com/office/drawing/2014/main" id="{DDDBAD65-5109-0347-B03B-13444FC63770}"/>
              </a:ext>
            </a:extLst>
          </p:cNvPr>
          <p:cNvSpPr>
            <a:spLocks noGrp="1"/>
          </p:cNvSpPr>
          <p:nvPr>
            <p:ph type="body" sz="quarter" idx="10" hasCustomPrompt="1"/>
          </p:nvPr>
        </p:nvSpPr>
        <p:spPr>
          <a:xfrm>
            <a:off x="571501" y="1868489"/>
            <a:ext cx="11035492" cy="1875738"/>
          </a:xfrm>
          <a:prstGeom prst="rect">
            <a:avLst/>
          </a:prstGeom>
        </p:spPr>
        <p:txBody>
          <a:bodyPr/>
          <a:lstStyle>
            <a:lvl1pPr marL="0" indent="0">
              <a:buNone/>
              <a:defRPr sz="5600" b="1"/>
            </a:lvl1pPr>
          </a:lstStyle>
          <a:p>
            <a:r>
              <a:rPr lang="en-GB" noProof="0" dirty="0"/>
              <a:t>Presentation</a:t>
            </a:r>
            <a:br>
              <a:rPr lang="en-GB" noProof="0" dirty="0"/>
            </a:br>
            <a:r>
              <a:rPr lang="en-GB" noProof="0" dirty="0"/>
              <a:t>Title</a:t>
            </a:r>
          </a:p>
        </p:txBody>
      </p:sp>
      <p:sp>
        <p:nvSpPr>
          <p:cNvPr id="8" name="Textfeld 7">
            <a:extLst>
              <a:ext uri="{FF2B5EF4-FFF2-40B4-BE49-F238E27FC236}">
                <a16:creationId xmlns:a16="http://schemas.microsoft.com/office/drawing/2014/main" id="{FA3049B6-95A2-DE49-A24F-2C1979A6C502}"/>
              </a:ext>
            </a:extLst>
          </p:cNvPr>
          <p:cNvSpPr txBox="1"/>
          <p:nvPr userDrawn="1"/>
        </p:nvSpPr>
        <p:spPr>
          <a:xfrm>
            <a:off x="9609514" y="6450677"/>
            <a:ext cx="184731" cy="461665"/>
          </a:xfrm>
          <a:prstGeom prst="rect">
            <a:avLst/>
          </a:prstGeom>
          <a:noFill/>
        </p:spPr>
        <p:txBody>
          <a:bodyPr wrap="none" rtlCol="0">
            <a:spAutoFit/>
          </a:bodyPr>
          <a:lstStyle/>
          <a:p>
            <a:endParaRPr lang="de-DE" sz="2400" dirty="0"/>
          </a:p>
        </p:txBody>
      </p:sp>
    </p:spTree>
    <p:extLst>
      <p:ext uri="{BB962C8B-B14F-4D97-AF65-F5344CB8AC3E}">
        <p14:creationId xmlns:p14="http://schemas.microsoft.com/office/powerpoint/2010/main" val="32706790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B20E4-D470-4B20-B2B0-D2CA28FCB2E2}"/>
              </a:ext>
            </a:extLst>
          </p:cNvPr>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2483450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7511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8271BB-66EC-4384-AFE2-E2B443FE972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9DC93408-F129-4F16-8B0D-FEC0DC69481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CDD27BD-DAB4-4361-97D0-8B42E27924BE}"/>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5" name="Fußzeilenplatzhalter 4">
            <a:extLst>
              <a:ext uri="{FF2B5EF4-FFF2-40B4-BE49-F238E27FC236}">
                <a16:creationId xmlns:a16="http://schemas.microsoft.com/office/drawing/2014/main" id="{2B48EEF3-B0C6-4BA2-B93D-5BB7E258FB34}"/>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C656B723-0386-4D40-B1A5-8ABB2544DB49}"/>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1334476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2BC85E-280B-4762-AB08-435CCEDE01F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5E21376-83E4-4A90-8496-43A949724371}"/>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F8467C5-F093-43A2-8C49-6511622BDC31}"/>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5" name="Fußzeilenplatzhalter 4">
            <a:extLst>
              <a:ext uri="{FF2B5EF4-FFF2-40B4-BE49-F238E27FC236}">
                <a16:creationId xmlns:a16="http://schemas.microsoft.com/office/drawing/2014/main" id="{100E11FD-8556-499E-9365-832B1B11A6CB}"/>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AA61AE54-525D-4CF5-9903-E83669F00E4B}"/>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2157577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0856BA-629A-42B9-82F3-9B75623B68C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9A680A5-FA59-48B6-8563-C42AA661CF0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2B91C7E-DA4D-45AA-A2EF-CCCBEF4D0BC0}"/>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5" name="Fußzeilenplatzhalter 4">
            <a:extLst>
              <a:ext uri="{FF2B5EF4-FFF2-40B4-BE49-F238E27FC236}">
                <a16:creationId xmlns:a16="http://schemas.microsoft.com/office/drawing/2014/main" id="{12DEE812-B94C-46A5-8BA6-1A9F46A036FB}"/>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C503C528-439E-44BF-99F4-FD162B8E323C}"/>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3431901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A66AF7-D67E-49AE-A00A-2EB2C6FD74A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57057EC-DB23-446A-8A09-D3467C2D55E9}"/>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ACB8979-56E0-4B50-A2A5-79BF1FE4DDA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1320829-B6FF-4A07-9605-B29093E350BE}"/>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6" name="Fußzeilenplatzhalter 5">
            <a:extLst>
              <a:ext uri="{FF2B5EF4-FFF2-40B4-BE49-F238E27FC236}">
                <a16:creationId xmlns:a16="http://schemas.microsoft.com/office/drawing/2014/main" id="{2747E686-74A8-489A-9B45-EAFB40FF8160}"/>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0D3D5DAF-FA48-4DDC-A617-FCBD476F189F}"/>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4000302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065B72-1E22-435B-BD04-37D85DE1E31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6874B3F-4BEA-4E32-8A4E-3A001B56D9D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03AB96B4-99EF-417F-A878-0C5E660E2B19}"/>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7EEA8E5-6CB3-4431-A944-3A0E5AFEE45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2B0D531-2449-4DAC-8C52-14BAAAD8B6AD}"/>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0ED5D81B-AA31-4E54-A1DB-8D4AE0DB8E28}"/>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8" name="Fußzeilenplatzhalter 7">
            <a:extLst>
              <a:ext uri="{FF2B5EF4-FFF2-40B4-BE49-F238E27FC236}">
                <a16:creationId xmlns:a16="http://schemas.microsoft.com/office/drawing/2014/main" id="{DE0F114B-F938-4654-B822-DA1A57D5298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4A85B175-A30A-4AE8-8E47-19286DFF60BB}"/>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4198533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208C97-DA8C-4CDB-854E-A66910324D5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70ADCF4-39E7-4BA6-9806-887E05EB649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CF3CC69-D8B9-4158-9963-9DBFCFBADB3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FA9EA54-A9BC-4B5C-AC9E-6E479D5586CA}"/>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6" name="Fußzeilenplatzhalter 5">
            <a:extLst>
              <a:ext uri="{FF2B5EF4-FFF2-40B4-BE49-F238E27FC236}">
                <a16:creationId xmlns:a16="http://schemas.microsoft.com/office/drawing/2014/main" id="{9CD051BB-BAC4-4CED-BFC8-E940A974ABD2}"/>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AC368B13-7D37-4471-A211-CCDF172BDEF4}"/>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4212678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7E471F-02A3-4F5A-BD34-82D2C16DC1A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C16DCFB-B023-4FFE-A3A9-F2F6E6B427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8428C2D-C155-4729-BF10-42C2DAD798F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E7BB441-81E4-4384-A81C-33BF6BB2B5D0}"/>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6" name="Fußzeilenplatzhalter 5">
            <a:extLst>
              <a:ext uri="{FF2B5EF4-FFF2-40B4-BE49-F238E27FC236}">
                <a16:creationId xmlns:a16="http://schemas.microsoft.com/office/drawing/2014/main" id="{EF3ABF50-0BA9-4114-A7A9-C934BEB1CADE}"/>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053F37FF-E6BE-4417-B410-313F6C151840}"/>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350218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1A892C-98F3-450A-BF30-A744E4F1650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B48D142-7FD2-4AAF-8C0D-78903CB6A39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9D82F00-C43A-4642-9B78-03B7C9DE925D}"/>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5" name="Fußzeilenplatzhalter 4">
            <a:extLst>
              <a:ext uri="{FF2B5EF4-FFF2-40B4-BE49-F238E27FC236}">
                <a16:creationId xmlns:a16="http://schemas.microsoft.com/office/drawing/2014/main" id="{13169BF6-692B-483F-9097-59BF1CA53AB0}"/>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2A55FA66-5031-48E4-9F07-3C2BB037F046}"/>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152321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 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10972800" cy="830997"/>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idx="1" hasCustomPrompt="1"/>
          </p:nvPr>
        </p:nvSpPr>
        <p:spPr>
          <a:xfrm>
            <a:off x="842400" y="1836000"/>
            <a:ext cx="10972800" cy="3474888"/>
          </a:xfrm>
          <a:prstGeom prst="rect">
            <a:avLst/>
          </a:prstGeom>
        </p:spPr>
        <p:txBody>
          <a:bodyPr/>
          <a:lstStyle>
            <a:lvl1pPr>
              <a:defRPr sz="1800">
                <a:latin typeface="Garet Book" pitchFamily="2" charset="0"/>
              </a:defRPr>
            </a:lvl1pPr>
            <a:lvl2pPr marL="952500" indent="-376238">
              <a:buFont typeface="Courier New" panose="02070309020205020404" pitchFamily="49" charset="0"/>
              <a:buChar char="o"/>
              <a:defRPr sz="1400">
                <a:latin typeface="Garet Book" pitchFamily="2" charset="0"/>
              </a:defRPr>
            </a:lvl2pPr>
          </a:lstStyle>
          <a:p>
            <a:pPr lvl="0"/>
            <a:r>
              <a:rPr lang="en-GB" noProof="0" dirty="0"/>
              <a:t>Edit master text format</a:t>
            </a:r>
          </a:p>
          <a:p>
            <a:pPr lvl="1"/>
            <a:r>
              <a:rPr lang="en-GB" noProof="0" dirty="0"/>
              <a:t>Second level</a:t>
            </a:r>
          </a:p>
        </p:txBody>
      </p:sp>
    </p:spTree>
    <p:extLst>
      <p:ext uri="{BB962C8B-B14F-4D97-AF65-F5344CB8AC3E}">
        <p14:creationId xmlns:p14="http://schemas.microsoft.com/office/powerpoint/2010/main" val="420109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4F567DA-6CC6-4778-8493-C2A84FB485C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6C8E5DA-19FD-4A99-B489-1501001152D8}"/>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2AADD93-EE44-447A-BA21-AFAE897EE72F}"/>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5" name="Fußzeilenplatzhalter 4">
            <a:extLst>
              <a:ext uri="{FF2B5EF4-FFF2-40B4-BE49-F238E27FC236}">
                <a16:creationId xmlns:a16="http://schemas.microsoft.com/office/drawing/2014/main" id="{2F48F4F4-1937-4869-AC03-61DF0595D8A5}"/>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62AA8C01-B323-468D-9C62-8208A27C8AFB}"/>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39637749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7388430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179296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1724515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516436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662979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3846974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442712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4331502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763723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31CB4-DAFC-448B-9A2D-DB562127D7A0}"/>
              </a:ext>
            </a:extLst>
          </p:cNvPr>
          <p:cNvSpPr>
            <a:spLocks noGrp="1"/>
          </p:cNvSpPr>
          <p:nvPr>
            <p:ph type="title"/>
          </p:nvPr>
        </p:nvSpPr>
        <p:spPr>
          <a:xfrm>
            <a:off x="457200" y="795600"/>
            <a:ext cx="7228800" cy="831600"/>
          </a:xfrm>
          <a:prstGeom prst="rect">
            <a:avLst/>
          </a:prstGeom>
        </p:spPr>
        <p:txBody>
          <a:bodyPr/>
          <a:lstStyle>
            <a:lvl1pPr>
              <a:defRPr sz="3200"/>
            </a:lvl1pPr>
          </a:lstStyle>
          <a:p>
            <a:r>
              <a:rPr lang="de-DE" dirty="0"/>
              <a:t>Mastertitelformat bearbeiten</a:t>
            </a:r>
          </a:p>
        </p:txBody>
      </p:sp>
      <p:sp>
        <p:nvSpPr>
          <p:cNvPr id="3" name="Rechteck 10">
            <a:extLst>
              <a:ext uri="{FF2B5EF4-FFF2-40B4-BE49-F238E27FC236}">
                <a16:creationId xmlns:a16="http://schemas.microsoft.com/office/drawing/2014/main" id="{19D335E8-0CDD-4E0B-9B7D-F362857E97F9}"/>
              </a:ext>
            </a:extLst>
          </p:cNvPr>
          <p:cNvSpPr/>
          <p:nvPr userDrawn="1"/>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6" name="Grafik 1">
            <a:extLst>
              <a:ext uri="{FF2B5EF4-FFF2-40B4-BE49-F238E27FC236}">
                <a16:creationId xmlns:a16="http://schemas.microsoft.com/office/drawing/2014/main" id="{1D781023-748A-4B05-83E5-9E7D1E18A7C7}"/>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897406358"/>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3850152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8044177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1411130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2202372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5931782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9448744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033001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5692966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2757033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906205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 - Titel, Unter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3844800" cy="1080000"/>
          </a:xfrm>
          <a:prstGeom prst="rect">
            <a:avLst/>
          </a:prstGeom>
        </p:spPr>
        <p:txBody>
          <a:bodyPr/>
          <a:lstStyle>
            <a:lvl1pPr>
              <a:defRPr sz="3200"/>
            </a:lvl1pPr>
          </a:lstStyle>
          <a:p>
            <a:r>
              <a:rPr lang="en-GB" noProof="0" dirty="0"/>
              <a:t>Edit master title format </a:t>
            </a:r>
          </a:p>
        </p:txBody>
      </p:sp>
      <p:sp>
        <p:nvSpPr>
          <p:cNvPr id="5" name="Textplatzhalter 4">
            <a:extLst>
              <a:ext uri="{FF2B5EF4-FFF2-40B4-BE49-F238E27FC236}">
                <a16:creationId xmlns:a16="http://schemas.microsoft.com/office/drawing/2014/main" id="{839DE8F8-9391-0341-83F8-D8B1E6A37DC8}"/>
              </a:ext>
            </a:extLst>
          </p:cNvPr>
          <p:cNvSpPr>
            <a:spLocks noGrp="1"/>
          </p:cNvSpPr>
          <p:nvPr>
            <p:ph type="body" sz="quarter" idx="10" hasCustomPrompt="1"/>
          </p:nvPr>
        </p:nvSpPr>
        <p:spPr>
          <a:xfrm>
            <a:off x="457200" y="2386800"/>
            <a:ext cx="3456000" cy="2584800"/>
          </a:xfrm>
          <a:prstGeom prst="rect">
            <a:avLst/>
          </a:prstGeom>
        </p:spPr>
        <p:txBody>
          <a:bodyPr anchor="ctr"/>
          <a:lstStyle>
            <a:lvl1pPr marL="0" indent="0" algn="ctr">
              <a:buNone/>
              <a:defRPr sz="5400" i="0">
                <a:latin typeface="Garet Book" pitchFamily="2" charset="0"/>
              </a:defRPr>
            </a:lvl1pPr>
          </a:lstStyle>
          <a:p>
            <a:r>
              <a:rPr lang="en-GB" noProof="0" dirty="0"/>
              <a:t>Subtitle</a:t>
            </a:r>
          </a:p>
        </p:txBody>
      </p:sp>
      <p:sp>
        <p:nvSpPr>
          <p:cNvPr id="6" name="Rechteck 5">
            <a:extLst>
              <a:ext uri="{FF2B5EF4-FFF2-40B4-BE49-F238E27FC236}">
                <a16:creationId xmlns:a16="http://schemas.microsoft.com/office/drawing/2014/main" id="{9AD4AAF8-6968-4399-B0F1-602A6870AD92}"/>
              </a:ext>
            </a:extLst>
          </p:cNvPr>
          <p:cNvSpPr/>
          <p:nvPr userDrawn="1"/>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pic>
        <p:nvPicPr>
          <p:cNvPr id="7" name="Grafik 1">
            <a:extLst>
              <a:ext uri="{FF2B5EF4-FFF2-40B4-BE49-F238E27FC236}">
                <a16:creationId xmlns:a16="http://schemas.microsoft.com/office/drawing/2014/main" id="{1E5154A1-7439-4FEE-A415-70535353DE8F}"/>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208618353"/>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0632591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9242303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134973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 zwei Textspalt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3826800" cy="1080000"/>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sz="half" idx="1"/>
          </p:nvPr>
        </p:nvSpPr>
        <p:spPr>
          <a:xfrm>
            <a:off x="457200" y="2386800"/>
            <a:ext cx="3456000" cy="2584800"/>
          </a:xfrm>
          <a:prstGeom prst="rect">
            <a:avLst/>
          </a:prstGeom>
        </p:spPr>
        <p:txBody>
          <a:bodyPr anchor="ctr">
            <a:normAutofit/>
          </a:bodyPr>
          <a:lstStyle>
            <a:lvl1pPr marL="0" indent="0" algn="ctr">
              <a:buNone/>
              <a:defRPr sz="5400">
                <a:latin typeface="Garet Book" pitchFamily="2" charset="0"/>
              </a:defRPr>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endParaRPr lang="en-GB" noProof="0" dirty="0"/>
          </a:p>
        </p:txBody>
      </p:sp>
    </p:spTree>
    <p:extLst>
      <p:ext uri="{BB962C8B-B14F-4D97-AF65-F5344CB8AC3E}">
        <p14:creationId xmlns:p14="http://schemas.microsoft.com/office/powerpoint/2010/main" val="37528228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 Untertitel, zwei Textspalten">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609600" y="2147267"/>
            <a:ext cx="5386917"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4" name="Inhaltsplatzhalter 3"/>
          <p:cNvSpPr>
            <a:spLocks noGrp="1"/>
          </p:cNvSpPr>
          <p:nvPr>
            <p:ph sz="half" idx="2" hasCustomPrompt="1"/>
          </p:nvPr>
        </p:nvSpPr>
        <p:spPr>
          <a:xfrm>
            <a:off x="609600" y="2855153"/>
            <a:ext cx="5386917"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p:cNvSpPr>
            <a:spLocks noGrp="1"/>
          </p:cNvSpPr>
          <p:nvPr>
            <p:ph type="body" sz="quarter" idx="3" hasCustomPrompt="1"/>
          </p:nvPr>
        </p:nvSpPr>
        <p:spPr>
          <a:xfrm>
            <a:off x="6193368" y="2147267"/>
            <a:ext cx="5389033"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6" name="Inhaltsplatzhalter 5"/>
          <p:cNvSpPr>
            <a:spLocks noGrp="1"/>
          </p:cNvSpPr>
          <p:nvPr>
            <p:ph sz="quarter" idx="4" hasCustomPrompt="1"/>
          </p:nvPr>
        </p:nvSpPr>
        <p:spPr>
          <a:xfrm>
            <a:off x="6193368" y="2855153"/>
            <a:ext cx="5389033"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9" name="Titel 1"/>
          <p:cNvSpPr>
            <a:spLocks noGrp="1"/>
          </p:cNvSpPr>
          <p:nvPr>
            <p:ph type="title" hasCustomPrompt="1"/>
          </p:nvPr>
        </p:nvSpPr>
        <p:spPr>
          <a:xfrm>
            <a:off x="609600" y="1256556"/>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19272714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halt - 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37701881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 drei Blöck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2825" y="1221724"/>
            <a:ext cx="4011084" cy="1042505"/>
          </a:xfrm>
          <a:prstGeom prst="rect">
            <a:avLst/>
          </a:prstGeom>
        </p:spPr>
        <p:txBody>
          <a:bodyPr anchor="t" anchorCtr="0"/>
          <a:lstStyle>
            <a:lvl1pPr algn="l">
              <a:defRPr sz="2000" b="1"/>
            </a:lvl1pPr>
          </a:lstStyle>
          <a:p>
            <a:r>
              <a:rPr lang="en-GB" noProof="0" dirty="0"/>
              <a:t>Edit title master format by clicking</a:t>
            </a:r>
          </a:p>
        </p:txBody>
      </p:sp>
      <p:sp>
        <p:nvSpPr>
          <p:cNvPr id="3" name="Inhaltsplatzhalter 2"/>
          <p:cNvSpPr>
            <a:spLocks noGrp="1"/>
          </p:cNvSpPr>
          <p:nvPr>
            <p:ph idx="1" hasCustomPrompt="1"/>
          </p:nvPr>
        </p:nvSpPr>
        <p:spPr>
          <a:xfrm>
            <a:off x="4789957" y="1221725"/>
            <a:ext cx="6815667" cy="4556103"/>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Textplatzhalter 3"/>
          <p:cNvSpPr>
            <a:spLocks noGrp="1"/>
          </p:cNvSpPr>
          <p:nvPr>
            <p:ph type="body" sz="half" idx="2" hasCustomPrompt="1"/>
          </p:nvPr>
        </p:nvSpPr>
        <p:spPr>
          <a:xfrm>
            <a:off x="632825" y="2373687"/>
            <a:ext cx="4011084" cy="3404141"/>
          </a:xfrm>
          <a:prstGeom prst="rect">
            <a:avLst/>
          </a:prstGeom>
        </p:spPr>
        <p:txBody>
          <a:bodyPr/>
          <a:lstStyle>
            <a:lvl1pPr marL="285750" indent="-285750">
              <a:buFont typeface="Arial" panose="020B0604020202020204"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19279979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Inhalt - 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13002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8.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8.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78B0F235-4247-49E1-8D3B-58F982920B5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7" name="Grafik 6">
            <a:extLst>
              <a:ext uri="{FF2B5EF4-FFF2-40B4-BE49-F238E27FC236}">
                <a16:creationId xmlns:a16="http://schemas.microsoft.com/office/drawing/2014/main" id="{233B1144-A1EF-4F78-83D9-88936E75053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8" name="Gruppieren 7">
            <a:extLst>
              <a:ext uri="{FF2B5EF4-FFF2-40B4-BE49-F238E27FC236}">
                <a16:creationId xmlns:a16="http://schemas.microsoft.com/office/drawing/2014/main" id="{08EA18F7-0C62-4BDF-9468-D0D253EDD530}"/>
              </a:ext>
            </a:extLst>
          </p:cNvPr>
          <p:cNvGrpSpPr/>
          <p:nvPr userDrawn="1"/>
        </p:nvGrpSpPr>
        <p:grpSpPr>
          <a:xfrm>
            <a:off x="290362" y="5958421"/>
            <a:ext cx="2682257" cy="605409"/>
            <a:chOff x="16922660" y="31128688"/>
            <a:chExt cx="5533589" cy="1248978"/>
          </a:xfrm>
        </p:grpSpPr>
        <p:pic>
          <p:nvPicPr>
            <p:cNvPr id="9" name="Grafik 8">
              <a:extLst>
                <a:ext uri="{FF2B5EF4-FFF2-40B4-BE49-F238E27FC236}">
                  <a16:creationId xmlns:a16="http://schemas.microsoft.com/office/drawing/2014/main" id="{D2E8FF96-D69D-4E7D-A988-22C8F8DA76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10" name="Grafik 9">
              <a:extLst>
                <a:ext uri="{FF2B5EF4-FFF2-40B4-BE49-F238E27FC236}">
                  <a16:creationId xmlns:a16="http://schemas.microsoft.com/office/drawing/2014/main" id="{EF07430F-5F80-46CE-8026-E5AA576F7B2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11" name="Grafik 10">
            <a:extLst>
              <a:ext uri="{FF2B5EF4-FFF2-40B4-BE49-F238E27FC236}">
                <a16:creationId xmlns:a16="http://schemas.microsoft.com/office/drawing/2014/main" id="{B1C4B166-963B-4DDA-A78F-B18BD54D3AE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12" name="Grafik 11">
            <a:extLst>
              <a:ext uri="{FF2B5EF4-FFF2-40B4-BE49-F238E27FC236}">
                <a16:creationId xmlns:a16="http://schemas.microsoft.com/office/drawing/2014/main" id="{3DD4E374-A31A-46E3-9146-6B3A6464150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pic>
        <p:nvPicPr>
          <p:cNvPr id="13" name="Grafik 12">
            <a:extLst>
              <a:ext uri="{FF2B5EF4-FFF2-40B4-BE49-F238E27FC236}">
                <a16:creationId xmlns:a16="http://schemas.microsoft.com/office/drawing/2014/main" id="{4A9EB7E6-9FEE-4CFF-A56A-26E08123B48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14" name="Grafik 13">
            <a:extLst>
              <a:ext uri="{FF2B5EF4-FFF2-40B4-BE49-F238E27FC236}">
                <a16:creationId xmlns:a16="http://schemas.microsoft.com/office/drawing/2014/main" id="{0D5EC4DD-B61B-4018-9032-01C24618A0D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spTree>
  </p:cSld>
  <p:clrMap bg1="lt1" tx1="dk1" bg2="lt2" tx2="dk2" accent1="accent1" accent2="accent2" accent3="accent3" accent4="accent4" accent5="accent5" accent6="accent6" hlink="hlink" folHlink="folHlink"/>
  <p:sldLayoutIdLst>
    <p:sldLayoutId id="2147483699" r:id="rId1"/>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eck 11">
            <a:extLst>
              <a:ext uri="{FF2B5EF4-FFF2-40B4-BE49-F238E27FC236}">
                <a16:creationId xmlns:a16="http://schemas.microsoft.com/office/drawing/2014/main" id="{4E8E8D47-D39B-4A93-B59A-218D1E0F9DC7}"/>
              </a:ext>
            </a:extLst>
          </p:cNvPr>
          <p:cNvSpPr/>
          <p:nvPr userDrawn="1"/>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 name="Grafik 1">
            <a:extLst>
              <a:ext uri="{FF2B5EF4-FFF2-40B4-BE49-F238E27FC236}">
                <a16:creationId xmlns:a16="http://schemas.microsoft.com/office/drawing/2014/main" id="{43E5133A-DB18-4518-9ACD-CEBB97642213}"/>
              </a:ext>
            </a:extLst>
          </p:cNvPr>
          <p:cNvPicPr/>
          <p:nvPr userDrawn="1"/>
        </p:nvPicPr>
        <p:blipFill>
          <a:blip r:embed="rId10"/>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238710686"/>
      </p:ext>
    </p:extLst>
  </p:cSld>
  <p:clrMap bg1="lt1" tx1="dk1" bg2="lt2" tx2="dk2" accent1="accent1" accent2="accent2" accent3="accent3" accent4="accent4" accent5="accent5" accent6="accent6" hlink="hlink" folHlink="folHlink"/>
  <p:sldLayoutIdLst>
    <p:sldLayoutId id="2147483708" r:id="rId1"/>
    <p:sldLayoutId id="2147483715" r:id="rId2"/>
    <p:sldLayoutId id="2147483714" r:id="rId3"/>
    <p:sldLayoutId id="2147483709" r:id="rId4"/>
    <p:sldLayoutId id="2147483710" r:id="rId5"/>
    <p:sldLayoutId id="2147483711" r:id="rId6"/>
    <p:sldLayoutId id="2147483713" r:id="rId7"/>
    <p:sldLayoutId id="2147483712" r:id="rId8"/>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Grafik 4">
            <a:extLst>
              <a:ext uri="{FF2B5EF4-FFF2-40B4-BE49-F238E27FC236}">
                <a16:creationId xmlns:a16="http://schemas.microsoft.com/office/drawing/2014/main" id="{D2A558E3-FF25-42BB-91E2-39E80385F27C}"/>
              </a:ext>
            </a:extLst>
          </p:cNvPr>
          <p:cNvPicPr/>
          <p:nvPr userDrawn="1"/>
        </p:nvPicPr>
        <p:blipFill>
          <a:blip r:embed="rId13"/>
          <a:stretch/>
        </p:blipFill>
        <p:spPr>
          <a:xfrm>
            <a:off x="5058000" y="-2880"/>
            <a:ext cx="2075760" cy="2140560"/>
          </a:xfrm>
          <a:prstGeom prst="rect">
            <a:avLst/>
          </a:prstGeom>
          <a:noFill/>
          <a:ln w="0">
            <a:noFill/>
          </a:ln>
        </p:spPr>
      </p:pic>
      <p:sp>
        <p:nvSpPr>
          <p:cNvPr id="10" name="Rechteck 9">
            <a:extLst>
              <a:ext uri="{FF2B5EF4-FFF2-40B4-BE49-F238E27FC236}">
                <a16:creationId xmlns:a16="http://schemas.microsoft.com/office/drawing/2014/main" id="{E3CE1F62-0ACD-4A3C-9BE1-C1376B6B531C}"/>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1E2BC603-8283-406F-8950-6D4E31E4CBBC}"/>
              </a:ext>
            </a:extLst>
          </p:cNvPr>
          <p:cNvSpPr>
            <a:spLocks noGrp="1"/>
          </p:cNvSpPr>
          <p:nvPr>
            <p:ph type="title"/>
          </p:nvPr>
        </p:nvSpPr>
        <p:spPr>
          <a:xfrm>
            <a:off x="838200" y="2980800"/>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3693970968"/>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0" r:id="rId3"/>
    <p:sldLayoutId id="2147483721" r:id="rId4"/>
    <p:sldLayoutId id="2147483722" r:id="rId5"/>
    <p:sldLayoutId id="2147483723" r:id="rId6"/>
    <p:sldLayoutId id="2147483724" r:id="rId7"/>
    <p:sldLayoutId id="2147483727" r:id="rId8"/>
    <p:sldLayoutId id="2147483728" r:id="rId9"/>
    <p:sldLayoutId id="2147483729" r:id="rId10"/>
    <p:sldLayoutId id="2147483730" r:id="rId11"/>
  </p:sldLayoutIdLst>
  <p:txStyles>
    <p:titleStyle>
      <a:lvl1pPr algn="ctr"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7994107"/>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3776606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image" Target="../media/image19.png"/><Relationship Id="rId5" Type="http://schemas.openxmlformats.org/officeDocument/2006/relationships/hyperlink" Target="https://creativecommons.org/licenses/by-sa/4.0/?ref=chooser-v1" TargetMode="External"/><Relationship Id="rId4" Type="http://schemas.openxmlformats.org/officeDocument/2006/relationships/hyperlink" Target="https://democracy-ai.eu/n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59" name="PlaceHolder 1"/>
          <p:cNvSpPr>
            <a:spLocks noGrp="1"/>
          </p:cNvSpPr>
          <p:nvPr>
            <p:ph type="title"/>
          </p:nvPr>
        </p:nvSpPr>
        <p:spPr>
          <a:xfrm>
            <a:off x="359618" y="2279880"/>
            <a:ext cx="11472164" cy="1468800"/>
          </a:xfrm>
          <a:prstGeom prst="rect">
            <a:avLst/>
          </a:prstGeom>
          <a:noFill/>
          <a:ln w="0">
            <a:noFill/>
          </a:ln>
        </p:spPr>
        <p:txBody>
          <a:bodyPr lIns="91440" tIns="45720" rIns="91440" bIns="45720" anchor="ctr">
            <a:normAutofit/>
          </a:bodyPr>
          <a:lstStyle/>
          <a:p>
            <a:pPr indent="0" algn="ctr" defTabSz="914400">
              <a:lnSpc>
                <a:spcPct val="90000"/>
              </a:lnSpc>
              <a:buNone/>
              <a:defRPr sz="4800">
                <a:solidFill>
                  <a:schemeClr val="dk1"/>
                </a:solidFill>
                <a:effectLst/>
                <a:uFillTx/>
                <a:latin typeface="Garet Heavy"/>
              </a:defRPr>
            </a:pPr>
            <a:r>
              <a:rPr dirty="0" err="1"/>
              <a:t>Bijzonderheden</a:t>
            </a:r>
            <a:r>
              <a:rPr dirty="0"/>
              <a:t> van op AI </a:t>
            </a:r>
            <a:r>
              <a:rPr dirty="0" err="1"/>
              <a:t>gebaseerde</a:t>
            </a:r>
            <a:r>
              <a:rPr dirty="0"/>
              <a:t> </a:t>
            </a:r>
            <a:r>
              <a:rPr dirty="0" err="1"/>
              <a:t>automatisering</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61" name="Textfeld 26"/>
          <p:cNvSpPr/>
          <p:nvPr/>
        </p:nvSpPr>
        <p:spPr>
          <a:xfrm>
            <a:off x="768600" y="4166820"/>
            <a:ext cx="10548360" cy="7649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90000"/>
              </a:lnSpc>
              <a:spcBef>
                <a:spcPts val="1001"/>
              </a:spcBef>
              <a:spcAft>
                <a:spcPts val="0"/>
              </a:spcAft>
              <a:buClrTx/>
              <a:buSzTx/>
              <a:buFontTx/>
              <a:buNone/>
              <a:tabLst/>
              <a:defRPr sz="2400" kern="1200">
                <a:ln>
                  <a:noFill/>
                </a:ln>
                <a:solidFill>
                  <a:srgbClr val="E7EBF0"/>
                </a:solidFill>
                <a:effectLst/>
                <a:uLnTx/>
                <a:uFillTx/>
                <a:latin typeface="Garet Book"/>
                <a:ea typeface="+mn-ea"/>
                <a:cs typeface="+mn-cs"/>
              </a:defRPr>
            </a:pPr>
            <a:r>
              <a:rPr dirty="0"/>
              <a:t>Module 1 – </a:t>
            </a:r>
            <a:r>
              <a:rPr dirty="0" err="1"/>
              <a:t>Niet</a:t>
            </a:r>
            <a:r>
              <a:rPr dirty="0"/>
              <a:t> </a:t>
            </a:r>
            <a:r>
              <a:rPr dirty="0" err="1"/>
              <a:t>alles</a:t>
            </a:r>
            <a:r>
              <a:rPr dirty="0"/>
              <a:t> is AI: wat is AI </a:t>
            </a:r>
            <a:r>
              <a:rPr dirty="0" err="1"/>
              <a:t>en</a:t>
            </a:r>
            <a:r>
              <a:rPr dirty="0"/>
              <a:t> wat is </a:t>
            </a:r>
            <a:r>
              <a:rPr dirty="0" err="1"/>
              <a:t>dat</a:t>
            </a:r>
            <a:r>
              <a:rPr dirty="0"/>
              <a:t> </a:t>
            </a:r>
            <a:r>
              <a:rPr dirty="0" err="1"/>
              <a:t>niet</a:t>
            </a:r>
            <a:r>
              <a:rPr dirty="0"/>
              <a:t>?</a:t>
            </a:r>
            <a:br>
              <a:rPr kumimoji="0" lang="en-US" sz="2400" b="0" i="0" u="none" strike="noStrike" kern="1200" cap="none" spc="0" normalizeH="0" baseline="0" noProof="0" dirty="0">
                <a:ln>
                  <a:noFill/>
                </a:ln>
                <a:solidFill>
                  <a:srgbClr val="E7EBF0"/>
                </a:solidFill>
                <a:effectLst/>
                <a:uLnTx/>
                <a:uFillTx/>
                <a:latin typeface="Garet Book"/>
                <a:ea typeface="+mn-ea"/>
                <a:cs typeface="+mn-cs"/>
              </a:rPr>
            </a:br>
            <a:r>
              <a:rPr dirty="0" err="1"/>
              <a:t>Leseenheid</a:t>
            </a:r>
            <a:r>
              <a:rPr dirty="0"/>
              <a:t> 2 – </a:t>
            </a:r>
            <a:r>
              <a:rPr dirty="0" err="1"/>
              <a:t>Bijzonderheden</a:t>
            </a:r>
            <a:r>
              <a:rPr dirty="0"/>
              <a:t> van op AI </a:t>
            </a:r>
            <a:r>
              <a:rPr dirty="0" err="1"/>
              <a:t>gebaseerde</a:t>
            </a:r>
            <a:r>
              <a:rPr dirty="0"/>
              <a:t> </a:t>
            </a:r>
            <a:r>
              <a:rPr dirty="0" err="1"/>
              <a:t>automatisering</a:t>
            </a:r>
            <a:endParaRPr kumimoji="0" lang="nl-BE" sz="2400" b="0" i="0" u="none" strike="noStrike" kern="1200" cap="none" spc="0" normalizeH="0" baseline="0" noProof="0" dirty="0">
              <a:ln>
                <a:noFill/>
              </a:ln>
              <a:solidFill>
                <a:srgbClr val="000000"/>
              </a:solidFill>
              <a:effectLst/>
              <a:uLnTx/>
              <a:uFillTx/>
              <a:latin typeface="Garet Book"/>
              <a:ea typeface="+mn-ea"/>
              <a:cs typeface="+mn-cs"/>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7DB9DD6-36C8-4ABF-907E-845D59C5D4C5}"/>
              </a:ext>
            </a:extLst>
          </p:cNvPr>
          <p:cNvSpPr>
            <a:spLocks noGrp="1"/>
          </p:cNvSpPr>
          <p:nvPr>
            <p:ph type="title"/>
          </p:nvPr>
        </p:nvSpPr>
        <p:spPr/>
        <p:txBody>
          <a:bodyPr/>
          <a:lstStyle/>
          <a:p>
            <a:r>
              <a:t>Overzicht van de basistypen van ML</a:t>
            </a:r>
          </a:p>
        </p:txBody>
      </p:sp>
      <p:sp>
        <p:nvSpPr>
          <p:cNvPr id="4" name="Inhaltsplatzhalter 3">
            <a:extLst>
              <a:ext uri="{FF2B5EF4-FFF2-40B4-BE49-F238E27FC236}">
                <a16:creationId xmlns:a16="http://schemas.microsoft.com/office/drawing/2014/main" id="{31E5B050-7965-4A76-B99D-28CC630CE0AC}"/>
              </a:ext>
            </a:extLst>
          </p:cNvPr>
          <p:cNvSpPr>
            <a:spLocks noGrp="1"/>
          </p:cNvSpPr>
          <p:nvPr>
            <p:ph idx="1"/>
          </p:nvPr>
        </p:nvSpPr>
        <p:spPr/>
        <p:txBody>
          <a:bodyPr anchor="ctr"/>
          <a:lstStyle/>
          <a:p>
            <a:pPr>
              <a:lnSpc>
                <a:spcPct val="150000"/>
              </a:lnSpc>
              <a:defRPr sz="2000" b="1"/>
            </a:pPr>
            <a:r>
              <a:t>Verschillende automatiseringsgraden voor elke vorm van ML</a:t>
            </a:r>
          </a:p>
          <a:p>
            <a:pPr>
              <a:lnSpc>
                <a:spcPct val="150000"/>
              </a:lnSpc>
              <a:defRPr sz="2000"/>
            </a:pPr>
            <a:r>
              <a:t>In de praktijk: meestal een combinatie van verschillende soorten ML (bijv. DL + RL)</a:t>
            </a:r>
          </a:p>
          <a:p>
            <a:pPr>
              <a:lnSpc>
                <a:spcPct val="150000"/>
              </a:lnSpc>
              <a:defRPr sz="2000"/>
            </a:pPr>
            <a:r>
              <a:t>Het type ML-benadering is in </a:t>
            </a:r>
            <a:r>
              <a:rPr b="1"/>
              <a:t>hoge mate van invloed op de kwaliteit van de uitvoer</a:t>
            </a:r>
          </a:p>
          <a:p>
            <a:pPr>
              <a:lnSpc>
                <a:spcPct val="150000"/>
              </a:lnSpc>
              <a:defRPr sz="2000" b="1"/>
            </a:pPr>
            <a:r>
              <a:t>Elke vorm van ML heeft voor- en nadelen – niet elke vorm is geschikt voor elke taak</a:t>
            </a:r>
          </a:p>
        </p:txBody>
      </p:sp>
    </p:spTree>
    <p:extLst>
      <p:ext uri="{BB962C8B-B14F-4D97-AF65-F5344CB8AC3E}">
        <p14:creationId xmlns:p14="http://schemas.microsoft.com/office/powerpoint/2010/main" val="22360737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727F1E9-D372-4667-AD7B-A6C1F143808D}"/>
              </a:ext>
            </a:extLst>
          </p:cNvPr>
          <p:cNvSpPr>
            <a:spLocks noGrp="1"/>
          </p:cNvSpPr>
          <p:nvPr>
            <p:ph type="title"/>
          </p:nvPr>
        </p:nvSpPr>
        <p:spPr/>
        <p:txBody>
          <a:bodyPr/>
          <a:lstStyle/>
          <a:p>
            <a:r>
              <a:t>Individueel werk + groepsdiscussie</a:t>
            </a:r>
            <a:endParaRPr lang="de-DE" dirty="0"/>
          </a:p>
        </p:txBody>
      </p:sp>
      <p:sp>
        <p:nvSpPr>
          <p:cNvPr id="4" name="Textplatzhalter 3">
            <a:extLst>
              <a:ext uri="{FF2B5EF4-FFF2-40B4-BE49-F238E27FC236}">
                <a16:creationId xmlns:a16="http://schemas.microsoft.com/office/drawing/2014/main" id="{6C6BD5D4-D6AD-400B-B1AA-04EB520F5D54}"/>
              </a:ext>
            </a:extLst>
          </p:cNvPr>
          <p:cNvSpPr>
            <a:spLocks noGrp="1"/>
          </p:cNvSpPr>
          <p:nvPr>
            <p:ph type="body" sz="quarter" idx="10"/>
          </p:nvPr>
        </p:nvSpPr>
        <p:spPr>
          <a:xfrm>
            <a:off x="457200" y="3015450"/>
            <a:ext cx="3456000" cy="2584800"/>
          </a:xfrm>
        </p:spPr>
        <p:txBody>
          <a:bodyPr/>
          <a:lstStyle/>
          <a:p>
            <a:pPr>
              <a:defRPr b="1">
                <a:solidFill>
                  <a:schemeClr val="tx1"/>
                </a:solidFill>
              </a:defRPr>
            </a:pPr>
            <a:r>
              <a:t>soorten machine learning</a:t>
            </a:r>
            <a:endParaRPr lang="de-DE" b="1" dirty="0"/>
          </a:p>
        </p:txBody>
      </p:sp>
      <p:sp>
        <p:nvSpPr>
          <p:cNvPr id="5" name="Inhaltsplatzhalter 2">
            <a:extLst>
              <a:ext uri="{FF2B5EF4-FFF2-40B4-BE49-F238E27FC236}">
                <a16:creationId xmlns:a16="http://schemas.microsoft.com/office/drawing/2014/main" id="{8D00D7EB-B158-4BE3-8128-C690FEB1DC20}"/>
              </a:ext>
            </a:extLst>
          </p:cNvPr>
          <p:cNvSpPr/>
          <p:nvPr/>
        </p:nvSpPr>
        <p:spPr>
          <a:xfrm>
            <a:off x="4561200" y="797699"/>
            <a:ext cx="7173600" cy="5436675"/>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spcBef>
                <a:spcPts val="1001"/>
              </a:spcBef>
              <a:tabLst>
                <a:tab pos="0" algn="l"/>
              </a:tabLst>
              <a:defRPr sz="2000" b="1">
                <a:solidFill>
                  <a:schemeClr val="dk1"/>
                </a:solidFill>
                <a:effectLst/>
                <a:uFillTx/>
              </a:defRPr>
            </a:pPr>
            <a:r>
              <a:rPr>
                <a:latin typeface="+mj-lt"/>
              </a:rPr>
              <a:t>Aanpak</a:t>
            </a:r>
            <a:r>
              <a:rPr>
                <a:latin typeface="Garet Book"/>
              </a:rPr>
              <a:t>:</a:t>
            </a:r>
            <a:endParaRPr lang="nl-BE" sz="2000" b="0" u="none" strike="noStrike" dirty="0">
              <a:solidFill>
                <a:srgbClr val="000000"/>
              </a:solidFill>
              <a:effectLst/>
              <a:uFillTx/>
              <a:latin typeface="Arial"/>
            </a:endParaRPr>
          </a:p>
          <a:p>
            <a:pPr marL="230400" indent="-284400" defTabSz="914400">
              <a:spcBef>
                <a:spcPts val="1001"/>
              </a:spcBef>
              <a:buClr>
                <a:srgbClr val="0B163B"/>
              </a:buClr>
              <a:buFont typeface="Arial"/>
              <a:buChar char="•"/>
              <a:tabLst>
                <a:tab pos="0" algn="l"/>
              </a:tabLst>
              <a:defRPr sz="1400" u="sng">
                <a:solidFill>
                  <a:schemeClr val="dk1"/>
                </a:solidFill>
                <a:effectLst/>
                <a:uFillTx/>
                <a:latin typeface="Garet Book"/>
              </a:defRPr>
            </a:pPr>
            <a:r>
              <a:t>Tijd: 15 min.</a:t>
            </a:r>
            <a:endParaRPr lang="de-DE" sz="1400" u="sng" dirty="0">
              <a:solidFill>
                <a:schemeClr val="dk1"/>
              </a:solidFill>
              <a:latin typeface="Garet Book"/>
            </a:endParaRPr>
          </a:p>
          <a:p>
            <a:pPr defTabSz="914400">
              <a:spcBef>
                <a:spcPts val="1001"/>
              </a:spcBef>
              <a:buClr>
                <a:srgbClr val="0B163B"/>
              </a:buClr>
              <a:tabLst>
                <a:tab pos="0" algn="l"/>
              </a:tabLst>
              <a:defRPr sz="1200" i="1">
                <a:solidFill>
                  <a:schemeClr val="tx1"/>
                </a:solidFill>
              </a:defRPr>
            </a:pPr>
            <a:r>
              <a:t>Handout: 4 kaarten met soorten ML (zie vorige Slide)</a:t>
            </a:r>
            <a:br>
              <a:rPr lang="de-DE" sz="1200" b="0" i="1" dirty="0">
                <a:solidFill>
                  <a:schemeClr val="tx1"/>
                </a:solidFill>
              </a:rPr>
            </a:br>
            <a:r>
              <a:t> 1 lijst met 4–6 AI-toepassingen </a:t>
            </a:r>
            <a:br>
              <a:rPr lang="de-DE" sz="1200" b="0" i="1" dirty="0">
                <a:solidFill>
                  <a:schemeClr val="tx1"/>
                </a:solidFill>
              </a:rPr>
            </a:br>
            <a:r>
              <a:t>(bijv. chatbots, spraakherkenning, beeld- of objectherkenning, robotica, analyse van medische gegevens, zelfrijdende auto's)</a:t>
            </a:r>
          </a:p>
          <a:p>
            <a:pPr defTabSz="914400">
              <a:spcBef>
                <a:spcPts val="1001"/>
              </a:spcBef>
              <a:buClr>
                <a:srgbClr val="0B163B"/>
              </a:buClr>
              <a:tabLst>
                <a:tab pos="0" algn="l"/>
              </a:tabLst>
            </a:pPr>
            <a:endParaRPr lang="en-US" sz="1200" u="sng" dirty="0">
              <a:solidFill>
                <a:schemeClr val="dk1"/>
              </a:solidFill>
            </a:endParaRPr>
          </a:p>
          <a:p>
            <a:pPr defTabSz="914400">
              <a:spcBef>
                <a:spcPts val="1001"/>
              </a:spcBef>
              <a:buClr>
                <a:srgbClr val="0B163B"/>
              </a:buClr>
              <a:tabLst>
                <a:tab pos="0" algn="l"/>
              </a:tabLst>
              <a:defRPr sz="1400" b="1" u="sng">
                <a:solidFill>
                  <a:schemeClr val="tx1"/>
                </a:solidFill>
              </a:defRPr>
            </a:pPr>
            <a:r>
              <a:t>Elke groep kiest 2 voorbeeldtoepassingen</a:t>
            </a:r>
            <a:endParaRPr lang="de-DE" sz="1400" b="1" u="sng" dirty="0">
              <a:solidFill>
                <a:schemeClr val="tx1"/>
              </a:solidFill>
            </a:endParaRPr>
          </a:p>
          <a:p>
            <a:pPr marL="284400" indent="-284400">
              <a:spcBef>
                <a:spcPts val="1200"/>
              </a:spcBef>
              <a:buClr>
                <a:srgbClr val="0B163B"/>
              </a:buClr>
              <a:buFont typeface="+mj-lt"/>
              <a:buAutoNum type="arabicParenR"/>
              <a:tabLst>
                <a:tab pos="0" algn="l"/>
              </a:tabLst>
              <a:defRPr sz="1400" u="sng">
                <a:solidFill>
                  <a:schemeClr val="tx1"/>
                </a:solidFill>
              </a:defRPr>
            </a:pPr>
            <a:r>
              <a:t>Doe wat online onderzoek: </a:t>
            </a:r>
            <a:endParaRPr lang="de-DE" sz="1400" u="sng" dirty="0"/>
          </a:p>
          <a:p>
            <a:pPr marL="597600" lvl="1" indent="-284400">
              <a:spcBef>
                <a:spcPts val="1200"/>
              </a:spcBef>
              <a:buClr>
                <a:srgbClr val="0B163B"/>
              </a:buClr>
              <a:buFont typeface="Arial" panose="020B0604020202020204" pitchFamily="34" charset="0"/>
              <a:buChar char="•"/>
              <a:tabLst>
                <a:tab pos="0" algn="l"/>
              </a:tabLst>
              <a:defRPr sz="1200">
                <a:solidFill>
                  <a:schemeClr val="tx1"/>
                </a:solidFill>
              </a:defRPr>
            </a:pPr>
            <a:r>
              <a:t>Bedenk een AI-toepassing (of kies er een uit de vooraf opgestelde lijst) en probeer te achterhalen welke ML-benadering ervoor wordt gebruikt. Voorbeeld: 'Reinforcement learning in robotica'</a:t>
            </a:r>
            <a:endParaRPr lang="de-DE" sz="1200" dirty="0"/>
          </a:p>
          <a:p>
            <a:pPr marL="284400" indent="-284400">
              <a:spcBef>
                <a:spcPts val="1200"/>
              </a:spcBef>
              <a:buClr>
                <a:srgbClr val="0B163B"/>
              </a:buClr>
              <a:buFont typeface="+mj-lt"/>
              <a:buAutoNum type="arabicParenR" startAt="2"/>
              <a:tabLst>
                <a:tab pos="0" algn="l"/>
              </a:tabLst>
              <a:defRPr sz="1400">
                <a:solidFill>
                  <a:schemeClr val="tx1"/>
                </a:solidFill>
              </a:defRPr>
            </a:pPr>
            <a:r>
              <a:rPr u="sng"/>
              <a:t>Bespreek de voor- en nadelen </a:t>
            </a:r>
            <a:r>
              <a:t>van de betreffende vorm van ML op basis van jullie voorbeeldtoepassing</a:t>
            </a:r>
            <a:endParaRPr lang="de-DE" sz="1400" dirty="0"/>
          </a:p>
          <a:p>
            <a:pPr marL="284400" indent="-284400">
              <a:spcBef>
                <a:spcPts val="1200"/>
              </a:spcBef>
              <a:buClr>
                <a:srgbClr val="0B163B"/>
              </a:buClr>
              <a:buFont typeface="+mj-lt"/>
              <a:buAutoNum type="arabicParenR" startAt="2"/>
              <a:tabLst>
                <a:tab pos="0" algn="l"/>
              </a:tabLst>
              <a:defRPr sz="1400">
                <a:solidFill>
                  <a:schemeClr val="tx1"/>
                </a:solidFill>
              </a:defRPr>
            </a:pPr>
            <a:r>
              <a:t>Deel vervolgens je bevindingen met de hele groep (flip-over)</a:t>
            </a:r>
            <a:br>
              <a:rPr lang="de-DE" sz="1400" b="0" dirty="0">
                <a:solidFill>
                  <a:schemeClr val="tx1"/>
                </a:solidFill>
              </a:rPr>
            </a:br>
            <a:r>
              <a:rPr i="1"/>
              <a:t>Als je problemen hebt ondervonden, bespreek dan welke moeilijkheden je bent tegengekomen bij het uitvoeren van de taak.</a:t>
            </a:r>
          </a:p>
        </p:txBody>
      </p:sp>
    </p:spTree>
    <p:extLst>
      <p:ext uri="{BB962C8B-B14F-4D97-AF65-F5344CB8AC3E}">
        <p14:creationId xmlns:p14="http://schemas.microsoft.com/office/powerpoint/2010/main" val="52593016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96382EE-D106-4033-9AE8-6199FB00898F}"/>
              </a:ext>
            </a:extLst>
          </p:cNvPr>
          <p:cNvSpPr>
            <a:spLocks noGrp="1"/>
          </p:cNvSpPr>
          <p:nvPr>
            <p:ph type="title"/>
          </p:nvPr>
        </p:nvSpPr>
        <p:spPr/>
        <p:txBody>
          <a:bodyPr/>
          <a:lstStyle/>
          <a:p>
            <a:pPr>
              <a:defRPr>
                <a:solidFill>
                  <a:srgbClr val="0B163B"/>
                </a:solidFill>
              </a:defRPr>
            </a:pPr>
            <a:r>
              <a:t>Belangrijke kenmerken van AI </a:t>
            </a:r>
          </a:p>
        </p:txBody>
      </p:sp>
    </p:spTree>
    <p:extLst>
      <p:ext uri="{BB962C8B-B14F-4D97-AF65-F5344CB8AC3E}">
        <p14:creationId xmlns:p14="http://schemas.microsoft.com/office/powerpoint/2010/main" val="1174473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F59F83-595E-4CDF-A495-9AE6564337E2}"/>
              </a:ext>
            </a:extLst>
          </p:cNvPr>
          <p:cNvSpPr>
            <a:spLocks noGrp="1"/>
          </p:cNvSpPr>
          <p:nvPr>
            <p:ph type="title"/>
          </p:nvPr>
        </p:nvSpPr>
        <p:spPr/>
        <p:txBody>
          <a:bodyPr/>
          <a:lstStyle/>
          <a:p>
            <a:r>
              <a:rPr dirty="0" err="1"/>
              <a:t>Belangrijke</a:t>
            </a:r>
            <a:r>
              <a:rPr dirty="0"/>
              <a:t> </a:t>
            </a:r>
            <a:r>
              <a:rPr dirty="0" err="1"/>
              <a:t>kenmerken</a:t>
            </a:r>
            <a:r>
              <a:rPr dirty="0"/>
              <a:t> van op AI </a:t>
            </a:r>
            <a:r>
              <a:rPr dirty="0" err="1"/>
              <a:t>gebaseerde</a:t>
            </a:r>
            <a:r>
              <a:rPr dirty="0"/>
              <a:t> </a:t>
            </a:r>
            <a:r>
              <a:rPr dirty="0" err="1"/>
              <a:t>technologie</a:t>
            </a:r>
            <a:endParaRPr lang="de-DE" dirty="0"/>
          </a:p>
        </p:txBody>
      </p:sp>
      <p:sp>
        <p:nvSpPr>
          <p:cNvPr id="4" name="Textfeld 3">
            <a:extLst>
              <a:ext uri="{FF2B5EF4-FFF2-40B4-BE49-F238E27FC236}">
                <a16:creationId xmlns:a16="http://schemas.microsoft.com/office/drawing/2014/main" id="{F2B893AA-9962-46B3-A1EE-FC6D518EF8C6}"/>
              </a:ext>
            </a:extLst>
          </p:cNvPr>
          <p:cNvSpPr txBox="1"/>
          <p:nvPr/>
        </p:nvSpPr>
        <p:spPr>
          <a:xfrm>
            <a:off x="4433" y="199782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5" name="Inhaltsplatzhalter 2">
            <a:extLst>
              <a:ext uri="{FF2B5EF4-FFF2-40B4-BE49-F238E27FC236}">
                <a16:creationId xmlns:a16="http://schemas.microsoft.com/office/drawing/2014/main" id="{490931BD-51C9-4A65-98AE-71997A61602C}"/>
              </a:ext>
            </a:extLst>
          </p:cNvPr>
          <p:cNvSpPr/>
          <p:nvPr/>
        </p:nvSpPr>
        <p:spPr>
          <a:xfrm>
            <a:off x="452108" y="19768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rgbClr val="0B163B"/>
                </a:solidFill>
                <a:latin typeface="+mj-lt"/>
              </a:defRPr>
            </a:pPr>
            <a:r>
              <a:rPr>
                <a:effectLst/>
                <a:uFillTx/>
              </a:rPr>
              <a:t>Klassieke automatiseringstechnologie </a:t>
            </a:r>
            <a:r>
              <a:t>…</a:t>
            </a:r>
            <a:endParaRPr lang="nl-BE" sz="1800" b="0" u="none" strike="noStrike" dirty="0">
              <a:solidFill>
                <a:srgbClr val="0B163B"/>
              </a:solidFill>
              <a:effectLst/>
              <a:uFillTx/>
              <a:latin typeface="+mj-lt"/>
            </a:endParaRPr>
          </a:p>
        </p:txBody>
      </p:sp>
      <p:sp>
        <p:nvSpPr>
          <p:cNvPr id="6" name="Inhaltsplatzhalter 2">
            <a:extLst>
              <a:ext uri="{FF2B5EF4-FFF2-40B4-BE49-F238E27FC236}">
                <a16:creationId xmlns:a16="http://schemas.microsoft.com/office/drawing/2014/main" id="{4A76F15C-3440-4119-8E56-90074F71E0A0}"/>
              </a:ext>
            </a:extLst>
          </p:cNvPr>
          <p:cNvSpPr/>
          <p:nvPr/>
        </p:nvSpPr>
        <p:spPr>
          <a:xfrm>
            <a:off x="452108" y="2372863"/>
            <a:ext cx="11048220" cy="154401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dirty="0"/>
              <a:t>… is </a:t>
            </a:r>
            <a:r>
              <a:rPr dirty="0" err="1"/>
              <a:t>grotendeels</a:t>
            </a:r>
            <a:r>
              <a:rPr dirty="0"/>
              <a:t> op regels </a:t>
            </a:r>
            <a:r>
              <a:rPr dirty="0" err="1"/>
              <a:t>gebaseerd</a:t>
            </a:r>
            <a:r>
              <a:rPr dirty="0"/>
              <a:t> = de </a:t>
            </a:r>
            <a:r>
              <a:rPr dirty="0" err="1"/>
              <a:t>functionaliteit</a:t>
            </a:r>
            <a:r>
              <a:rPr dirty="0"/>
              <a:t> van </a:t>
            </a:r>
            <a:r>
              <a:rPr dirty="0" err="1"/>
              <a:t>een</a:t>
            </a:r>
            <a:r>
              <a:rPr dirty="0"/>
              <a:t> </a:t>
            </a:r>
            <a:r>
              <a:rPr dirty="0" err="1"/>
              <a:t>technisch</a:t>
            </a:r>
            <a:r>
              <a:rPr dirty="0"/>
              <a:t> </a:t>
            </a:r>
            <a:r>
              <a:rPr dirty="0" err="1"/>
              <a:t>systeem</a:t>
            </a:r>
            <a:r>
              <a:rPr dirty="0"/>
              <a:t> is </a:t>
            </a:r>
            <a:r>
              <a:rPr dirty="0" err="1"/>
              <a:t>gebaseerd</a:t>
            </a:r>
            <a:r>
              <a:rPr dirty="0"/>
              <a:t> op </a:t>
            </a:r>
            <a:r>
              <a:rPr dirty="0" err="1"/>
              <a:t>vooraf</a:t>
            </a:r>
            <a:r>
              <a:rPr dirty="0"/>
              <a:t> </a:t>
            </a:r>
            <a:r>
              <a:rPr dirty="0" err="1"/>
              <a:t>bepaalde</a:t>
            </a:r>
            <a:r>
              <a:rPr dirty="0"/>
              <a:t> regels die </a:t>
            </a:r>
            <a:r>
              <a:rPr dirty="0" err="1"/>
              <a:t>niet</a:t>
            </a:r>
            <a:r>
              <a:rPr dirty="0"/>
              <a:t> </a:t>
            </a:r>
            <a:r>
              <a:rPr dirty="0" err="1"/>
              <a:t>plotseling</a:t>
            </a:r>
            <a:r>
              <a:rPr dirty="0"/>
              <a:t> </a:t>
            </a:r>
            <a:r>
              <a:rPr dirty="0" err="1"/>
              <a:t>veranderen</a:t>
            </a:r>
            <a:r>
              <a:rPr dirty="0"/>
              <a:t>. </a:t>
            </a:r>
          </a:p>
          <a:p>
            <a:pPr marL="285750" indent="-285750">
              <a:spcBef>
                <a:spcPts val="1000"/>
              </a:spcBef>
              <a:buFont typeface="Arial" panose="020B0604020202020204" pitchFamily="34" charset="0"/>
              <a:buChar char="•"/>
              <a:defRPr sz="1400"/>
            </a:pPr>
            <a:r>
              <a:rPr dirty="0" err="1"/>
              <a:t>Hierdoor</a:t>
            </a:r>
            <a:r>
              <a:rPr dirty="0"/>
              <a:t> is het </a:t>
            </a:r>
            <a:r>
              <a:rPr dirty="0" err="1"/>
              <a:t>gedrag</a:t>
            </a:r>
            <a:r>
              <a:rPr dirty="0"/>
              <a:t> van de </a:t>
            </a:r>
            <a:r>
              <a:rPr dirty="0" err="1"/>
              <a:t>technologie</a:t>
            </a:r>
            <a:r>
              <a:rPr dirty="0"/>
              <a:t> </a:t>
            </a:r>
            <a:r>
              <a:rPr dirty="0" err="1"/>
              <a:t>voorspelbaar</a:t>
            </a:r>
            <a:r>
              <a:rPr dirty="0"/>
              <a:t> </a:t>
            </a:r>
          </a:p>
          <a:p>
            <a:pPr marL="285750" indent="-285750">
              <a:spcBef>
                <a:spcPts val="1000"/>
              </a:spcBef>
              <a:buFont typeface="Arial" panose="020B0604020202020204" pitchFamily="34" charset="0"/>
              <a:buChar char="•"/>
              <a:defRPr sz="1400"/>
            </a:pPr>
            <a:r>
              <a:rPr dirty="0" err="1"/>
              <a:t>Voorbeelden</a:t>
            </a:r>
            <a:r>
              <a:rPr dirty="0"/>
              <a:t>: </a:t>
            </a:r>
            <a:r>
              <a:rPr dirty="0" err="1"/>
              <a:t>productiemachine</a:t>
            </a:r>
            <a:r>
              <a:rPr dirty="0"/>
              <a:t>, </a:t>
            </a:r>
            <a:r>
              <a:rPr dirty="0" err="1"/>
              <a:t>verwarmingssysteem</a:t>
            </a:r>
            <a:endParaRPr dirty="0"/>
          </a:p>
          <a:p>
            <a:pPr marL="285750" indent="-285750">
              <a:spcBef>
                <a:spcPts val="1000"/>
              </a:spcBef>
              <a:buFont typeface="Arial" panose="020B0604020202020204" pitchFamily="34" charset="0"/>
              <a:buChar char="•"/>
            </a:pPr>
            <a:endParaRPr lang="en-US" sz="1400" dirty="0"/>
          </a:p>
        </p:txBody>
      </p:sp>
      <p:sp>
        <p:nvSpPr>
          <p:cNvPr id="9" name="Textfeld 8">
            <a:extLst>
              <a:ext uri="{FF2B5EF4-FFF2-40B4-BE49-F238E27FC236}">
                <a16:creationId xmlns:a16="http://schemas.microsoft.com/office/drawing/2014/main" id="{0EB38EA0-F89B-447F-8C4D-910447CA8E46}"/>
              </a:ext>
            </a:extLst>
          </p:cNvPr>
          <p:cNvSpPr txBox="1"/>
          <p:nvPr/>
        </p:nvSpPr>
        <p:spPr>
          <a:xfrm>
            <a:off x="4433" y="3945663"/>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0" name="Inhaltsplatzhalter 2">
            <a:extLst>
              <a:ext uri="{FF2B5EF4-FFF2-40B4-BE49-F238E27FC236}">
                <a16:creationId xmlns:a16="http://schemas.microsoft.com/office/drawing/2014/main" id="{24D68484-351D-4C4F-8426-5D4B1332B469}"/>
              </a:ext>
            </a:extLst>
          </p:cNvPr>
          <p:cNvSpPr/>
          <p:nvPr/>
        </p:nvSpPr>
        <p:spPr>
          <a:xfrm>
            <a:off x="452108" y="392469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rgbClr val="0B163B"/>
                </a:solidFill>
                <a:latin typeface="+mj-lt"/>
              </a:defRPr>
            </a:pPr>
            <a:r>
              <a:rPr>
                <a:effectLst/>
                <a:uFillTx/>
              </a:rPr>
              <a:t>AI-technologie </a:t>
            </a:r>
            <a:r>
              <a:t>…</a:t>
            </a:r>
            <a:endParaRPr lang="nl-BE" sz="1800" b="0" u="none" strike="noStrike" dirty="0">
              <a:solidFill>
                <a:srgbClr val="0B163B"/>
              </a:solidFill>
              <a:effectLst/>
              <a:uFillTx/>
              <a:latin typeface="+mj-lt"/>
            </a:endParaRPr>
          </a:p>
        </p:txBody>
      </p:sp>
      <p:sp>
        <p:nvSpPr>
          <p:cNvPr id="11" name="Inhaltsplatzhalter 2">
            <a:extLst>
              <a:ext uri="{FF2B5EF4-FFF2-40B4-BE49-F238E27FC236}">
                <a16:creationId xmlns:a16="http://schemas.microsoft.com/office/drawing/2014/main" id="{77ABAC94-692C-45DE-A10F-963C456BA583}"/>
              </a:ext>
            </a:extLst>
          </p:cNvPr>
          <p:cNvSpPr/>
          <p:nvPr/>
        </p:nvSpPr>
        <p:spPr>
          <a:xfrm>
            <a:off x="452108" y="4320699"/>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 werkt anders en is dynamischer en complexer: de technologie kan haar gedrag dynamisch aanpassen. </a:t>
            </a:r>
          </a:p>
          <a:p>
            <a:pPr marL="285750" indent="-285750">
              <a:spcBef>
                <a:spcPts val="1000"/>
              </a:spcBef>
              <a:buFont typeface="Arial" panose="020B0604020202020204" pitchFamily="34" charset="0"/>
              <a:buChar char="•"/>
              <a:defRPr sz="1400"/>
            </a:pPr>
            <a:r>
              <a:t>Hierdoor is AI-technologie minder voorspelbaar en minder beheersbaar </a:t>
            </a:r>
          </a:p>
          <a:p>
            <a:pPr marL="285750" indent="-285750">
              <a:spcBef>
                <a:spcPts val="1000"/>
              </a:spcBef>
              <a:buFont typeface="Arial" panose="020B0604020202020204" pitchFamily="34" charset="0"/>
              <a:buChar char="•"/>
              <a:defRPr sz="1400"/>
            </a:pPr>
            <a:r>
              <a:t>Voorbeelden: op Large Language Models (LLM's) gebaseerde chatbots, zelfrijdende auto's</a:t>
            </a:r>
          </a:p>
        </p:txBody>
      </p:sp>
    </p:spTree>
    <p:extLst>
      <p:ext uri="{BB962C8B-B14F-4D97-AF65-F5344CB8AC3E}">
        <p14:creationId xmlns:p14="http://schemas.microsoft.com/office/powerpoint/2010/main" val="370292503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F59F83-595E-4CDF-A495-9AE6564337E2}"/>
              </a:ext>
            </a:extLst>
          </p:cNvPr>
          <p:cNvSpPr>
            <a:spLocks noGrp="1"/>
          </p:cNvSpPr>
          <p:nvPr>
            <p:ph type="title"/>
          </p:nvPr>
        </p:nvSpPr>
        <p:spPr/>
        <p:txBody>
          <a:bodyPr/>
          <a:lstStyle/>
          <a:p>
            <a:r>
              <a:rPr dirty="0" err="1"/>
              <a:t>Belangrijke</a:t>
            </a:r>
            <a:r>
              <a:rPr dirty="0"/>
              <a:t> </a:t>
            </a:r>
            <a:r>
              <a:rPr dirty="0" err="1"/>
              <a:t>kenmerken</a:t>
            </a:r>
            <a:r>
              <a:rPr dirty="0"/>
              <a:t> van op AI </a:t>
            </a:r>
            <a:r>
              <a:rPr dirty="0" err="1"/>
              <a:t>gebaseerde</a:t>
            </a:r>
            <a:r>
              <a:rPr dirty="0"/>
              <a:t> </a:t>
            </a:r>
            <a:r>
              <a:rPr dirty="0" err="1"/>
              <a:t>technologie</a:t>
            </a:r>
            <a:endParaRPr lang="de-DE" dirty="0"/>
          </a:p>
        </p:txBody>
      </p:sp>
      <p:sp>
        <p:nvSpPr>
          <p:cNvPr id="4" name="Textfeld 3">
            <a:extLst>
              <a:ext uri="{FF2B5EF4-FFF2-40B4-BE49-F238E27FC236}">
                <a16:creationId xmlns:a16="http://schemas.microsoft.com/office/drawing/2014/main" id="{F2B893AA-9962-46B3-A1EE-FC6D518EF8C6}"/>
              </a:ext>
            </a:extLst>
          </p:cNvPr>
          <p:cNvSpPr txBox="1"/>
          <p:nvPr/>
        </p:nvSpPr>
        <p:spPr>
          <a:xfrm>
            <a:off x="4433" y="241143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5" name="Inhaltsplatzhalter 2">
            <a:extLst>
              <a:ext uri="{FF2B5EF4-FFF2-40B4-BE49-F238E27FC236}">
                <a16:creationId xmlns:a16="http://schemas.microsoft.com/office/drawing/2014/main" id="{490931BD-51C9-4A65-98AE-71997A61602C}"/>
              </a:ext>
            </a:extLst>
          </p:cNvPr>
          <p:cNvSpPr/>
          <p:nvPr/>
        </p:nvSpPr>
        <p:spPr>
          <a:xfrm>
            <a:off x="452108" y="239047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defRPr>
            </a:pPr>
            <a:r>
              <a:rPr sz="1800" dirty="0">
                <a:effectLst/>
                <a:uFillTx/>
              </a:rPr>
              <a:t>V</a:t>
            </a:r>
            <a:r>
              <a:rPr lang="de-DE" sz="1800" dirty="0">
                <a:effectLst/>
                <a:uFillTx/>
              </a:rPr>
              <a:t> </a:t>
            </a:r>
            <a:r>
              <a:rPr sz="1800" dirty="0" err="1">
                <a:effectLst/>
                <a:uFillTx/>
                <a:latin typeface="+mj-lt"/>
              </a:rPr>
              <a:t>olatiliteit</a:t>
            </a:r>
            <a:r>
              <a:rPr sz="1800" dirty="0">
                <a:effectLst/>
                <a:uFillTx/>
                <a:latin typeface="+mj-lt"/>
              </a:rPr>
              <a:t>:</a:t>
            </a:r>
            <a:endParaRPr lang="nl-BE" sz="1800" b="0" u="none" strike="noStrike" dirty="0">
              <a:solidFill>
                <a:srgbClr val="000000"/>
              </a:solidFill>
              <a:effectLst/>
              <a:uFillTx/>
              <a:latin typeface="+mj-lt"/>
            </a:endParaRPr>
          </a:p>
        </p:txBody>
      </p:sp>
      <p:sp>
        <p:nvSpPr>
          <p:cNvPr id="6" name="Inhaltsplatzhalter 2">
            <a:extLst>
              <a:ext uri="{FF2B5EF4-FFF2-40B4-BE49-F238E27FC236}">
                <a16:creationId xmlns:a16="http://schemas.microsoft.com/office/drawing/2014/main" id="{4A76F15C-3440-4119-8E56-90074F71E0A0}"/>
              </a:ext>
            </a:extLst>
          </p:cNvPr>
          <p:cNvSpPr/>
          <p:nvPr/>
        </p:nvSpPr>
        <p:spPr>
          <a:xfrm>
            <a:off x="452108" y="2786476"/>
            <a:ext cx="11048220" cy="39270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AI kan zich onvoorspelbaar gedragen en onstabiele, onregelmatige resultaten opleveren</a:t>
            </a:r>
          </a:p>
        </p:txBody>
      </p:sp>
      <p:sp>
        <p:nvSpPr>
          <p:cNvPr id="9" name="Textfeld 8">
            <a:extLst>
              <a:ext uri="{FF2B5EF4-FFF2-40B4-BE49-F238E27FC236}">
                <a16:creationId xmlns:a16="http://schemas.microsoft.com/office/drawing/2014/main" id="{0EB38EA0-F89B-447F-8C4D-910447CA8E46}"/>
              </a:ext>
            </a:extLst>
          </p:cNvPr>
          <p:cNvSpPr txBox="1"/>
          <p:nvPr/>
        </p:nvSpPr>
        <p:spPr>
          <a:xfrm>
            <a:off x="4433" y="4195078"/>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0" name="Inhaltsplatzhalter 2">
            <a:extLst>
              <a:ext uri="{FF2B5EF4-FFF2-40B4-BE49-F238E27FC236}">
                <a16:creationId xmlns:a16="http://schemas.microsoft.com/office/drawing/2014/main" id="{24D68484-351D-4C4F-8426-5D4B1332B469}"/>
              </a:ext>
            </a:extLst>
          </p:cNvPr>
          <p:cNvSpPr/>
          <p:nvPr/>
        </p:nvSpPr>
        <p:spPr>
          <a:xfrm>
            <a:off x="452108" y="419320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defRPr>
            </a:pPr>
            <a:r>
              <a:rPr sz="1900" b="1" dirty="0"/>
              <a:t>C</a:t>
            </a:r>
            <a:r>
              <a:rPr lang="de-DE" sz="1900" b="1" dirty="0"/>
              <a:t> </a:t>
            </a:r>
            <a:r>
              <a:rPr sz="1800" dirty="0" err="1">
                <a:latin typeface="+mj-lt"/>
              </a:rPr>
              <a:t>omplexiteit</a:t>
            </a:r>
            <a:r>
              <a:rPr sz="1800" dirty="0">
                <a:latin typeface="+mj-lt"/>
              </a:rPr>
              <a:t>: </a:t>
            </a:r>
            <a:endParaRPr lang="nl-BE" sz="1800" b="0" u="none" strike="noStrike" dirty="0">
              <a:solidFill>
                <a:srgbClr val="000000"/>
              </a:solidFill>
              <a:effectLst/>
              <a:uFillTx/>
              <a:latin typeface="+mj-lt"/>
            </a:endParaRPr>
          </a:p>
        </p:txBody>
      </p:sp>
      <p:sp>
        <p:nvSpPr>
          <p:cNvPr id="11" name="Inhaltsplatzhalter 2">
            <a:extLst>
              <a:ext uri="{FF2B5EF4-FFF2-40B4-BE49-F238E27FC236}">
                <a16:creationId xmlns:a16="http://schemas.microsoft.com/office/drawing/2014/main" id="{77ABAC94-692C-45DE-A10F-963C456BA583}"/>
              </a:ext>
            </a:extLst>
          </p:cNvPr>
          <p:cNvSpPr/>
          <p:nvPr/>
        </p:nvSpPr>
        <p:spPr>
          <a:xfrm>
            <a:off x="452108" y="4589206"/>
            <a:ext cx="11048220" cy="3960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De hoge complexiteit van AI-systemen kan de complexiteit van processen vergroten</a:t>
            </a:r>
          </a:p>
        </p:txBody>
      </p:sp>
      <p:sp>
        <p:nvSpPr>
          <p:cNvPr id="12" name="Inhaltsplatzhalter 2">
            <a:extLst>
              <a:ext uri="{FF2B5EF4-FFF2-40B4-BE49-F238E27FC236}">
                <a16:creationId xmlns:a16="http://schemas.microsoft.com/office/drawing/2014/main" id="{F871903D-B07E-4A4E-B0EE-15EAE497B5AC}"/>
              </a:ext>
            </a:extLst>
          </p:cNvPr>
          <p:cNvSpPr/>
          <p:nvPr/>
        </p:nvSpPr>
        <p:spPr>
          <a:xfrm>
            <a:off x="457200" y="1828558"/>
            <a:ext cx="11518560" cy="413667"/>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b="1">
                <a:solidFill>
                  <a:schemeClr val="accent4"/>
                </a:solidFill>
                <a:effectLst/>
                <a:uFillTx/>
              </a:defRPr>
            </a:pPr>
            <a:r>
              <a:rPr dirty="0"/>
              <a:t>AI-</a:t>
            </a:r>
            <a:r>
              <a:rPr dirty="0" err="1"/>
              <a:t>technologie</a:t>
            </a:r>
            <a:r>
              <a:rPr dirty="0"/>
              <a:t> is V</a:t>
            </a:r>
            <a:r>
              <a:rPr lang="de-DE" dirty="0"/>
              <a:t>O</a:t>
            </a:r>
            <a:r>
              <a:rPr dirty="0"/>
              <a:t>CA – </a:t>
            </a:r>
            <a:r>
              <a:rPr dirty="0" err="1"/>
              <a:t>volatiel</a:t>
            </a:r>
            <a:r>
              <a:rPr dirty="0"/>
              <a:t>, </a:t>
            </a:r>
            <a:r>
              <a:rPr dirty="0" err="1"/>
              <a:t>onzeker</a:t>
            </a:r>
            <a:r>
              <a:rPr dirty="0"/>
              <a:t>, complex </a:t>
            </a:r>
            <a:r>
              <a:rPr dirty="0" err="1"/>
              <a:t>en</a:t>
            </a:r>
            <a:r>
              <a:rPr dirty="0"/>
              <a:t> </a:t>
            </a:r>
            <a:r>
              <a:rPr dirty="0" err="1"/>
              <a:t>ambigu</a:t>
            </a:r>
            <a:r>
              <a:rPr dirty="0"/>
              <a:t>:</a:t>
            </a:r>
          </a:p>
        </p:txBody>
      </p:sp>
      <p:sp>
        <p:nvSpPr>
          <p:cNvPr id="13" name="Textfeld 12">
            <a:extLst>
              <a:ext uri="{FF2B5EF4-FFF2-40B4-BE49-F238E27FC236}">
                <a16:creationId xmlns:a16="http://schemas.microsoft.com/office/drawing/2014/main" id="{AB4330DC-31FC-4D86-BEAB-F83A8D5F2469}"/>
              </a:ext>
            </a:extLst>
          </p:cNvPr>
          <p:cNvSpPr txBox="1"/>
          <p:nvPr/>
        </p:nvSpPr>
        <p:spPr>
          <a:xfrm>
            <a:off x="4433" y="3192916"/>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4" name="Inhaltsplatzhalter 2">
            <a:extLst>
              <a:ext uri="{FF2B5EF4-FFF2-40B4-BE49-F238E27FC236}">
                <a16:creationId xmlns:a16="http://schemas.microsoft.com/office/drawing/2014/main" id="{12151A5B-82E2-492A-BD84-01C6D5EAEBC6}"/>
              </a:ext>
            </a:extLst>
          </p:cNvPr>
          <p:cNvSpPr/>
          <p:nvPr/>
        </p:nvSpPr>
        <p:spPr>
          <a:xfrm>
            <a:off x="452108" y="3171952"/>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defRPr>
            </a:pPr>
            <a:r>
              <a:rPr sz="1800" dirty="0">
                <a:effectLst/>
                <a:uFillTx/>
              </a:rPr>
              <a:t>O</a:t>
            </a:r>
            <a:r>
              <a:rPr lang="de-DE" sz="1800" dirty="0">
                <a:effectLst/>
                <a:uFillTx/>
              </a:rPr>
              <a:t> </a:t>
            </a:r>
            <a:r>
              <a:rPr sz="1800" dirty="0" err="1">
                <a:effectLst/>
                <a:uFillTx/>
                <a:latin typeface="+mj-lt"/>
              </a:rPr>
              <a:t>nzekerheid</a:t>
            </a:r>
            <a:r>
              <a:rPr sz="1800" dirty="0">
                <a:effectLst/>
                <a:uFillTx/>
                <a:latin typeface="+mj-lt"/>
              </a:rPr>
              <a:t>: </a:t>
            </a:r>
            <a:endParaRPr lang="nl-BE" sz="1800" b="0" u="none" strike="noStrike" dirty="0">
              <a:solidFill>
                <a:srgbClr val="000000"/>
              </a:solidFill>
              <a:effectLst/>
              <a:uFillTx/>
              <a:latin typeface="+mj-lt"/>
            </a:endParaRPr>
          </a:p>
        </p:txBody>
      </p:sp>
      <p:sp>
        <p:nvSpPr>
          <p:cNvPr id="15" name="Inhaltsplatzhalter 2">
            <a:extLst>
              <a:ext uri="{FF2B5EF4-FFF2-40B4-BE49-F238E27FC236}">
                <a16:creationId xmlns:a16="http://schemas.microsoft.com/office/drawing/2014/main" id="{DF1C67C8-B134-4B10-93A0-4D83D2D5E354}"/>
              </a:ext>
            </a:extLst>
          </p:cNvPr>
          <p:cNvSpPr/>
          <p:nvPr/>
        </p:nvSpPr>
        <p:spPr>
          <a:xfrm>
            <a:off x="452108" y="3567952"/>
            <a:ext cx="11048220" cy="56019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AI is niet betrouwbaar; de werking ervan is een 'zwarte doos' </a:t>
            </a:r>
            <a:br>
              <a:rPr lang="en-US" sz="1400" dirty="0"/>
            </a:br>
            <a:r>
              <a:rPr>
                <a:sym typeface="Wingdings" panose="05000000000000000000" pitchFamily="2" charset="2"/>
              </a:rPr>
              <a:t></a:t>
            </a:r>
            <a:r>
              <a:t> het is onduidelijk hoe AI werkt en resultaten oplevert </a:t>
            </a:r>
          </a:p>
        </p:txBody>
      </p:sp>
      <p:sp>
        <p:nvSpPr>
          <p:cNvPr id="16" name="Textfeld 15">
            <a:extLst>
              <a:ext uri="{FF2B5EF4-FFF2-40B4-BE49-F238E27FC236}">
                <a16:creationId xmlns:a16="http://schemas.microsoft.com/office/drawing/2014/main" id="{FE16AC39-3D5F-47FC-8B8A-C4A043667719}"/>
              </a:ext>
            </a:extLst>
          </p:cNvPr>
          <p:cNvSpPr txBox="1"/>
          <p:nvPr/>
        </p:nvSpPr>
        <p:spPr>
          <a:xfrm>
            <a:off x="4433" y="4985206"/>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7" name="Inhaltsplatzhalter 2">
            <a:extLst>
              <a:ext uri="{FF2B5EF4-FFF2-40B4-BE49-F238E27FC236}">
                <a16:creationId xmlns:a16="http://schemas.microsoft.com/office/drawing/2014/main" id="{185144C2-6810-4088-B7E8-2205EC148030}"/>
              </a:ext>
            </a:extLst>
          </p:cNvPr>
          <p:cNvSpPr/>
          <p:nvPr/>
        </p:nvSpPr>
        <p:spPr>
          <a:xfrm>
            <a:off x="452108" y="498333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defRPr>
            </a:pPr>
            <a:r>
              <a:rPr sz="1900" b="1" dirty="0"/>
              <a:t>A</a:t>
            </a:r>
            <a:r>
              <a:rPr lang="de-DE" sz="1900" b="1" dirty="0"/>
              <a:t> </a:t>
            </a:r>
            <a:r>
              <a:rPr sz="1800" dirty="0" err="1">
                <a:latin typeface="+mj-lt"/>
              </a:rPr>
              <a:t>mbiguïteit</a:t>
            </a:r>
            <a:r>
              <a:rPr sz="1800" dirty="0">
                <a:latin typeface="+mj-lt"/>
              </a:rPr>
              <a:t>: </a:t>
            </a:r>
            <a:endParaRPr lang="nl-BE" sz="1800" b="0" u="none" strike="noStrike" dirty="0">
              <a:solidFill>
                <a:srgbClr val="000000"/>
              </a:solidFill>
              <a:effectLst/>
              <a:uFillTx/>
              <a:latin typeface="+mj-lt"/>
            </a:endParaRPr>
          </a:p>
        </p:txBody>
      </p:sp>
      <p:sp>
        <p:nvSpPr>
          <p:cNvPr id="18" name="Inhaltsplatzhalter 2">
            <a:extLst>
              <a:ext uri="{FF2B5EF4-FFF2-40B4-BE49-F238E27FC236}">
                <a16:creationId xmlns:a16="http://schemas.microsoft.com/office/drawing/2014/main" id="{2030F768-68C3-46AF-9CF3-4E554CE2CC45}"/>
              </a:ext>
            </a:extLst>
          </p:cNvPr>
          <p:cNvSpPr/>
          <p:nvPr/>
        </p:nvSpPr>
        <p:spPr>
          <a:xfrm>
            <a:off x="452108" y="5379333"/>
            <a:ext cx="11048220" cy="54904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AI-systemen kunnen hun functionaliteit dynamisch aanpassen; de </a:t>
            </a:r>
            <a:br>
              <a:rPr lang="en-US" sz="1400" dirty="0"/>
            </a:br>
            <a:r>
              <a:t>uitvoer kan onduidelijk zijn, met wisselende kwaliteit en betekenissen</a:t>
            </a:r>
          </a:p>
        </p:txBody>
      </p:sp>
    </p:spTree>
    <p:extLst>
      <p:ext uri="{BB962C8B-B14F-4D97-AF65-F5344CB8AC3E}">
        <p14:creationId xmlns:p14="http://schemas.microsoft.com/office/powerpoint/2010/main" val="329988437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D074F-BCC1-4684-B81C-C945CC42C898}"/>
              </a:ext>
            </a:extLst>
          </p:cNvPr>
          <p:cNvSpPr>
            <a:spLocks noGrp="1"/>
          </p:cNvSpPr>
          <p:nvPr>
            <p:ph type="title"/>
          </p:nvPr>
        </p:nvSpPr>
        <p:spPr>
          <a:xfrm>
            <a:off x="457199" y="795600"/>
            <a:ext cx="9289473" cy="831600"/>
          </a:xfrm>
        </p:spPr>
        <p:txBody>
          <a:bodyPr/>
          <a:lstStyle/>
          <a:p>
            <a:r>
              <a:rPr dirty="0"/>
              <a:t>AI is </a:t>
            </a:r>
            <a:r>
              <a:rPr dirty="0" err="1"/>
              <a:t>als</a:t>
            </a:r>
            <a:r>
              <a:rPr dirty="0"/>
              <a:t> </a:t>
            </a:r>
            <a:r>
              <a:rPr dirty="0" err="1"/>
              <a:t>een</a:t>
            </a:r>
            <a:r>
              <a:rPr dirty="0"/>
              <a:t> </a:t>
            </a:r>
            <a:r>
              <a:rPr dirty="0" err="1"/>
              <a:t>stochastische</a:t>
            </a:r>
            <a:r>
              <a:rPr dirty="0"/>
              <a:t> </a:t>
            </a:r>
            <a:r>
              <a:rPr dirty="0" err="1"/>
              <a:t>papegaai</a:t>
            </a:r>
            <a:r>
              <a:rPr dirty="0"/>
              <a:t> </a:t>
            </a:r>
          </a:p>
        </p:txBody>
      </p:sp>
      <p:sp>
        <p:nvSpPr>
          <p:cNvPr id="3" name="Inhaltsplatzhalter 2">
            <a:extLst>
              <a:ext uri="{FF2B5EF4-FFF2-40B4-BE49-F238E27FC236}">
                <a16:creationId xmlns:a16="http://schemas.microsoft.com/office/drawing/2014/main" id="{B432B76B-B628-435D-9778-9725312CCA3B}"/>
              </a:ext>
            </a:extLst>
          </p:cNvPr>
          <p:cNvSpPr/>
          <p:nvPr/>
        </p:nvSpPr>
        <p:spPr>
          <a:xfrm>
            <a:off x="9959040" y="2005140"/>
            <a:ext cx="2131360" cy="28477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mj-lt"/>
              </a:defRPr>
            </a:pPr>
            <a:r>
              <a:t>Aanpak:</a:t>
            </a:r>
            <a:endParaRPr lang="nl-BE" sz="2000" b="0" u="none" strike="noStrike" dirty="0">
              <a:solidFill>
                <a:srgbClr val="000000"/>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u="sng">
                <a:solidFill>
                  <a:schemeClr val="dk1"/>
                </a:solidFill>
                <a:latin typeface="Garet Book"/>
              </a:defRPr>
            </a:pPr>
            <a:r>
              <a:t>B</a:t>
            </a:r>
            <a:r>
              <a:rPr>
                <a:effectLst/>
                <a:uFillTx/>
              </a:rPr>
              <a:t>espreek in 2 min.</a:t>
            </a:r>
          </a:p>
          <a:p>
            <a:pPr marL="228600" indent="-228600" defTabSz="914400">
              <a:lnSpc>
                <a:spcPct val="90000"/>
              </a:lnSpc>
              <a:spcBef>
                <a:spcPts val="1001"/>
              </a:spcBef>
              <a:buClr>
                <a:srgbClr val="0B163B"/>
              </a:buClr>
              <a:buFont typeface="Arial"/>
              <a:buChar char="•"/>
              <a:tabLst>
                <a:tab pos="0" algn="l"/>
              </a:tabLst>
            </a:pPr>
            <a:endParaRPr lang="de-DE" sz="1400" b="0" u="sng" strike="noStrike" dirty="0">
              <a:solidFill>
                <a:schemeClr val="dk1"/>
              </a:solidFill>
              <a:effectLst/>
              <a:uFillTx/>
              <a:latin typeface="Garet Book"/>
            </a:endParaRPr>
          </a:p>
          <a:p>
            <a:pPr marL="228600" indent="-228600" defTabSz="914400">
              <a:lnSpc>
                <a:spcPct val="90000"/>
              </a:lnSpc>
              <a:spcBef>
                <a:spcPts val="1001"/>
              </a:spcBef>
              <a:buClr>
                <a:srgbClr val="0B163B"/>
              </a:buClr>
              <a:buFont typeface="Arial"/>
              <a:buChar char="•"/>
              <a:tabLst>
                <a:tab pos="0" algn="l"/>
              </a:tabLst>
              <a:defRPr sz="1400" b="1" u="sng">
                <a:solidFill>
                  <a:srgbClr val="000000"/>
                </a:solidFill>
                <a:effectLst/>
                <a:uFillTx/>
              </a:defRPr>
            </a:pPr>
            <a:r>
              <a:t>Wat betekent het wanneer AI uitvoer genereert op basis van waarschijnlijkheden?</a:t>
            </a:r>
          </a:p>
          <a:p>
            <a:pPr marL="228600" indent="-228600" defTabSz="914400">
              <a:lnSpc>
                <a:spcPct val="90000"/>
              </a:lnSpc>
              <a:spcBef>
                <a:spcPts val="1001"/>
              </a:spcBef>
              <a:buClr>
                <a:srgbClr val="0B163B"/>
              </a:buClr>
              <a:buFont typeface="Arial"/>
              <a:buChar char="•"/>
              <a:tabLst>
                <a:tab pos="0" algn="l"/>
              </a:tabLst>
              <a:defRPr sz="1400" b="1" u="sng">
                <a:solidFill>
                  <a:srgbClr val="000000"/>
                </a:solidFill>
                <a:effectLst/>
                <a:uFillTx/>
              </a:defRPr>
            </a:pPr>
            <a:r>
              <a:t>Waarom is het belangrijk om dat te begrijpen? </a:t>
            </a:r>
            <a:endParaRPr lang="nl-BE" sz="1400" b="1" u="sng" strike="noStrike" dirty="0">
              <a:solidFill>
                <a:srgbClr val="000000"/>
              </a:solidFill>
              <a:effectLst/>
              <a:uFillTx/>
            </a:endParaRPr>
          </a:p>
        </p:txBody>
      </p:sp>
      <p:pic>
        <p:nvPicPr>
          <p:cNvPr id="4" name="Grafik 3">
            <a:extLst>
              <a:ext uri="{FF2B5EF4-FFF2-40B4-BE49-F238E27FC236}">
                <a16:creationId xmlns:a16="http://schemas.microsoft.com/office/drawing/2014/main" id="{1CD04037-0D94-4FDE-8183-5C6437F419E4}"/>
              </a:ext>
            </a:extLst>
          </p:cNvPr>
          <p:cNvPicPr>
            <a:picLocks noChangeAspect="1"/>
          </p:cNvPicPr>
          <p:nvPr/>
        </p:nvPicPr>
        <p:blipFill>
          <a:blip r:embed="rId2"/>
          <a:stretch>
            <a:fillRect/>
          </a:stretch>
        </p:blipFill>
        <p:spPr>
          <a:xfrm>
            <a:off x="816568" y="1627200"/>
            <a:ext cx="2671074" cy="2637097"/>
          </a:xfrm>
          <a:prstGeom prst="rect">
            <a:avLst/>
          </a:prstGeom>
        </p:spPr>
      </p:pic>
      <p:sp>
        <p:nvSpPr>
          <p:cNvPr id="5" name="Sprechblase: rechteckig mit abgerundeten Ecken 4">
            <a:extLst>
              <a:ext uri="{FF2B5EF4-FFF2-40B4-BE49-F238E27FC236}">
                <a16:creationId xmlns:a16="http://schemas.microsoft.com/office/drawing/2014/main" id="{3DCAEA98-963D-41F9-A744-109DB3CE0F78}"/>
              </a:ext>
            </a:extLst>
          </p:cNvPr>
          <p:cNvSpPr/>
          <p:nvPr/>
        </p:nvSpPr>
        <p:spPr bwMode="auto">
          <a:xfrm>
            <a:off x="4046852" y="1627200"/>
            <a:ext cx="4822853" cy="1726528"/>
          </a:xfrm>
          <a:prstGeom prst="wedgeRoundRectCallout">
            <a:avLst>
              <a:gd name="adj1" fmla="val -88362"/>
              <a:gd name="adj2" fmla="val 2956"/>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2000" b="1">
                <a:latin typeface="Garet Book" pitchFamily="2" charset="0"/>
                <a:ea typeface="Tahoma" panose="020B0604030504040204" pitchFamily="34" charset="0"/>
                <a:cs typeface="Tahoma" panose="020B0604030504040204" pitchFamily="34" charset="0"/>
              </a:defRPr>
            </a:pPr>
            <a:r>
              <a:rPr dirty="0" err="1"/>
              <a:t>Onthoud</a:t>
            </a:r>
            <a:r>
              <a:rPr dirty="0"/>
              <a:t>: Ik ben </a:t>
            </a:r>
            <a:r>
              <a:rPr dirty="0" err="1"/>
              <a:t>slechts</a:t>
            </a:r>
            <a:r>
              <a:rPr dirty="0"/>
              <a:t> </a:t>
            </a:r>
            <a:r>
              <a:rPr dirty="0" err="1"/>
              <a:t>een</a:t>
            </a:r>
            <a:r>
              <a:rPr dirty="0"/>
              <a:t> </a:t>
            </a:r>
            <a:r>
              <a:rPr dirty="0" err="1"/>
              <a:t>papegaai</a:t>
            </a:r>
            <a:r>
              <a:rPr dirty="0"/>
              <a:t> </a:t>
            </a:r>
            <a:r>
              <a:rPr dirty="0" err="1"/>
              <a:t>en</a:t>
            </a:r>
            <a:r>
              <a:rPr dirty="0"/>
              <a:t> </a:t>
            </a:r>
            <a:r>
              <a:rPr dirty="0" err="1"/>
              <a:t>reproduceer</a:t>
            </a:r>
            <a:r>
              <a:rPr dirty="0"/>
              <a:t> content die </a:t>
            </a:r>
            <a:r>
              <a:rPr dirty="0" err="1"/>
              <a:t>ergens</a:t>
            </a:r>
            <a:r>
              <a:rPr dirty="0"/>
              <a:t> al </a:t>
            </a:r>
            <a:r>
              <a:rPr dirty="0" err="1"/>
              <a:t>bestaat</a:t>
            </a:r>
            <a:r>
              <a:rPr dirty="0"/>
              <a:t>. </a:t>
            </a:r>
          </a:p>
          <a:p>
            <a:pPr algn="ctr">
              <a:defRPr sz="2000" b="1">
                <a:latin typeface="Garet Book" pitchFamily="2" charset="0"/>
                <a:ea typeface="Tahoma" panose="020B0604030504040204" pitchFamily="34" charset="0"/>
                <a:cs typeface="Tahoma" panose="020B0604030504040204" pitchFamily="34" charset="0"/>
              </a:defRPr>
            </a:pPr>
            <a:r>
              <a:rPr dirty="0"/>
              <a:t>Ik </a:t>
            </a:r>
            <a:r>
              <a:rPr dirty="0" err="1"/>
              <a:t>weet</a:t>
            </a:r>
            <a:r>
              <a:rPr dirty="0"/>
              <a:t> of </a:t>
            </a:r>
            <a:r>
              <a:rPr dirty="0" err="1"/>
              <a:t>begrijp</a:t>
            </a:r>
            <a:r>
              <a:rPr dirty="0"/>
              <a:t> </a:t>
            </a:r>
            <a:r>
              <a:rPr dirty="0" err="1"/>
              <a:t>echt</a:t>
            </a:r>
            <a:r>
              <a:rPr dirty="0"/>
              <a:t> </a:t>
            </a:r>
            <a:r>
              <a:rPr dirty="0" err="1"/>
              <a:t>helemaal</a:t>
            </a:r>
            <a:r>
              <a:rPr dirty="0"/>
              <a:t> </a:t>
            </a:r>
            <a:r>
              <a:rPr dirty="0" err="1"/>
              <a:t>niets</a:t>
            </a:r>
            <a:r>
              <a:rPr dirty="0"/>
              <a:t>!  </a:t>
            </a:r>
            <a:endParaRPr lang="de-AT" sz="2000" b="1" dirty="0">
              <a:latin typeface="Garet Book" pitchFamily="2" charset="0"/>
              <a:ea typeface="Tahoma" panose="020B0604030504040204" pitchFamily="34" charset="0"/>
              <a:cs typeface="Tahoma" panose="020B0604030504040204" pitchFamily="34" charset="0"/>
            </a:endParaRPr>
          </a:p>
          <a:p>
            <a:endParaRPr lang="de-DE" sz="2000" dirty="0">
              <a:latin typeface="Garet Book" pitchFamily="2" charset="0"/>
            </a:endParaRPr>
          </a:p>
        </p:txBody>
      </p:sp>
      <p:sp>
        <p:nvSpPr>
          <p:cNvPr id="6" name="Sprechblase: rechteckig mit abgerundeten Ecken 5">
            <a:extLst>
              <a:ext uri="{FF2B5EF4-FFF2-40B4-BE49-F238E27FC236}">
                <a16:creationId xmlns:a16="http://schemas.microsoft.com/office/drawing/2014/main" id="{C365976D-E887-40A3-A68F-576C02BCBE42}"/>
              </a:ext>
            </a:extLst>
          </p:cNvPr>
          <p:cNvSpPr/>
          <p:nvPr/>
        </p:nvSpPr>
        <p:spPr bwMode="auto">
          <a:xfrm>
            <a:off x="2641581" y="2362597"/>
            <a:ext cx="1692121" cy="830997"/>
          </a:xfrm>
          <a:prstGeom prst="wedgeRoundRectCallout">
            <a:avLst>
              <a:gd name="adj1" fmla="val -77334"/>
              <a:gd name="adj2" fmla="val 2956"/>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2000">
                <a:latin typeface="Garet Book" pitchFamily="2" charset="0"/>
                <a:ea typeface="Tahoma" panose="020B0604030504040204" pitchFamily="34" charset="0"/>
                <a:cs typeface="Tahoma" panose="020B0604030504040204" pitchFamily="34" charset="0"/>
              </a:defRPr>
            </a:pPr>
            <a:r>
              <a:rPr dirty="0"/>
              <a:t>Hoe </a:t>
            </a:r>
            <a:r>
              <a:rPr dirty="0" err="1"/>
              <a:t>rijd</a:t>
            </a:r>
            <a:r>
              <a:rPr dirty="0"/>
              <a:t> </a:t>
            </a:r>
            <a:r>
              <a:rPr dirty="0" err="1"/>
              <a:t>ik</a:t>
            </a:r>
            <a:r>
              <a:rPr dirty="0"/>
              <a:t>? </a:t>
            </a:r>
          </a:p>
        </p:txBody>
      </p:sp>
      <p:sp>
        <p:nvSpPr>
          <p:cNvPr id="7" name="Inhaltsplatzhalter 2">
            <a:extLst>
              <a:ext uri="{FF2B5EF4-FFF2-40B4-BE49-F238E27FC236}">
                <a16:creationId xmlns:a16="http://schemas.microsoft.com/office/drawing/2014/main" id="{7089DBBF-05E5-4130-941A-21AE05CD5D58}"/>
              </a:ext>
            </a:extLst>
          </p:cNvPr>
          <p:cNvSpPr/>
          <p:nvPr/>
        </p:nvSpPr>
        <p:spPr>
          <a:xfrm>
            <a:off x="452108" y="4504624"/>
            <a:ext cx="9415792" cy="1410402"/>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AI is een computermachine die menselijke vaardigheden imiteert </a:t>
            </a:r>
          </a:p>
          <a:p>
            <a:pPr marL="285750" indent="-285750">
              <a:spcBef>
                <a:spcPts val="1000"/>
              </a:spcBef>
              <a:buFont typeface="Arial" panose="020B0604020202020204" pitchFamily="34" charset="0"/>
              <a:buChar char="•"/>
              <a:defRPr sz="1400"/>
            </a:pPr>
            <a:r>
              <a:t>Elke vorm van ML is gebaseerd op zeer complexe wiskundige en statistische berekeningen</a:t>
            </a:r>
          </a:p>
          <a:p>
            <a:pPr marL="285750" indent="-285750">
              <a:spcBef>
                <a:spcPts val="1000"/>
              </a:spcBef>
              <a:buFont typeface="Arial" panose="020B0604020202020204" pitchFamily="34" charset="0"/>
              <a:buChar char="•"/>
              <a:defRPr sz="1400"/>
            </a:pPr>
            <a:r>
              <a:t>Bijvoorbeeld: op spraak gebaseerde AI-systemen zoals LLM's en chatbots berekenen woordkansen</a:t>
            </a:r>
          </a:p>
          <a:p>
            <a:pPr marL="285750" indent="-285750">
              <a:spcBef>
                <a:spcPts val="1000"/>
              </a:spcBef>
              <a:buFont typeface="Arial" panose="020B0604020202020204" pitchFamily="34" charset="0"/>
              <a:buChar char="•"/>
              <a:defRPr sz="1400"/>
            </a:pPr>
            <a:r>
              <a:t>AI reproduceert alleen taal, maar is niet in staat de betekenis ervan te begrijpen</a:t>
            </a:r>
          </a:p>
        </p:txBody>
      </p:sp>
      <p:sp>
        <p:nvSpPr>
          <p:cNvPr id="8" name="Content Placeholder 2">
            <a:extLst>
              <a:ext uri="{FF2B5EF4-FFF2-40B4-BE49-F238E27FC236}">
                <a16:creationId xmlns:a16="http://schemas.microsoft.com/office/drawing/2014/main" id="{FBA467EA-A2B0-4A55-B19A-31C72F6AA4C8}"/>
              </a:ext>
            </a:extLst>
          </p:cNvPr>
          <p:cNvSpPr>
            <a:spLocks noGrp="1"/>
          </p:cNvSpPr>
          <p:nvPr/>
        </p:nvSpPr>
        <p:spPr>
          <a:xfrm>
            <a:off x="361950" y="6062400"/>
            <a:ext cx="9505950" cy="623094"/>
          </a:xfrm>
          <a:prstGeom prst="rect">
            <a:avLst/>
          </a:prstGeom>
        </p:spPr>
        <p:txBody>
          <a:bodyPr vert="horz"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sz="1800">
                <a:highlight>
                  <a:srgbClr val="F1EAFE"/>
                </a:highlight>
                <a:latin typeface="+mj-lt"/>
              </a:defRPr>
            </a:pPr>
            <a:r>
              <a:rPr dirty="0" err="1"/>
              <a:t>Daarom</a:t>
            </a:r>
            <a:r>
              <a:rPr dirty="0"/>
              <a:t>: </a:t>
            </a:r>
            <a:r>
              <a:rPr dirty="0" err="1"/>
              <a:t>Kritische</a:t>
            </a:r>
            <a:r>
              <a:rPr dirty="0"/>
              <a:t> </a:t>
            </a:r>
            <a:r>
              <a:rPr dirty="0" err="1"/>
              <a:t>reflectie</a:t>
            </a:r>
            <a:r>
              <a:rPr dirty="0"/>
              <a:t> op door AI </a:t>
            </a:r>
            <a:r>
              <a:rPr dirty="0" err="1"/>
              <a:t>gegenereerde</a:t>
            </a:r>
            <a:r>
              <a:rPr dirty="0"/>
              <a:t> </a:t>
            </a:r>
            <a:r>
              <a:rPr dirty="0" err="1"/>
              <a:t>uitvoer</a:t>
            </a:r>
            <a:r>
              <a:rPr dirty="0"/>
              <a:t> is </a:t>
            </a:r>
            <a:r>
              <a:rPr dirty="0" err="1"/>
              <a:t>altijd</a:t>
            </a:r>
            <a:r>
              <a:rPr dirty="0"/>
              <a:t> </a:t>
            </a:r>
            <a:r>
              <a:rPr dirty="0" err="1"/>
              <a:t>essentieel</a:t>
            </a:r>
            <a:endParaRPr lang="en-GB" sz="1800" dirty="0">
              <a:highlight>
                <a:srgbClr val="F1EAFE"/>
              </a:highlight>
              <a:latin typeface="+mj-lt"/>
            </a:endParaRPr>
          </a:p>
        </p:txBody>
      </p:sp>
    </p:spTree>
    <p:extLst>
      <p:ext uri="{BB962C8B-B14F-4D97-AF65-F5344CB8AC3E}">
        <p14:creationId xmlns:p14="http://schemas.microsoft.com/office/powerpoint/2010/main" val="22781514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6" presetClass="exit" presetSubtype="32" fill="hold" grpId="0" nodeType="withEffect">
                                  <p:stCondLst>
                                    <p:cond delay="0"/>
                                  </p:stCondLst>
                                  <p:childTnLst>
                                    <p:animEffect transition="out" filter="circle(out)">
                                      <p:cBhvr>
                                        <p:cTn id="20" dur="1000"/>
                                        <p:tgtEl>
                                          <p:spTgt spid="6"/>
                                        </p:tgtEl>
                                      </p:cBhvr>
                                    </p:animEffect>
                                    <p:set>
                                      <p:cBhvr>
                                        <p:cTn id="21"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0B59BE0-FA7F-44A7-9443-F24D5EE8BB33}"/>
              </a:ext>
            </a:extLst>
          </p:cNvPr>
          <p:cNvSpPr>
            <a:spLocks noGrp="1"/>
          </p:cNvSpPr>
          <p:nvPr>
            <p:ph type="title"/>
          </p:nvPr>
        </p:nvSpPr>
        <p:spPr/>
        <p:txBody>
          <a:bodyPr/>
          <a:lstStyle/>
          <a:p>
            <a:pPr>
              <a:defRPr>
                <a:solidFill>
                  <a:srgbClr val="0B163B"/>
                </a:solidFill>
              </a:defRPr>
            </a:pPr>
            <a:r>
              <a:t>Het ELIZA-effect en automatiseringsbias</a:t>
            </a:r>
            <a:endParaRPr lang="de-DE" dirty="0">
              <a:solidFill>
                <a:srgbClr val="0B163B"/>
              </a:solidFill>
            </a:endParaRPr>
          </a:p>
        </p:txBody>
      </p:sp>
    </p:spTree>
    <p:extLst>
      <p:ext uri="{BB962C8B-B14F-4D97-AF65-F5344CB8AC3E}">
        <p14:creationId xmlns:p14="http://schemas.microsoft.com/office/powerpoint/2010/main" val="3114088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532E2A-67E6-47D2-87B5-A9EF8F752DAE}"/>
              </a:ext>
            </a:extLst>
          </p:cNvPr>
          <p:cNvSpPr>
            <a:spLocks noGrp="1"/>
          </p:cNvSpPr>
          <p:nvPr>
            <p:ph type="title"/>
          </p:nvPr>
        </p:nvSpPr>
        <p:spPr/>
        <p:txBody>
          <a:bodyPr/>
          <a:lstStyle/>
          <a:p>
            <a:r>
              <a:t>Het ELIZA-effect</a:t>
            </a:r>
            <a:endParaRPr lang="de-DE" dirty="0"/>
          </a:p>
        </p:txBody>
      </p:sp>
      <p:sp>
        <p:nvSpPr>
          <p:cNvPr id="3" name="Inhaltsplatzhalter 2">
            <a:extLst>
              <a:ext uri="{FF2B5EF4-FFF2-40B4-BE49-F238E27FC236}">
                <a16:creationId xmlns:a16="http://schemas.microsoft.com/office/drawing/2014/main" id="{7AFF6729-32D9-40CB-AB9C-72E0F2E4BB11}"/>
              </a:ext>
            </a:extLst>
          </p:cNvPr>
          <p:cNvSpPr/>
          <p:nvPr/>
        </p:nvSpPr>
        <p:spPr>
          <a:xfrm>
            <a:off x="9959040" y="2005140"/>
            <a:ext cx="2131360" cy="28477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tx2"/>
                </a:solidFill>
                <a:effectLst/>
                <a:uFillTx/>
                <a:latin typeface="+mj-lt"/>
              </a:defRPr>
            </a:pPr>
            <a:r>
              <a:t>Aanpak:</a:t>
            </a:r>
            <a:endParaRPr lang="nl-BE" sz="2000" b="0" u="none" strike="noStrike" dirty="0">
              <a:solidFill>
                <a:schemeClr val="tx2"/>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u="sng">
                <a:solidFill>
                  <a:schemeClr val="tx2"/>
                </a:solidFill>
                <a:latin typeface="Garet Book"/>
              </a:defRPr>
            </a:pPr>
            <a:r>
              <a:t>B</a:t>
            </a:r>
            <a:r>
              <a:rPr>
                <a:effectLst/>
                <a:uFillTx/>
              </a:rPr>
              <a:t>espreek in </a:t>
            </a:r>
            <a:r>
              <a:t>1</a:t>
            </a:r>
            <a:r>
              <a:rPr>
                <a:effectLst/>
                <a:uFillTx/>
              </a:rPr>
              <a:t> min.</a:t>
            </a:r>
          </a:p>
          <a:p>
            <a:pPr marL="228600" indent="-228600" defTabSz="914400">
              <a:lnSpc>
                <a:spcPct val="90000"/>
              </a:lnSpc>
              <a:spcBef>
                <a:spcPts val="1001"/>
              </a:spcBef>
              <a:buClr>
                <a:srgbClr val="0B163B"/>
              </a:buClr>
              <a:buFont typeface="Arial"/>
              <a:buChar char="•"/>
              <a:tabLst>
                <a:tab pos="0" algn="l"/>
              </a:tabLst>
            </a:pPr>
            <a:endParaRPr lang="de-DE" sz="1400" b="0" u="sng" strike="noStrike" dirty="0">
              <a:solidFill>
                <a:schemeClr val="tx2"/>
              </a:solidFill>
              <a:effectLst/>
              <a:uFillTx/>
              <a:latin typeface="Garet Book"/>
            </a:endParaRPr>
          </a:p>
          <a:p>
            <a:pPr marL="228600" indent="-228600" defTabSz="914400">
              <a:lnSpc>
                <a:spcPct val="90000"/>
              </a:lnSpc>
              <a:spcBef>
                <a:spcPts val="1001"/>
              </a:spcBef>
              <a:buClr>
                <a:srgbClr val="0B163B"/>
              </a:buClr>
              <a:buFont typeface="Arial"/>
              <a:buChar char="•"/>
              <a:tabLst>
                <a:tab pos="0" algn="l"/>
              </a:tabLst>
              <a:defRPr sz="1400" b="1" u="sng">
                <a:solidFill>
                  <a:schemeClr val="tx2"/>
                </a:solidFill>
              </a:defRPr>
            </a:pPr>
            <a:r>
              <a:t>Heb je ooit gehoord van het zogenaamde 'ELIZA-effect'?</a:t>
            </a:r>
          </a:p>
        </p:txBody>
      </p:sp>
      <p:sp>
        <p:nvSpPr>
          <p:cNvPr id="4" name="Inhaltsplatzhalter 2">
            <a:extLst>
              <a:ext uri="{FF2B5EF4-FFF2-40B4-BE49-F238E27FC236}">
                <a16:creationId xmlns:a16="http://schemas.microsoft.com/office/drawing/2014/main" id="{D6C81E29-995A-4F4A-9521-AC3819B1452A}"/>
              </a:ext>
            </a:extLst>
          </p:cNvPr>
          <p:cNvSpPr/>
          <p:nvPr/>
        </p:nvSpPr>
        <p:spPr>
          <a:xfrm>
            <a:off x="452108" y="1607449"/>
            <a:ext cx="4556310" cy="194380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dirty="0"/>
              <a:t>In 1966 </a:t>
            </a:r>
            <a:r>
              <a:rPr dirty="0" err="1"/>
              <a:t>ontwikkelde</a:t>
            </a:r>
            <a:r>
              <a:rPr dirty="0"/>
              <a:t> Joseph </a:t>
            </a:r>
            <a:r>
              <a:rPr dirty="0" err="1"/>
              <a:t>Weizenbaum</a:t>
            </a:r>
            <a:r>
              <a:rPr dirty="0"/>
              <a:t> 'ELIZA', de </a:t>
            </a:r>
            <a:r>
              <a:rPr dirty="0" err="1"/>
              <a:t>allereerste</a:t>
            </a:r>
            <a:r>
              <a:rPr dirty="0"/>
              <a:t> chatbot </a:t>
            </a:r>
          </a:p>
          <a:p>
            <a:pPr marL="285750" indent="-285750">
              <a:spcBef>
                <a:spcPts val="1000"/>
              </a:spcBef>
              <a:buFont typeface="Arial" panose="020B0604020202020204" pitchFamily="34" charset="0"/>
              <a:buChar char="•"/>
              <a:defRPr sz="1400"/>
            </a:pPr>
            <a:r>
              <a:rPr dirty="0"/>
              <a:t>Doel: de </a:t>
            </a:r>
            <a:r>
              <a:rPr dirty="0" err="1"/>
              <a:t>communicatie</a:t>
            </a:r>
            <a:r>
              <a:rPr dirty="0"/>
              <a:t> </a:t>
            </a:r>
            <a:r>
              <a:rPr dirty="0" err="1"/>
              <a:t>tussen</a:t>
            </a:r>
            <a:r>
              <a:rPr dirty="0"/>
              <a:t> </a:t>
            </a:r>
            <a:r>
              <a:rPr dirty="0" err="1"/>
              <a:t>mens</a:t>
            </a:r>
            <a:r>
              <a:rPr dirty="0"/>
              <a:t> </a:t>
            </a:r>
            <a:r>
              <a:rPr dirty="0" err="1"/>
              <a:t>en</a:t>
            </a:r>
            <a:r>
              <a:rPr dirty="0"/>
              <a:t> machine </a:t>
            </a:r>
            <a:r>
              <a:rPr dirty="0" err="1"/>
              <a:t>onderzoeken</a:t>
            </a:r>
            <a:r>
              <a:rPr dirty="0"/>
              <a:t> </a:t>
            </a:r>
            <a:r>
              <a:rPr dirty="0" err="1"/>
              <a:t>en</a:t>
            </a:r>
            <a:r>
              <a:rPr dirty="0"/>
              <a:t> </a:t>
            </a:r>
            <a:r>
              <a:rPr dirty="0" err="1"/>
              <a:t>wijzen</a:t>
            </a:r>
            <a:r>
              <a:rPr dirty="0"/>
              <a:t> op de </a:t>
            </a:r>
            <a:r>
              <a:rPr dirty="0" err="1"/>
              <a:t>bijbehorende</a:t>
            </a:r>
            <a:r>
              <a:rPr dirty="0"/>
              <a:t> </a:t>
            </a:r>
            <a:r>
              <a:rPr dirty="0" err="1"/>
              <a:t>beperkingen</a:t>
            </a:r>
            <a:r>
              <a:rPr dirty="0"/>
              <a:t> van </a:t>
            </a:r>
            <a:r>
              <a:rPr dirty="0" err="1"/>
              <a:t>computersystemen</a:t>
            </a:r>
            <a:r>
              <a:rPr dirty="0"/>
              <a:t> </a:t>
            </a:r>
          </a:p>
          <a:p>
            <a:pPr marL="285750" indent="-285750">
              <a:spcBef>
                <a:spcPts val="1000"/>
              </a:spcBef>
              <a:buFont typeface="Arial" panose="020B0604020202020204" pitchFamily="34" charset="0"/>
              <a:buChar char="•"/>
              <a:defRPr sz="1400"/>
            </a:pPr>
            <a:r>
              <a:rPr dirty="0"/>
              <a:t>ELIZA </a:t>
            </a:r>
            <a:r>
              <a:rPr dirty="0" err="1"/>
              <a:t>werd</a:t>
            </a:r>
            <a:r>
              <a:rPr dirty="0"/>
              <a:t> </a:t>
            </a:r>
            <a:r>
              <a:rPr dirty="0" err="1"/>
              <a:t>een</a:t>
            </a:r>
            <a:r>
              <a:rPr dirty="0"/>
              <a:t> </a:t>
            </a:r>
            <a:r>
              <a:rPr dirty="0" err="1"/>
              <a:t>voorbeeld</a:t>
            </a:r>
            <a:r>
              <a:rPr dirty="0"/>
              <a:t> van de </a:t>
            </a:r>
            <a:r>
              <a:rPr dirty="0" err="1"/>
              <a:t>valkuilen</a:t>
            </a:r>
            <a:r>
              <a:rPr dirty="0"/>
              <a:t> van AI-</a:t>
            </a:r>
            <a:r>
              <a:rPr dirty="0" err="1"/>
              <a:t>technologie</a:t>
            </a:r>
            <a:endParaRPr dirty="0"/>
          </a:p>
        </p:txBody>
      </p:sp>
      <p:pic>
        <p:nvPicPr>
          <p:cNvPr id="5" name="Grafik 4">
            <a:extLst>
              <a:ext uri="{FF2B5EF4-FFF2-40B4-BE49-F238E27FC236}">
                <a16:creationId xmlns:a16="http://schemas.microsoft.com/office/drawing/2014/main" id="{5617DB2D-0ADE-4571-97A8-55A6B39715A0}"/>
              </a:ext>
            </a:extLst>
          </p:cNvPr>
          <p:cNvPicPr>
            <a:picLocks noChangeAspect="1"/>
          </p:cNvPicPr>
          <p:nvPr/>
        </p:nvPicPr>
        <p:blipFill rotWithShape="1">
          <a:blip r:embed="rId3"/>
          <a:srcRect l="18377" b="10875"/>
          <a:stretch/>
        </p:blipFill>
        <p:spPr>
          <a:xfrm>
            <a:off x="5548764" y="1259790"/>
            <a:ext cx="3509711" cy="2314173"/>
          </a:xfrm>
          <a:prstGeom prst="rect">
            <a:avLst/>
          </a:prstGeom>
        </p:spPr>
      </p:pic>
      <p:sp>
        <p:nvSpPr>
          <p:cNvPr id="6" name="Textfeld 5">
            <a:extLst>
              <a:ext uri="{FF2B5EF4-FFF2-40B4-BE49-F238E27FC236}">
                <a16:creationId xmlns:a16="http://schemas.microsoft.com/office/drawing/2014/main" id="{89289EEE-A346-456F-9C3E-E095E4D4E8A6}"/>
              </a:ext>
            </a:extLst>
          </p:cNvPr>
          <p:cNvSpPr txBox="1"/>
          <p:nvPr/>
        </p:nvSpPr>
        <p:spPr>
          <a:xfrm>
            <a:off x="5441897" y="819639"/>
            <a:ext cx="3417979" cy="430887"/>
          </a:xfrm>
          <a:prstGeom prst="rect">
            <a:avLst/>
          </a:prstGeom>
          <a:noFill/>
        </p:spPr>
        <p:txBody>
          <a:bodyPr wrap="square">
            <a:spAutoFit/>
          </a:bodyPr>
          <a:lstStyle/>
          <a:p>
            <a:pPr marL="0" lvl="1">
              <a:defRPr sz="1100" b="1">
                <a:solidFill>
                  <a:schemeClr val="accent6"/>
                </a:solidFill>
                <a:latin typeface="+mn-lt"/>
              </a:defRPr>
            </a:pPr>
            <a:r>
              <a:t>Homer Simpson die ervan overtuigd is dat een AI-chatbot gevoelens heeft</a:t>
            </a:r>
            <a:endParaRPr lang="de-DE" sz="1100" b="1" dirty="0">
              <a:solidFill>
                <a:schemeClr val="accent6"/>
              </a:solidFill>
              <a:latin typeface="+mn-lt"/>
            </a:endParaRPr>
          </a:p>
        </p:txBody>
      </p:sp>
      <p:sp>
        <p:nvSpPr>
          <p:cNvPr id="7" name="Textfeld 6">
            <a:extLst>
              <a:ext uri="{FF2B5EF4-FFF2-40B4-BE49-F238E27FC236}">
                <a16:creationId xmlns:a16="http://schemas.microsoft.com/office/drawing/2014/main" id="{D9D79181-B07A-42A7-A4FA-5D8D6537EA20}"/>
              </a:ext>
            </a:extLst>
          </p:cNvPr>
          <p:cNvSpPr txBox="1"/>
          <p:nvPr/>
        </p:nvSpPr>
        <p:spPr>
          <a:xfrm>
            <a:off x="2138282" y="4064028"/>
            <a:ext cx="6920193" cy="1107996"/>
          </a:xfrm>
          <a:prstGeom prst="rect">
            <a:avLst/>
          </a:prstGeom>
          <a:noFill/>
        </p:spPr>
        <p:txBody>
          <a:bodyPr wrap="square">
            <a:spAutoFit/>
          </a:bodyPr>
          <a:lstStyle/>
          <a:p>
            <a:pPr>
              <a:defRPr sz="1400">
                <a:latin typeface="Garet Book" pitchFamily="2" charset="0"/>
              </a:defRPr>
            </a:pPr>
            <a:r>
              <a:rPr dirty="0"/>
              <a:t>“Ik had me </a:t>
            </a:r>
            <a:r>
              <a:rPr dirty="0" err="1"/>
              <a:t>niet</a:t>
            </a:r>
            <a:r>
              <a:rPr dirty="0"/>
              <a:t> </a:t>
            </a:r>
            <a:r>
              <a:rPr dirty="0" err="1"/>
              <a:t>gerealiseerd</a:t>
            </a:r>
            <a:r>
              <a:rPr dirty="0"/>
              <a:t> […] </a:t>
            </a:r>
            <a:r>
              <a:rPr dirty="0" err="1"/>
              <a:t>dat</a:t>
            </a:r>
            <a:r>
              <a:rPr dirty="0"/>
              <a:t> </a:t>
            </a:r>
            <a:r>
              <a:rPr dirty="0" err="1"/>
              <a:t>extreem</a:t>
            </a:r>
            <a:r>
              <a:rPr dirty="0"/>
              <a:t> </a:t>
            </a:r>
            <a:r>
              <a:rPr dirty="0" err="1"/>
              <a:t>korte</a:t>
            </a:r>
            <a:r>
              <a:rPr dirty="0"/>
              <a:t> </a:t>
            </a:r>
            <a:r>
              <a:rPr dirty="0" err="1"/>
              <a:t>blootstelling</a:t>
            </a:r>
            <a:r>
              <a:rPr dirty="0"/>
              <a:t> </a:t>
            </a:r>
            <a:r>
              <a:rPr dirty="0" err="1"/>
              <a:t>aan</a:t>
            </a:r>
            <a:r>
              <a:rPr dirty="0"/>
              <a:t> </a:t>
            </a:r>
            <a:r>
              <a:rPr dirty="0" err="1"/>
              <a:t>een</a:t>
            </a:r>
            <a:r>
              <a:rPr dirty="0"/>
              <a:t> </a:t>
            </a:r>
            <a:r>
              <a:rPr dirty="0" err="1"/>
              <a:t>relatief</a:t>
            </a:r>
            <a:r>
              <a:rPr dirty="0"/>
              <a:t> </a:t>
            </a:r>
            <a:r>
              <a:rPr dirty="0" err="1"/>
              <a:t>eenvoudig</a:t>
            </a:r>
            <a:r>
              <a:rPr dirty="0"/>
              <a:t> </a:t>
            </a:r>
            <a:r>
              <a:rPr dirty="0" err="1"/>
              <a:t>computerprogramma</a:t>
            </a:r>
            <a:r>
              <a:rPr dirty="0"/>
              <a:t> </a:t>
            </a:r>
            <a:r>
              <a:rPr dirty="0" err="1"/>
              <a:t>bij</a:t>
            </a:r>
            <a:r>
              <a:rPr dirty="0"/>
              <a:t> heel </a:t>
            </a:r>
            <a:r>
              <a:rPr dirty="0" err="1"/>
              <a:t>gewone</a:t>
            </a:r>
            <a:r>
              <a:rPr dirty="0"/>
              <a:t> </a:t>
            </a:r>
            <a:r>
              <a:rPr dirty="0" err="1"/>
              <a:t>mensen</a:t>
            </a:r>
            <a:r>
              <a:rPr dirty="0"/>
              <a:t> </a:t>
            </a:r>
            <a:r>
              <a:rPr dirty="0" err="1"/>
              <a:t>krachtig</a:t>
            </a:r>
            <a:r>
              <a:rPr dirty="0"/>
              <a:t> </a:t>
            </a:r>
            <a:r>
              <a:rPr dirty="0" err="1"/>
              <a:t>waanideeën</a:t>
            </a:r>
            <a:r>
              <a:rPr dirty="0"/>
              <a:t> </a:t>
            </a:r>
            <a:r>
              <a:rPr dirty="0" err="1"/>
              <a:t>kon</a:t>
            </a:r>
            <a:r>
              <a:rPr dirty="0"/>
              <a:t> </a:t>
            </a:r>
            <a:r>
              <a:rPr dirty="0" err="1"/>
              <a:t>opwekken</a:t>
            </a:r>
            <a:r>
              <a:rPr dirty="0"/>
              <a:t>.” </a:t>
            </a:r>
          </a:p>
          <a:p>
            <a:pPr>
              <a:defRPr sz="1100">
                <a:latin typeface="Garet Book" pitchFamily="2" charset="0"/>
              </a:defRPr>
            </a:pPr>
            <a:r>
              <a:rPr dirty="0"/>
              <a:t>(</a:t>
            </a:r>
            <a:r>
              <a:rPr dirty="0" err="1"/>
              <a:t>Weizenbaum</a:t>
            </a:r>
            <a:r>
              <a:rPr dirty="0"/>
              <a:t>, Joseph (1976)). </a:t>
            </a:r>
            <a:r>
              <a:rPr i="1" dirty="0"/>
              <a:t>Computer Power and Human Reason: From Judgement to Calculation.</a:t>
            </a:r>
            <a:r>
              <a:rPr dirty="0"/>
              <a:t> W. H. Freeman. p. 7)</a:t>
            </a:r>
          </a:p>
        </p:txBody>
      </p:sp>
      <p:pic>
        <p:nvPicPr>
          <p:cNvPr id="8" name="Grafik 7">
            <a:extLst>
              <a:ext uri="{FF2B5EF4-FFF2-40B4-BE49-F238E27FC236}">
                <a16:creationId xmlns:a16="http://schemas.microsoft.com/office/drawing/2014/main" id="{110FEA14-A80D-423F-A417-75E88D2EBFF2}"/>
              </a:ext>
            </a:extLst>
          </p:cNvPr>
          <p:cNvPicPr>
            <a:picLocks noChangeAspect="1"/>
          </p:cNvPicPr>
          <p:nvPr/>
        </p:nvPicPr>
        <p:blipFill>
          <a:blip r:embed="rId4"/>
          <a:stretch>
            <a:fillRect/>
          </a:stretch>
        </p:blipFill>
        <p:spPr>
          <a:xfrm>
            <a:off x="832962" y="3797705"/>
            <a:ext cx="1213588" cy="1300814"/>
          </a:xfrm>
          <a:prstGeom prst="rect">
            <a:avLst/>
          </a:prstGeom>
        </p:spPr>
      </p:pic>
      <p:sp>
        <p:nvSpPr>
          <p:cNvPr id="9" name="Textfeld 8">
            <a:extLst>
              <a:ext uri="{FF2B5EF4-FFF2-40B4-BE49-F238E27FC236}">
                <a16:creationId xmlns:a16="http://schemas.microsoft.com/office/drawing/2014/main" id="{9D54F057-D863-4A7A-B231-DF64497649F1}"/>
              </a:ext>
            </a:extLst>
          </p:cNvPr>
          <p:cNvSpPr txBox="1"/>
          <p:nvPr/>
        </p:nvSpPr>
        <p:spPr>
          <a:xfrm>
            <a:off x="936559" y="5527554"/>
            <a:ext cx="8914064" cy="1077218"/>
          </a:xfrm>
          <a:prstGeom prst="rect">
            <a:avLst/>
          </a:prstGeom>
          <a:noFill/>
        </p:spPr>
        <p:txBody>
          <a:bodyPr wrap="square">
            <a:spAutoFit/>
          </a:bodyPr>
          <a:lstStyle/>
          <a:p>
            <a:pPr algn="ctr">
              <a:defRPr sz="1600">
                <a:latin typeface="+mn-lt"/>
              </a:defRPr>
            </a:pPr>
            <a:r>
              <a:rPr dirty="0"/>
              <a:t>De </a:t>
            </a:r>
            <a:r>
              <a:rPr dirty="0" err="1"/>
              <a:t>neiging</a:t>
            </a:r>
            <a:r>
              <a:rPr dirty="0"/>
              <a:t> van </a:t>
            </a:r>
            <a:r>
              <a:rPr dirty="0" err="1"/>
              <a:t>mensen</a:t>
            </a:r>
            <a:r>
              <a:rPr dirty="0"/>
              <a:t> om </a:t>
            </a:r>
            <a:r>
              <a:rPr dirty="0" err="1"/>
              <a:t>te</a:t>
            </a:r>
            <a:r>
              <a:rPr dirty="0"/>
              <a:t> '</a:t>
            </a:r>
            <a:r>
              <a:rPr dirty="0" err="1"/>
              <a:t>vermenselijken</a:t>
            </a:r>
            <a:r>
              <a:rPr dirty="0"/>
              <a:t>', </a:t>
            </a:r>
            <a:r>
              <a:rPr dirty="0" err="1"/>
              <a:t>d.w.z</a:t>
            </a:r>
            <a:r>
              <a:rPr dirty="0"/>
              <a:t>. </a:t>
            </a:r>
            <a:r>
              <a:rPr dirty="0" err="1"/>
              <a:t>menselijke</a:t>
            </a:r>
            <a:r>
              <a:rPr dirty="0"/>
              <a:t> </a:t>
            </a:r>
            <a:r>
              <a:rPr dirty="0" err="1"/>
              <a:t>eigenschappen</a:t>
            </a:r>
            <a:r>
              <a:rPr dirty="0"/>
              <a:t> (</a:t>
            </a:r>
            <a:r>
              <a:rPr dirty="0" err="1"/>
              <a:t>bijv</a:t>
            </a:r>
            <a:r>
              <a:rPr dirty="0"/>
              <a:t>. </a:t>
            </a:r>
            <a:r>
              <a:rPr dirty="0" err="1"/>
              <a:t>weten</a:t>
            </a:r>
            <a:r>
              <a:rPr dirty="0"/>
              <a:t>, </a:t>
            </a:r>
            <a:r>
              <a:rPr dirty="0" err="1"/>
              <a:t>begrijpen</a:t>
            </a:r>
            <a:r>
              <a:rPr dirty="0"/>
              <a:t>, </a:t>
            </a:r>
            <a:r>
              <a:rPr dirty="0" err="1"/>
              <a:t>voelen</a:t>
            </a:r>
            <a:r>
              <a:rPr dirty="0"/>
              <a:t>, </a:t>
            </a:r>
            <a:r>
              <a:rPr dirty="0" err="1"/>
              <a:t>enz</a:t>
            </a:r>
            <a:r>
              <a:rPr dirty="0"/>
              <a:t>.) </a:t>
            </a:r>
            <a:r>
              <a:rPr dirty="0" err="1"/>
              <a:t>te</a:t>
            </a:r>
            <a:r>
              <a:rPr dirty="0"/>
              <a:t> </a:t>
            </a:r>
            <a:r>
              <a:rPr dirty="0" err="1"/>
              <a:t>projecteren</a:t>
            </a:r>
            <a:r>
              <a:rPr dirty="0"/>
              <a:t> op </a:t>
            </a:r>
            <a:r>
              <a:rPr dirty="0" err="1"/>
              <a:t>tekstgebaseerde</a:t>
            </a:r>
            <a:r>
              <a:rPr dirty="0"/>
              <a:t> </a:t>
            </a:r>
            <a:r>
              <a:rPr dirty="0" err="1"/>
              <a:t>computersystemen</a:t>
            </a:r>
            <a:r>
              <a:rPr dirty="0"/>
              <a:t>, </a:t>
            </a:r>
            <a:br>
              <a:rPr lang="de-DE" sz="1600" dirty="0">
                <a:latin typeface="+mn-lt"/>
              </a:rPr>
            </a:br>
            <a:r>
              <a:rPr dirty="0" err="1"/>
              <a:t>staat</a:t>
            </a:r>
            <a:r>
              <a:rPr dirty="0"/>
              <a:t> </a:t>
            </a:r>
            <a:r>
              <a:rPr dirty="0" err="1"/>
              <a:t>bekend</a:t>
            </a:r>
            <a:r>
              <a:rPr dirty="0"/>
              <a:t> </a:t>
            </a:r>
            <a:r>
              <a:rPr dirty="0" err="1"/>
              <a:t>als</a:t>
            </a:r>
            <a:r>
              <a:rPr dirty="0"/>
              <a:t> het </a:t>
            </a:r>
            <a:r>
              <a:rPr b="1" dirty="0"/>
              <a:t>'ELIZA-effect''</a:t>
            </a:r>
            <a:r>
              <a:rPr dirty="0"/>
              <a:t> </a:t>
            </a:r>
          </a:p>
          <a:p>
            <a:pPr algn="ctr">
              <a:defRPr sz="1600">
                <a:latin typeface="+mn-lt"/>
              </a:defRPr>
            </a:pPr>
            <a:r>
              <a:rPr dirty="0"/>
              <a:t>Dit </a:t>
            </a:r>
            <a:r>
              <a:rPr dirty="0" err="1"/>
              <a:t>houdt</a:t>
            </a:r>
            <a:r>
              <a:rPr dirty="0"/>
              <a:t> </a:t>
            </a:r>
            <a:r>
              <a:rPr dirty="0" err="1"/>
              <a:t>verband</a:t>
            </a:r>
            <a:r>
              <a:rPr dirty="0"/>
              <a:t> met </a:t>
            </a:r>
            <a:r>
              <a:rPr dirty="0" err="1"/>
              <a:t>een</a:t>
            </a:r>
            <a:r>
              <a:rPr dirty="0"/>
              <a:t> </a:t>
            </a:r>
            <a:r>
              <a:rPr dirty="0" err="1"/>
              <a:t>ander</a:t>
            </a:r>
            <a:r>
              <a:rPr dirty="0"/>
              <a:t> </a:t>
            </a:r>
            <a:r>
              <a:rPr dirty="0" err="1"/>
              <a:t>probleem</a:t>
            </a:r>
            <a:r>
              <a:rPr dirty="0"/>
              <a:t> …</a:t>
            </a:r>
          </a:p>
        </p:txBody>
      </p:sp>
      <p:sp>
        <p:nvSpPr>
          <p:cNvPr id="10" name="Rechteck 9">
            <a:extLst>
              <a:ext uri="{FF2B5EF4-FFF2-40B4-BE49-F238E27FC236}">
                <a16:creationId xmlns:a16="http://schemas.microsoft.com/office/drawing/2014/main" id="{9A99CA30-304E-FE9B-8960-F152E00343C7}"/>
              </a:ext>
            </a:extLst>
          </p:cNvPr>
          <p:cNvSpPr/>
          <p:nvPr/>
        </p:nvSpPr>
        <p:spPr>
          <a:xfrm>
            <a:off x="5451945" y="3613039"/>
            <a:ext cx="3774289" cy="369332"/>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Afbeelding:  https://medium.com/@jemimamaybank/the-eliza-effect-how-ai-chatbots-get-into-our-heads-9e3970f8fa06</a:t>
            </a:r>
            <a:endParaRPr lang="de-DE" sz="1050" b="1" dirty="0">
              <a:solidFill>
                <a:srgbClr val="0B163B"/>
              </a:solidFill>
              <a:latin typeface="Garet Book"/>
            </a:endParaRPr>
          </a:p>
        </p:txBody>
      </p:sp>
      <p:sp>
        <p:nvSpPr>
          <p:cNvPr id="11" name="Rechteck 10">
            <a:extLst>
              <a:ext uri="{FF2B5EF4-FFF2-40B4-BE49-F238E27FC236}">
                <a16:creationId xmlns:a16="http://schemas.microsoft.com/office/drawing/2014/main" id="{86F387A3-C9DA-CD1B-1955-C3CFC0717284}"/>
              </a:ext>
            </a:extLst>
          </p:cNvPr>
          <p:cNvSpPr/>
          <p:nvPr/>
        </p:nvSpPr>
        <p:spPr>
          <a:xfrm>
            <a:off x="743393" y="5147133"/>
            <a:ext cx="5220989" cy="230832"/>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rPr dirty="0" err="1"/>
              <a:t>Afbeelding</a:t>
            </a:r>
            <a:r>
              <a:rPr dirty="0"/>
              <a:t>:  https://en.wikipedia.org/wiki/Joseph_Weizenbaum </a:t>
            </a:r>
            <a:r>
              <a:rPr dirty="0" err="1"/>
              <a:t>onder</a:t>
            </a:r>
            <a:r>
              <a:rPr dirty="0"/>
              <a:t> CC BY-SA 3.0</a:t>
            </a:r>
            <a:endParaRPr lang="de-DE" sz="1050" b="1" dirty="0">
              <a:solidFill>
                <a:srgbClr val="0B163B"/>
              </a:solidFill>
              <a:latin typeface="Garet Book"/>
            </a:endParaRPr>
          </a:p>
        </p:txBody>
      </p:sp>
    </p:spTree>
    <p:extLst>
      <p:ext uri="{BB962C8B-B14F-4D97-AF65-F5344CB8AC3E}">
        <p14:creationId xmlns:p14="http://schemas.microsoft.com/office/powerpoint/2010/main" val="4344700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DB9A17-4A6F-49DB-9746-0789AB3FEF45}"/>
              </a:ext>
            </a:extLst>
          </p:cNvPr>
          <p:cNvSpPr>
            <a:spLocks noGrp="1"/>
          </p:cNvSpPr>
          <p:nvPr>
            <p:ph type="title"/>
          </p:nvPr>
        </p:nvSpPr>
        <p:spPr>
          <a:xfrm>
            <a:off x="457200" y="795600"/>
            <a:ext cx="11658600" cy="830997"/>
          </a:xfrm>
        </p:spPr>
        <p:txBody>
          <a:bodyPr/>
          <a:lstStyle/>
          <a:p>
            <a:r>
              <a:rPr dirty="0"/>
              <a:t>(</a:t>
            </a:r>
            <a:r>
              <a:rPr dirty="0" err="1"/>
              <a:t>Diepe</a:t>
            </a:r>
            <a:r>
              <a:rPr dirty="0"/>
              <a:t>) </a:t>
            </a:r>
            <a:r>
              <a:rPr dirty="0" err="1"/>
              <a:t>automatiseringsbias</a:t>
            </a:r>
            <a:r>
              <a:rPr dirty="0"/>
              <a:t> </a:t>
            </a:r>
            <a:r>
              <a:rPr dirty="0" err="1"/>
              <a:t>en</a:t>
            </a:r>
            <a:r>
              <a:rPr dirty="0"/>
              <a:t> </a:t>
            </a:r>
            <a:r>
              <a:rPr dirty="0" err="1"/>
              <a:t>overmatig</a:t>
            </a:r>
            <a:r>
              <a:rPr dirty="0"/>
              <a:t> </a:t>
            </a:r>
            <a:r>
              <a:rPr dirty="0" err="1"/>
              <a:t>vertrouwen</a:t>
            </a:r>
            <a:r>
              <a:rPr dirty="0"/>
              <a:t> in AI</a:t>
            </a:r>
            <a:br>
              <a:rPr lang="en-US" dirty="0"/>
            </a:br>
            <a:r>
              <a:rPr sz="2000" dirty="0" err="1">
                <a:latin typeface="+mn-lt"/>
              </a:rPr>
              <a:t>Discrepantie</a:t>
            </a:r>
            <a:r>
              <a:rPr sz="2000" dirty="0">
                <a:latin typeface="+mn-lt"/>
              </a:rPr>
              <a:t> </a:t>
            </a:r>
            <a:r>
              <a:rPr sz="2000" dirty="0" err="1">
                <a:latin typeface="+mn-lt"/>
              </a:rPr>
              <a:t>tussen</a:t>
            </a:r>
            <a:r>
              <a:rPr sz="2000" dirty="0">
                <a:latin typeface="+mn-lt"/>
              </a:rPr>
              <a:t> </a:t>
            </a:r>
            <a:r>
              <a:rPr sz="2000" dirty="0" err="1">
                <a:latin typeface="+mn-lt"/>
              </a:rPr>
              <a:t>systeemgedrag</a:t>
            </a:r>
            <a:r>
              <a:rPr sz="2000" dirty="0">
                <a:latin typeface="+mn-lt"/>
              </a:rPr>
              <a:t> </a:t>
            </a:r>
            <a:r>
              <a:rPr sz="2000" dirty="0" err="1">
                <a:latin typeface="+mn-lt"/>
              </a:rPr>
              <a:t>en</a:t>
            </a:r>
            <a:r>
              <a:rPr sz="2000" dirty="0">
                <a:latin typeface="+mn-lt"/>
              </a:rPr>
              <a:t> </a:t>
            </a:r>
            <a:r>
              <a:rPr sz="2000" dirty="0" err="1">
                <a:latin typeface="+mn-lt"/>
              </a:rPr>
              <a:t>gebruikerspraktijk</a:t>
            </a:r>
            <a:endParaRPr lang="de-DE" dirty="0">
              <a:latin typeface="+mn-lt"/>
            </a:endParaRPr>
          </a:p>
        </p:txBody>
      </p:sp>
      <p:sp>
        <p:nvSpPr>
          <p:cNvPr id="4" name="Textfeld 3">
            <a:extLst>
              <a:ext uri="{FF2B5EF4-FFF2-40B4-BE49-F238E27FC236}">
                <a16:creationId xmlns:a16="http://schemas.microsoft.com/office/drawing/2014/main" id="{B9027DE2-C614-42F7-A597-C7A0F4F36DF6}"/>
              </a:ext>
            </a:extLst>
          </p:cNvPr>
          <p:cNvSpPr txBox="1"/>
          <p:nvPr/>
        </p:nvSpPr>
        <p:spPr>
          <a:xfrm>
            <a:off x="4433" y="2137621"/>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5" name="Inhaltsplatzhalter 2">
            <a:extLst>
              <a:ext uri="{FF2B5EF4-FFF2-40B4-BE49-F238E27FC236}">
                <a16:creationId xmlns:a16="http://schemas.microsoft.com/office/drawing/2014/main" id="{02FE45F1-5A18-4D8E-A0D7-CD1FD4B8E10D}"/>
              </a:ext>
            </a:extLst>
          </p:cNvPr>
          <p:cNvSpPr/>
          <p:nvPr/>
        </p:nvSpPr>
        <p:spPr>
          <a:xfrm>
            <a:off x="452108" y="213762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Automatiseringsbias</a:t>
            </a:r>
            <a:endParaRPr lang="nl-BE" sz="1800" b="0" u="none" strike="noStrike" dirty="0">
              <a:solidFill>
                <a:schemeClr val="accent4"/>
              </a:solidFill>
              <a:effectLst/>
              <a:uFillTx/>
              <a:latin typeface="+mj-lt"/>
            </a:endParaRPr>
          </a:p>
        </p:txBody>
      </p:sp>
      <p:sp>
        <p:nvSpPr>
          <p:cNvPr id="6" name="Inhaltsplatzhalter 2">
            <a:extLst>
              <a:ext uri="{FF2B5EF4-FFF2-40B4-BE49-F238E27FC236}">
                <a16:creationId xmlns:a16="http://schemas.microsoft.com/office/drawing/2014/main" id="{F4654BA6-07AF-4CA9-BFE2-519DCFE419A0}"/>
              </a:ext>
            </a:extLst>
          </p:cNvPr>
          <p:cNvSpPr/>
          <p:nvPr/>
        </p:nvSpPr>
        <p:spPr>
          <a:xfrm>
            <a:off x="452108" y="2533621"/>
            <a:ext cx="11048220" cy="103126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t>de menselijke neiging </a:t>
            </a:r>
            <a:r>
              <a:rPr b="1"/>
              <a:t>om blindelings op technologie te vertrouwen </a:t>
            </a:r>
            <a:r>
              <a:t>+ de resultaten ervan onkritisch te accepteren </a:t>
            </a:r>
            <a:br>
              <a:rPr lang="en-US" sz="1400" dirty="0"/>
            </a:br>
            <a:r>
              <a:rPr>
                <a:sym typeface="Wingdings" panose="05000000000000000000" pitchFamily="2" charset="2"/>
              </a:rPr>
              <a:t></a:t>
            </a:r>
            <a:r>
              <a:t> </a:t>
            </a:r>
            <a:r>
              <a:rPr b="1"/>
              <a:t>Verkeerde verwachtingen ten aanzien van de functionaliteit en de grenzen van automatiseringstechnologie</a:t>
            </a:r>
            <a:r>
              <a:t> </a:t>
            </a:r>
            <a:br>
              <a:rPr lang="en-US" sz="1400" dirty="0"/>
            </a:br>
            <a:endParaRPr lang="en-US" sz="1400" dirty="0"/>
          </a:p>
        </p:txBody>
      </p:sp>
      <p:sp>
        <p:nvSpPr>
          <p:cNvPr id="7" name="Textfeld 6">
            <a:extLst>
              <a:ext uri="{FF2B5EF4-FFF2-40B4-BE49-F238E27FC236}">
                <a16:creationId xmlns:a16="http://schemas.microsoft.com/office/drawing/2014/main" id="{A5D6D46C-832F-432A-8457-022CD77D6AE0}"/>
              </a:ext>
            </a:extLst>
          </p:cNvPr>
          <p:cNvSpPr txBox="1"/>
          <p:nvPr/>
        </p:nvSpPr>
        <p:spPr>
          <a:xfrm>
            <a:off x="0" y="3564882"/>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8" name="Inhaltsplatzhalter 2">
            <a:extLst>
              <a:ext uri="{FF2B5EF4-FFF2-40B4-BE49-F238E27FC236}">
                <a16:creationId xmlns:a16="http://schemas.microsoft.com/office/drawing/2014/main" id="{3067EC52-0822-4BF3-8CBB-E07E62490AC9}"/>
              </a:ext>
            </a:extLst>
          </p:cNvPr>
          <p:cNvSpPr/>
          <p:nvPr/>
        </p:nvSpPr>
        <p:spPr>
          <a:xfrm>
            <a:off x="447675" y="3564882"/>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AI-technologie</a:t>
            </a:r>
            <a:endParaRPr lang="nl-BE" sz="1800" b="0" u="none" strike="noStrike" dirty="0">
              <a:solidFill>
                <a:schemeClr val="accent4"/>
              </a:solidFill>
              <a:effectLst/>
              <a:uFillTx/>
              <a:latin typeface="+mj-lt"/>
            </a:endParaRPr>
          </a:p>
        </p:txBody>
      </p:sp>
      <p:sp>
        <p:nvSpPr>
          <p:cNvPr id="9" name="Inhaltsplatzhalter 2">
            <a:extLst>
              <a:ext uri="{FF2B5EF4-FFF2-40B4-BE49-F238E27FC236}">
                <a16:creationId xmlns:a16="http://schemas.microsoft.com/office/drawing/2014/main" id="{2BE3F8E7-E765-4A52-BFF4-22AAC1E1BC02}"/>
              </a:ext>
            </a:extLst>
          </p:cNvPr>
          <p:cNvSpPr/>
          <p:nvPr/>
        </p:nvSpPr>
        <p:spPr>
          <a:xfrm>
            <a:off x="447675" y="3960882"/>
            <a:ext cx="11048220" cy="103126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t>… kan het risico op automatiseringsvooroordelen versterken en vergroten, omdat de technologie complexer, dynamischer en onvoorspelbaarder is in haar gedrag (Strauß 2018/2021)</a:t>
            </a:r>
          </a:p>
        </p:txBody>
      </p:sp>
      <p:pic>
        <p:nvPicPr>
          <p:cNvPr id="10" name="Grafik 9">
            <a:extLst>
              <a:ext uri="{FF2B5EF4-FFF2-40B4-BE49-F238E27FC236}">
                <a16:creationId xmlns:a16="http://schemas.microsoft.com/office/drawing/2014/main" id="{081A6D63-6984-496B-B103-666C1A21A1D1}"/>
              </a:ext>
            </a:extLst>
          </p:cNvPr>
          <p:cNvPicPr>
            <a:picLocks noChangeAspect="1"/>
          </p:cNvPicPr>
          <p:nvPr/>
        </p:nvPicPr>
        <p:blipFill>
          <a:blip r:embed="rId2">
            <a:extLst>
              <a:ext uri="{BEBA8EAE-BF5A-486C-A8C5-ECC9F3942E4B}">
                <a14:imgProps xmlns:a14="http://schemas.microsoft.com/office/drawing/2010/main">
                  <a14:imgLayer r:embed="rId3">
                    <a14:imgEffect>
                      <a14:artisticPencilSketch/>
                    </a14:imgEffect>
                  </a14:imgLayer>
                </a14:imgProps>
              </a:ext>
            </a:extLst>
          </a:blip>
          <a:stretch>
            <a:fillRect/>
          </a:stretch>
        </p:blipFill>
        <p:spPr>
          <a:xfrm>
            <a:off x="5225372" y="4658666"/>
            <a:ext cx="2251753" cy="1925937"/>
          </a:xfrm>
          <a:prstGeom prst="rect">
            <a:avLst/>
          </a:prstGeom>
        </p:spPr>
      </p:pic>
      <p:sp>
        <p:nvSpPr>
          <p:cNvPr id="11" name="Explosion: 8 Zacken 10">
            <a:extLst>
              <a:ext uri="{FF2B5EF4-FFF2-40B4-BE49-F238E27FC236}">
                <a16:creationId xmlns:a16="http://schemas.microsoft.com/office/drawing/2014/main" id="{50FEBBAF-24C8-40AC-986C-D1B9C1789492}"/>
              </a:ext>
            </a:extLst>
          </p:cNvPr>
          <p:cNvSpPr/>
          <p:nvPr/>
        </p:nvSpPr>
        <p:spPr bwMode="auto">
          <a:xfrm>
            <a:off x="6654102" y="4840494"/>
            <a:ext cx="2027054" cy="1537728"/>
          </a:xfrm>
          <a:prstGeom prst="irregularSeal1">
            <a:avLst/>
          </a:prstGeom>
          <a:solidFill>
            <a:schemeClr val="bg1">
              <a:alpha val="74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defRPr sz="1400" b="1">
                <a:solidFill>
                  <a:schemeClr val="accent6"/>
                </a:solidFill>
                <a:latin typeface="+mn-lt"/>
                <a:ea typeface="Tahoma" panose="020B0604030504040204" pitchFamily="34" charset="0"/>
                <a:cs typeface="Tahoma" panose="020B0604030504040204" pitchFamily="34" charset="0"/>
              </a:defRPr>
            </a:pPr>
            <a:r>
              <a:rPr dirty="0"/>
              <a:t>OMG, WAAROM?!!!</a:t>
            </a:r>
            <a:endParaRPr lang="de-AT" sz="1400" b="1" dirty="0">
              <a:solidFill>
                <a:schemeClr val="accent6"/>
              </a:solidFill>
              <a:latin typeface="+mn-lt"/>
              <a:ea typeface="Tahoma" panose="020B0604030504040204" pitchFamily="34" charset="0"/>
              <a:cs typeface="Tahoma" panose="020B0604030504040204" pitchFamily="34" charset="0"/>
            </a:endParaRPr>
          </a:p>
        </p:txBody>
      </p:sp>
      <p:sp>
        <p:nvSpPr>
          <p:cNvPr id="12" name="Denkblase: wolkenförmig 11">
            <a:extLst>
              <a:ext uri="{FF2B5EF4-FFF2-40B4-BE49-F238E27FC236}">
                <a16:creationId xmlns:a16="http://schemas.microsoft.com/office/drawing/2014/main" id="{35C564E7-03B6-428F-8906-3643E0B38681}"/>
              </a:ext>
            </a:extLst>
          </p:cNvPr>
          <p:cNvSpPr/>
          <p:nvPr/>
        </p:nvSpPr>
        <p:spPr bwMode="auto">
          <a:xfrm>
            <a:off x="4774583" y="4645894"/>
            <a:ext cx="1879519" cy="817544"/>
          </a:xfrm>
          <a:prstGeom prst="cloudCallout">
            <a:avLst>
              <a:gd name="adj1" fmla="val -18351"/>
              <a:gd name="adj2" fmla="val 64783"/>
            </a:avLst>
          </a:prstGeom>
          <a:solidFill>
            <a:schemeClr val="bg1">
              <a:alpha val="74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1400" b="1">
                <a:solidFill>
                  <a:schemeClr val="accent6"/>
                </a:solidFill>
                <a:latin typeface="+mn-lt"/>
                <a:ea typeface="Tahoma" panose="020B0604030504040204" pitchFamily="34" charset="0"/>
                <a:cs typeface="Tahoma" panose="020B0604030504040204" pitchFamily="34" charset="0"/>
              </a:defRPr>
            </a:pPr>
            <a:r>
              <a:rPr dirty="0"/>
              <a:t>uh… </a:t>
            </a:r>
            <a:r>
              <a:rPr dirty="0" err="1"/>
              <a:t>omdat</a:t>
            </a:r>
            <a:r>
              <a:rPr dirty="0"/>
              <a:t> AI het </a:t>
            </a:r>
            <a:r>
              <a:rPr dirty="0" err="1"/>
              <a:t>zegt</a:t>
            </a:r>
            <a:r>
              <a:rPr dirty="0"/>
              <a:t>…?</a:t>
            </a:r>
            <a:endParaRPr lang="de-AT" sz="1400" b="1" dirty="0">
              <a:solidFill>
                <a:schemeClr val="accent6"/>
              </a:solidFill>
              <a:latin typeface="+mn-lt"/>
              <a:ea typeface="Tahoma" panose="020B0604030504040204" pitchFamily="34" charset="0"/>
              <a:cs typeface="Tahoma" panose="020B0604030504040204" pitchFamily="34" charset="0"/>
            </a:endParaRPr>
          </a:p>
          <a:p>
            <a:endParaRPr lang="de-AT" sz="1400" dirty="0">
              <a:solidFill>
                <a:schemeClr val="accent6"/>
              </a:solidFill>
              <a:latin typeface="+mn-lt"/>
            </a:endParaRPr>
          </a:p>
        </p:txBody>
      </p:sp>
      <p:sp>
        <p:nvSpPr>
          <p:cNvPr id="3" name="Rechteck 2">
            <a:extLst>
              <a:ext uri="{FF2B5EF4-FFF2-40B4-BE49-F238E27FC236}">
                <a16:creationId xmlns:a16="http://schemas.microsoft.com/office/drawing/2014/main" id="{40723438-08C9-9AC7-C18B-4590DFE6621B}"/>
              </a:ext>
            </a:extLst>
          </p:cNvPr>
          <p:cNvSpPr/>
          <p:nvPr/>
        </p:nvSpPr>
        <p:spPr>
          <a:xfrm>
            <a:off x="5134523" y="6651015"/>
            <a:ext cx="3774289" cy="230832"/>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Afbeelding: door AI gegenereerd met craiyon.com</a:t>
            </a:r>
            <a:endParaRPr lang="de-DE" sz="1050" b="1" dirty="0">
              <a:solidFill>
                <a:srgbClr val="0B163B"/>
              </a:solidFill>
              <a:latin typeface="Garet Book"/>
            </a:endParaRPr>
          </a:p>
        </p:txBody>
      </p:sp>
    </p:spTree>
    <p:extLst>
      <p:ext uri="{BB962C8B-B14F-4D97-AF65-F5344CB8AC3E}">
        <p14:creationId xmlns:p14="http://schemas.microsoft.com/office/powerpoint/2010/main" val="21019784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DACE083-AA57-4062-BF0C-C9AF30ADA8FD}"/>
              </a:ext>
            </a:extLst>
          </p:cNvPr>
          <p:cNvSpPr>
            <a:spLocks noGrp="1"/>
          </p:cNvSpPr>
          <p:nvPr>
            <p:ph type="title"/>
          </p:nvPr>
        </p:nvSpPr>
        <p:spPr/>
        <p:txBody>
          <a:bodyPr/>
          <a:lstStyle/>
          <a:p>
            <a:r>
              <a:t>Vicieuze cirkel</a:t>
            </a:r>
            <a:endParaRPr lang="de-DE" dirty="0"/>
          </a:p>
        </p:txBody>
      </p:sp>
      <p:sp>
        <p:nvSpPr>
          <p:cNvPr id="5" name="Ellipse 4">
            <a:extLst>
              <a:ext uri="{FF2B5EF4-FFF2-40B4-BE49-F238E27FC236}">
                <a16:creationId xmlns:a16="http://schemas.microsoft.com/office/drawing/2014/main" id="{710E3F95-78AC-49D6-916F-EC94D5B06DD3}"/>
              </a:ext>
            </a:extLst>
          </p:cNvPr>
          <p:cNvSpPr/>
          <p:nvPr/>
        </p:nvSpPr>
        <p:spPr bwMode="auto">
          <a:xfrm>
            <a:off x="3265062" y="1959098"/>
            <a:ext cx="5661875" cy="3626267"/>
          </a:xfrm>
          <a:prstGeom prst="ellipse">
            <a:avLst/>
          </a:prstGeom>
          <a:noFill/>
          <a:ln>
            <a:solidFill>
              <a:schemeClr val="bg2"/>
            </a:solidFill>
            <a:prstDash val="dashDot"/>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t" anchorCtr="0" compatLnSpc="1">
            <a:prstTxWarp prst="textNoShape">
              <a:avLst/>
            </a:prstTxWarp>
          </a:bodyPr>
          <a:lstStyle/>
          <a:p>
            <a:endParaRPr lang="de-AT">
              <a:solidFill>
                <a:schemeClr val="tx1"/>
              </a:solidFill>
              <a:latin typeface="Times New Roman" charset="0"/>
              <a:ea typeface="ＭＳ Ｐゴシック" charset="0"/>
            </a:endParaRPr>
          </a:p>
        </p:txBody>
      </p:sp>
      <p:sp>
        <p:nvSpPr>
          <p:cNvPr id="6" name="Rechteck 5">
            <a:extLst>
              <a:ext uri="{FF2B5EF4-FFF2-40B4-BE49-F238E27FC236}">
                <a16:creationId xmlns:a16="http://schemas.microsoft.com/office/drawing/2014/main" id="{D0B3E0ED-DEE3-4FDE-92AC-01B397451CF7}"/>
              </a:ext>
            </a:extLst>
          </p:cNvPr>
          <p:cNvSpPr/>
          <p:nvPr/>
        </p:nvSpPr>
        <p:spPr>
          <a:xfrm>
            <a:off x="1242822" y="3507771"/>
            <a:ext cx="4044485" cy="461665"/>
          </a:xfrm>
          <a:prstGeom prst="rect">
            <a:avLst/>
          </a:prstGeom>
        </p:spPr>
        <p:txBody>
          <a:bodyPr wrap="square">
            <a:spAutoFit/>
          </a:bodyPr>
          <a:lstStyle/>
          <a:p>
            <a:pPr algn="ctr">
              <a:defRPr b="1">
                <a:solidFill>
                  <a:schemeClr val="accent2"/>
                </a:solidFill>
                <a:latin typeface="+mj-lt"/>
                <a:sym typeface="Wingdings" panose="05000000000000000000" pitchFamily="2" charset="2"/>
              </a:defRPr>
            </a:pPr>
            <a:r>
              <a:t>Blind vertrouwen</a:t>
            </a:r>
            <a:endParaRPr lang="de-DE" b="1" dirty="0">
              <a:solidFill>
                <a:schemeClr val="accent2"/>
              </a:solidFill>
              <a:latin typeface="+mj-lt"/>
              <a:sym typeface="Wingdings" panose="05000000000000000000" pitchFamily="2" charset="2"/>
            </a:endParaRPr>
          </a:p>
        </p:txBody>
      </p:sp>
      <p:sp>
        <p:nvSpPr>
          <p:cNvPr id="7" name="Rechteck 6">
            <a:extLst>
              <a:ext uri="{FF2B5EF4-FFF2-40B4-BE49-F238E27FC236}">
                <a16:creationId xmlns:a16="http://schemas.microsoft.com/office/drawing/2014/main" id="{42DD4C7E-FB84-419C-989B-DC70650923E2}"/>
              </a:ext>
            </a:extLst>
          </p:cNvPr>
          <p:cNvSpPr/>
          <p:nvPr/>
        </p:nvSpPr>
        <p:spPr>
          <a:xfrm>
            <a:off x="3854966" y="1607213"/>
            <a:ext cx="4044485" cy="769441"/>
          </a:xfrm>
          <a:prstGeom prst="rect">
            <a:avLst/>
          </a:prstGeom>
        </p:spPr>
        <p:txBody>
          <a:bodyPr wrap="square">
            <a:spAutoFit/>
          </a:bodyPr>
          <a:lstStyle/>
          <a:p>
            <a:pPr algn="ctr">
              <a:defRPr b="1">
                <a:solidFill>
                  <a:schemeClr val="accent2"/>
                </a:solidFill>
                <a:latin typeface="+mj-lt"/>
                <a:sym typeface="Wingdings" panose="05000000000000000000" pitchFamily="2" charset="2"/>
              </a:defRPr>
            </a:pPr>
            <a:r>
              <a:t>onvoorspelbaar</a:t>
            </a:r>
            <a:r>
              <a:rPr sz="2000"/>
              <a:t> gedrag van het AI-systeem</a:t>
            </a:r>
            <a:endParaRPr lang="de-DE" sz="2000" b="1" dirty="0">
              <a:solidFill>
                <a:schemeClr val="accent2"/>
              </a:solidFill>
              <a:latin typeface="+mj-lt"/>
              <a:sym typeface="Wingdings" panose="05000000000000000000" pitchFamily="2" charset="2"/>
            </a:endParaRPr>
          </a:p>
        </p:txBody>
      </p:sp>
      <p:sp>
        <p:nvSpPr>
          <p:cNvPr id="8" name="Rechteck 7">
            <a:extLst>
              <a:ext uri="{FF2B5EF4-FFF2-40B4-BE49-F238E27FC236}">
                <a16:creationId xmlns:a16="http://schemas.microsoft.com/office/drawing/2014/main" id="{5EC2207B-6781-4405-AA57-399E2BAEBDCA}"/>
              </a:ext>
            </a:extLst>
          </p:cNvPr>
          <p:cNvSpPr/>
          <p:nvPr/>
        </p:nvSpPr>
        <p:spPr>
          <a:xfrm>
            <a:off x="6904694" y="3365691"/>
            <a:ext cx="4044485" cy="830997"/>
          </a:xfrm>
          <a:prstGeom prst="rect">
            <a:avLst/>
          </a:prstGeom>
        </p:spPr>
        <p:txBody>
          <a:bodyPr wrap="square">
            <a:spAutoFit/>
          </a:bodyPr>
          <a:lstStyle/>
          <a:p>
            <a:pPr algn="ctr">
              <a:defRPr b="1">
                <a:solidFill>
                  <a:schemeClr val="accent2"/>
                </a:solidFill>
                <a:latin typeface="+mj-lt"/>
                <a:sym typeface="Wingdings" panose="05000000000000000000" pitchFamily="2" charset="2"/>
              </a:defRPr>
            </a:pPr>
            <a:r>
              <a:t>Druk om te (re)ageren</a:t>
            </a:r>
            <a:br>
              <a:rPr lang="de-DE" b="1" dirty="0">
                <a:solidFill>
                  <a:schemeClr val="accent2"/>
                </a:solidFill>
                <a:latin typeface="+mj-lt"/>
                <a:sym typeface="Wingdings" panose="05000000000000000000" pitchFamily="2" charset="2"/>
              </a:rPr>
            </a:br>
            <a:r>
              <a:t>zonder mogelijkheid tot correctie</a:t>
            </a:r>
            <a:endParaRPr lang="de-DE" b="1" dirty="0">
              <a:solidFill>
                <a:schemeClr val="accent2"/>
              </a:solidFill>
              <a:latin typeface="+mj-lt"/>
              <a:sym typeface="Wingdings" panose="05000000000000000000" pitchFamily="2" charset="2"/>
            </a:endParaRPr>
          </a:p>
        </p:txBody>
      </p:sp>
      <p:sp>
        <p:nvSpPr>
          <p:cNvPr id="9" name="Rechteck 8">
            <a:extLst>
              <a:ext uri="{FF2B5EF4-FFF2-40B4-BE49-F238E27FC236}">
                <a16:creationId xmlns:a16="http://schemas.microsoft.com/office/drawing/2014/main" id="{1F055396-8612-496B-87A1-D8A4BAEF9E78}"/>
              </a:ext>
            </a:extLst>
          </p:cNvPr>
          <p:cNvSpPr/>
          <p:nvPr/>
        </p:nvSpPr>
        <p:spPr>
          <a:xfrm>
            <a:off x="3745254" y="5562395"/>
            <a:ext cx="4396692" cy="461665"/>
          </a:xfrm>
          <a:prstGeom prst="rect">
            <a:avLst/>
          </a:prstGeom>
        </p:spPr>
        <p:txBody>
          <a:bodyPr wrap="square">
            <a:spAutoFit/>
          </a:bodyPr>
          <a:lstStyle/>
          <a:p>
            <a:pPr algn="ctr">
              <a:defRPr b="1">
                <a:solidFill>
                  <a:schemeClr val="accent2"/>
                </a:solidFill>
                <a:latin typeface="+mj-lt"/>
                <a:sym typeface="Wingdings" panose="05000000000000000000" pitchFamily="2" charset="2"/>
              </a:defRPr>
            </a:pPr>
            <a:r>
              <a:t>Verkeerde beslissingen</a:t>
            </a:r>
            <a:endParaRPr lang="de-DE" b="1" dirty="0">
              <a:solidFill>
                <a:schemeClr val="accent2"/>
              </a:solidFill>
              <a:latin typeface="+mj-lt"/>
              <a:sym typeface="Wingdings" panose="05000000000000000000" pitchFamily="2" charset="2"/>
            </a:endParaRPr>
          </a:p>
        </p:txBody>
      </p:sp>
      <p:cxnSp>
        <p:nvCxnSpPr>
          <p:cNvPr id="10" name="Gerade Verbindung mit Pfeil 9">
            <a:extLst>
              <a:ext uri="{FF2B5EF4-FFF2-40B4-BE49-F238E27FC236}">
                <a16:creationId xmlns:a16="http://schemas.microsoft.com/office/drawing/2014/main" id="{A6E173DC-F3C7-4C24-B0F1-486D06AD4B06}"/>
              </a:ext>
            </a:extLst>
          </p:cNvPr>
          <p:cNvCxnSpPr>
            <a:cxnSpLocks/>
          </p:cNvCxnSpPr>
          <p:nvPr/>
        </p:nvCxnSpPr>
        <p:spPr bwMode="auto">
          <a:xfrm flipV="1">
            <a:off x="3622731" y="2272439"/>
            <a:ext cx="935638" cy="627212"/>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Gerade Verbindung mit Pfeil 10">
            <a:extLst>
              <a:ext uri="{FF2B5EF4-FFF2-40B4-BE49-F238E27FC236}">
                <a16:creationId xmlns:a16="http://schemas.microsoft.com/office/drawing/2014/main" id="{8E7AE6B1-EAED-45E2-AD8A-235E8BA8AE04}"/>
              </a:ext>
            </a:extLst>
          </p:cNvPr>
          <p:cNvCxnSpPr>
            <a:cxnSpLocks/>
          </p:cNvCxnSpPr>
          <p:nvPr/>
        </p:nvCxnSpPr>
        <p:spPr bwMode="auto">
          <a:xfrm>
            <a:off x="7633633" y="2376471"/>
            <a:ext cx="986492" cy="656719"/>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Gerade Verbindung mit Pfeil 11">
            <a:extLst>
              <a:ext uri="{FF2B5EF4-FFF2-40B4-BE49-F238E27FC236}">
                <a16:creationId xmlns:a16="http://schemas.microsoft.com/office/drawing/2014/main" id="{2E7954C0-4758-446E-BE8C-E25FFC277578}"/>
              </a:ext>
            </a:extLst>
          </p:cNvPr>
          <p:cNvCxnSpPr>
            <a:cxnSpLocks/>
          </p:cNvCxnSpPr>
          <p:nvPr/>
        </p:nvCxnSpPr>
        <p:spPr bwMode="auto">
          <a:xfrm flipH="1">
            <a:off x="7633633" y="4531328"/>
            <a:ext cx="986492" cy="790382"/>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Gerade Verbindung mit Pfeil 12">
            <a:extLst>
              <a:ext uri="{FF2B5EF4-FFF2-40B4-BE49-F238E27FC236}">
                <a16:creationId xmlns:a16="http://schemas.microsoft.com/office/drawing/2014/main" id="{A827A016-81ED-4602-AD6D-20FB634E6AFC}"/>
              </a:ext>
            </a:extLst>
          </p:cNvPr>
          <p:cNvCxnSpPr>
            <a:cxnSpLocks/>
          </p:cNvCxnSpPr>
          <p:nvPr/>
        </p:nvCxnSpPr>
        <p:spPr bwMode="auto">
          <a:xfrm flipH="1" flipV="1">
            <a:off x="3669296" y="4669634"/>
            <a:ext cx="842509" cy="652076"/>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5503786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C40EAEF-B8EC-4FB8-A9FA-7536E9B8C368}"/>
              </a:ext>
            </a:extLst>
          </p:cNvPr>
          <p:cNvSpPr>
            <a:spLocks noGrp="1"/>
          </p:cNvSpPr>
          <p:nvPr>
            <p:ph type="title"/>
          </p:nvPr>
        </p:nvSpPr>
        <p:spPr/>
        <p:txBody>
          <a:bodyPr/>
          <a:lstStyle/>
          <a:p>
            <a:pPr>
              <a:defRPr sz="3200">
                <a:solidFill>
                  <a:srgbClr val="0B163B"/>
                </a:solidFill>
              </a:defRPr>
            </a:pPr>
            <a:r>
              <a:t>Inhoud</a:t>
            </a:r>
          </a:p>
        </p:txBody>
      </p:sp>
      <p:sp>
        <p:nvSpPr>
          <p:cNvPr id="5" name="Inhaltsplatzhalter 4">
            <a:extLst>
              <a:ext uri="{FF2B5EF4-FFF2-40B4-BE49-F238E27FC236}">
                <a16:creationId xmlns:a16="http://schemas.microsoft.com/office/drawing/2014/main" id="{08C5C621-81D4-482D-8A66-C325103B4A49}"/>
              </a:ext>
            </a:extLst>
          </p:cNvPr>
          <p:cNvSpPr>
            <a:spLocks noGrp="1"/>
          </p:cNvSpPr>
          <p:nvPr>
            <p:ph idx="1"/>
          </p:nvPr>
        </p:nvSpPr>
        <p:spPr>
          <a:xfrm>
            <a:off x="957600" y="1299599"/>
            <a:ext cx="10972800" cy="3921121"/>
          </a:xfrm>
        </p:spPr>
        <p:txBody>
          <a:bodyPr anchor="ctr"/>
          <a:lstStyle/>
          <a:p>
            <a:pPr marL="514800" indent="-514800">
              <a:lnSpc>
                <a:spcPct val="150000"/>
              </a:lnSpc>
              <a:spcBef>
                <a:spcPts val="600"/>
              </a:spcBef>
              <a:buFont typeface="+mj-lt"/>
              <a:buAutoNum type="arabicPeriod"/>
              <a:defRPr>
                <a:solidFill>
                  <a:srgbClr val="0B163B"/>
                </a:solidFill>
              </a:defRPr>
            </a:pPr>
            <a:r>
              <a:t>Hoe AI werkt – basisfunctionaliteit van AI en machine learning</a:t>
            </a:r>
            <a:endParaRPr lang="de-DE" dirty="0">
              <a:solidFill>
                <a:srgbClr val="0B163B"/>
              </a:solidFill>
            </a:endParaRPr>
          </a:p>
          <a:p>
            <a:pPr marL="514800" indent="-514800">
              <a:lnSpc>
                <a:spcPct val="150000"/>
              </a:lnSpc>
              <a:spcBef>
                <a:spcPts val="600"/>
              </a:spcBef>
              <a:buFont typeface="+mj-lt"/>
              <a:buAutoNum type="arabicPeriod"/>
              <a:defRPr>
                <a:solidFill>
                  <a:srgbClr val="0B163B"/>
                </a:solidFill>
              </a:defRPr>
            </a:pPr>
            <a:r>
              <a:t>Overzicht van de basistypen van machine learning </a:t>
            </a:r>
          </a:p>
          <a:p>
            <a:pPr marL="514800" indent="-514800">
              <a:lnSpc>
                <a:spcPct val="150000"/>
              </a:lnSpc>
              <a:spcBef>
                <a:spcPts val="600"/>
              </a:spcBef>
              <a:buFont typeface="+mj-lt"/>
              <a:buAutoNum type="arabicPeriod"/>
              <a:defRPr>
                <a:solidFill>
                  <a:srgbClr val="0B163B"/>
                </a:solidFill>
              </a:defRPr>
            </a:pPr>
            <a:r>
              <a:t>Belangrijke kenmerken van AI </a:t>
            </a:r>
          </a:p>
          <a:p>
            <a:pPr marL="514800" indent="-514800">
              <a:lnSpc>
                <a:spcPct val="150000"/>
              </a:lnSpc>
              <a:spcBef>
                <a:spcPts val="600"/>
              </a:spcBef>
              <a:buFont typeface="+mj-lt"/>
              <a:buAutoNum type="arabicPeriod"/>
              <a:defRPr>
                <a:solidFill>
                  <a:srgbClr val="0B163B"/>
                </a:solidFill>
              </a:defRPr>
            </a:pPr>
            <a:r>
              <a:t>Het ELIZA-effect en automatiseringsbias</a:t>
            </a:r>
            <a:endParaRPr lang="de-DE" dirty="0">
              <a:solidFill>
                <a:srgbClr val="0B163B"/>
              </a:solidFill>
            </a:endParaRPr>
          </a:p>
        </p:txBody>
      </p:sp>
      <p:pic>
        <p:nvPicPr>
          <p:cNvPr id="7" name="Grafik 1">
            <a:extLst>
              <a:ext uri="{FF2B5EF4-FFF2-40B4-BE49-F238E27FC236}">
                <a16:creationId xmlns:a16="http://schemas.microsoft.com/office/drawing/2014/main" id="{68326E49-76B0-4C22-A247-89D08CFCD674}"/>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09749353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Auto, Steil, Gefährlich, Bus, Steigung, Abgrund">
            <a:extLst>
              <a:ext uri="{FF2B5EF4-FFF2-40B4-BE49-F238E27FC236}">
                <a16:creationId xmlns:a16="http://schemas.microsoft.com/office/drawing/2014/main" id="{186DBF44-BF65-4D43-98C1-983C675A0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72" r="19611" b="47499"/>
          <a:stretch/>
        </p:blipFill>
        <p:spPr bwMode="auto">
          <a:xfrm>
            <a:off x="8410596" y="3125661"/>
            <a:ext cx="3019404" cy="2485437"/>
          </a:xfrm>
          <a:prstGeom prst="rect">
            <a:avLst/>
          </a:prstGeom>
          <a:noFill/>
          <a:extLst>
            <a:ext uri="{909E8E84-426E-40DD-AFC4-6F175D3DCCD1}">
              <a14:hiddenFill xmlns:a14="http://schemas.microsoft.com/office/drawing/2010/main">
                <a:solidFill>
                  <a:srgbClr val="FFFFFF"/>
                </a:solidFill>
              </a14:hiddenFill>
            </a:ext>
          </a:extLst>
        </p:spPr>
      </p:pic>
      <p:sp>
        <p:nvSpPr>
          <p:cNvPr id="3" name="Titel 2">
            <a:extLst>
              <a:ext uri="{FF2B5EF4-FFF2-40B4-BE49-F238E27FC236}">
                <a16:creationId xmlns:a16="http://schemas.microsoft.com/office/drawing/2014/main" id="{EA926011-3CAA-4AA6-B694-1BF8AF40C4A4}"/>
              </a:ext>
            </a:extLst>
          </p:cNvPr>
          <p:cNvSpPr>
            <a:spLocks noGrp="1"/>
          </p:cNvSpPr>
          <p:nvPr>
            <p:ph type="title"/>
          </p:nvPr>
        </p:nvSpPr>
        <p:spPr/>
        <p:txBody>
          <a:bodyPr/>
          <a:lstStyle/>
          <a:p>
            <a:r>
              <a:t>Mens versus machine?</a:t>
            </a:r>
            <a:br>
              <a:rPr lang="de-AT" dirty="0"/>
            </a:br>
            <a:r>
              <a:rPr sz="2000">
                <a:latin typeface="+mn-lt"/>
              </a:rPr>
              <a:t>Een praktisch voorbeeld van automatiseringsbias</a:t>
            </a:r>
            <a:endParaRPr lang="de-DE" dirty="0">
              <a:latin typeface="+mn-lt"/>
            </a:endParaRPr>
          </a:p>
        </p:txBody>
      </p:sp>
      <p:sp>
        <p:nvSpPr>
          <p:cNvPr id="5" name="Textfeld 4">
            <a:extLst>
              <a:ext uri="{FF2B5EF4-FFF2-40B4-BE49-F238E27FC236}">
                <a16:creationId xmlns:a16="http://schemas.microsoft.com/office/drawing/2014/main" id="{4BA25B35-9092-493E-AF2D-DD3A86A83BDF}"/>
              </a:ext>
            </a:extLst>
          </p:cNvPr>
          <p:cNvSpPr txBox="1"/>
          <p:nvPr/>
        </p:nvSpPr>
        <p:spPr>
          <a:xfrm>
            <a:off x="4433" y="200173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356F7946-F9A6-4EA4-B859-45534C3D2804}"/>
              </a:ext>
            </a:extLst>
          </p:cNvPr>
          <p:cNvSpPr/>
          <p:nvPr/>
        </p:nvSpPr>
        <p:spPr>
          <a:xfrm>
            <a:off x="452108" y="200173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Autonomie …</a:t>
            </a:r>
            <a:endParaRPr lang="nl-BE" sz="1800" b="0" u="none" strike="noStrike" dirty="0">
              <a:solidFill>
                <a:srgbClr val="000000"/>
              </a:solidFill>
              <a:effectLst/>
              <a:uFillTx/>
              <a:latin typeface="+mj-lt"/>
            </a:endParaRPr>
          </a:p>
        </p:txBody>
      </p:sp>
      <p:sp>
        <p:nvSpPr>
          <p:cNvPr id="7" name="Inhaltsplatzhalter 2">
            <a:extLst>
              <a:ext uri="{FF2B5EF4-FFF2-40B4-BE49-F238E27FC236}">
                <a16:creationId xmlns:a16="http://schemas.microsoft.com/office/drawing/2014/main" id="{6F45F5CA-3FD3-4BA6-910C-6F6625CD74AB}"/>
              </a:ext>
            </a:extLst>
          </p:cNvPr>
          <p:cNvSpPr/>
          <p:nvPr/>
        </p:nvSpPr>
        <p:spPr>
          <a:xfrm>
            <a:off x="452108" y="2397740"/>
            <a:ext cx="11048220" cy="6121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 is simpel gezegd het vermogen om vrij te handelen en eigen beslissingen te nemen op basis van zelfgedefinieerde regels</a:t>
            </a:r>
          </a:p>
          <a:p>
            <a:pPr marL="285750" indent="-285750">
              <a:spcBef>
                <a:spcPts val="1000"/>
              </a:spcBef>
              <a:buFont typeface="Arial" panose="020B0604020202020204" pitchFamily="34" charset="0"/>
              <a:buChar char="•"/>
            </a:pPr>
            <a:endParaRPr lang="en-US" sz="1400" dirty="0"/>
          </a:p>
        </p:txBody>
      </p:sp>
      <p:sp>
        <p:nvSpPr>
          <p:cNvPr id="8" name="Textfeld 7">
            <a:extLst>
              <a:ext uri="{FF2B5EF4-FFF2-40B4-BE49-F238E27FC236}">
                <a16:creationId xmlns:a16="http://schemas.microsoft.com/office/drawing/2014/main" id="{2E57E4B6-2D76-488E-9220-977D47A84CC1}"/>
              </a:ext>
            </a:extLst>
          </p:cNvPr>
          <p:cNvSpPr txBox="1"/>
          <p:nvPr/>
        </p:nvSpPr>
        <p:spPr>
          <a:xfrm>
            <a:off x="0" y="30099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5C16005-05DD-4934-BCC1-B8788027A8EE}"/>
              </a:ext>
            </a:extLst>
          </p:cNvPr>
          <p:cNvSpPr/>
          <p:nvPr/>
        </p:nvSpPr>
        <p:spPr>
          <a:xfrm>
            <a:off x="447675" y="30099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AI …</a:t>
            </a:r>
            <a:endParaRPr lang="nl-BE" sz="1800" b="0" u="none" strike="noStrike" dirty="0">
              <a:solidFill>
                <a:srgbClr val="000000"/>
              </a:solidFill>
              <a:effectLst/>
              <a:uFillTx/>
              <a:latin typeface="+mj-lt"/>
            </a:endParaRPr>
          </a:p>
        </p:txBody>
      </p:sp>
      <p:sp>
        <p:nvSpPr>
          <p:cNvPr id="10" name="Inhaltsplatzhalter 2">
            <a:extLst>
              <a:ext uri="{FF2B5EF4-FFF2-40B4-BE49-F238E27FC236}">
                <a16:creationId xmlns:a16="http://schemas.microsoft.com/office/drawing/2014/main" id="{726643D9-5128-4D33-B3B5-088A91E34AE0}"/>
              </a:ext>
            </a:extLst>
          </p:cNvPr>
          <p:cNvSpPr/>
          <p:nvPr/>
        </p:nvSpPr>
        <p:spPr>
          <a:xfrm>
            <a:off x="447675" y="3405901"/>
            <a:ext cx="11048220" cy="6121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dirty="0"/>
              <a:t>… </a:t>
            </a:r>
            <a:r>
              <a:rPr dirty="0" err="1"/>
              <a:t>kan</a:t>
            </a:r>
            <a:r>
              <a:rPr dirty="0"/>
              <a:t> </a:t>
            </a:r>
            <a:r>
              <a:rPr dirty="0" err="1"/>
              <a:t>bepaalde</a:t>
            </a:r>
            <a:r>
              <a:rPr dirty="0"/>
              <a:t> taken </a:t>
            </a:r>
            <a:r>
              <a:rPr dirty="0" err="1"/>
              <a:t>automatiseren</a:t>
            </a:r>
            <a:r>
              <a:rPr dirty="0"/>
              <a:t> om de </a:t>
            </a:r>
            <a:r>
              <a:rPr dirty="0" err="1"/>
              <a:t>menselijke</a:t>
            </a:r>
            <a:r>
              <a:rPr dirty="0"/>
              <a:t> </a:t>
            </a:r>
            <a:r>
              <a:rPr dirty="0" err="1"/>
              <a:t>handelingsvrijheid</a:t>
            </a:r>
            <a:r>
              <a:rPr dirty="0"/>
              <a:t> </a:t>
            </a:r>
            <a:r>
              <a:rPr dirty="0" err="1"/>
              <a:t>en</a:t>
            </a:r>
            <a:br>
              <a:rPr lang="it-IT" dirty="0"/>
            </a:br>
            <a:r>
              <a:rPr dirty="0" err="1"/>
              <a:t>autonomie</a:t>
            </a:r>
            <a:r>
              <a:rPr dirty="0"/>
              <a:t> </a:t>
            </a:r>
            <a:r>
              <a:rPr dirty="0" err="1"/>
              <a:t>te</a:t>
            </a:r>
            <a:r>
              <a:rPr dirty="0"/>
              <a:t> </a:t>
            </a:r>
            <a:r>
              <a:rPr dirty="0" err="1"/>
              <a:t>vergroten</a:t>
            </a:r>
            <a:r>
              <a:rPr dirty="0"/>
              <a:t> </a:t>
            </a:r>
          </a:p>
        </p:txBody>
      </p:sp>
      <p:sp>
        <p:nvSpPr>
          <p:cNvPr id="11" name="Inhaltsplatzhalter 2">
            <a:extLst>
              <a:ext uri="{FF2B5EF4-FFF2-40B4-BE49-F238E27FC236}">
                <a16:creationId xmlns:a16="http://schemas.microsoft.com/office/drawing/2014/main" id="{370EB2CA-B10D-47C1-A603-0A88CB11C270}"/>
              </a:ext>
            </a:extLst>
          </p:cNvPr>
          <p:cNvSpPr/>
          <p:nvPr/>
        </p:nvSpPr>
        <p:spPr>
          <a:xfrm>
            <a:off x="1064420" y="4246563"/>
            <a:ext cx="10285070" cy="325339"/>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anchor="t">
            <a:noAutofit/>
          </a:bodyPr>
          <a:lstStyle/>
          <a:p>
            <a:pPr algn="ctr">
              <a:spcBef>
                <a:spcPts val="1000"/>
              </a:spcBef>
              <a:defRPr sz="1800">
                <a:solidFill>
                  <a:srgbClr val="0B163B"/>
                </a:solidFill>
                <a:latin typeface="+mj-lt"/>
              </a:defRPr>
            </a:pPr>
            <a:r>
              <a:rPr sz="1600" dirty="0"/>
              <a:t>Maar wat </a:t>
            </a:r>
            <a:r>
              <a:rPr sz="1600" dirty="0" err="1"/>
              <a:t>gebeurt</a:t>
            </a:r>
            <a:r>
              <a:rPr sz="1600" dirty="0"/>
              <a:t> er </a:t>
            </a:r>
            <a:r>
              <a:rPr sz="1600" dirty="0" err="1"/>
              <a:t>bij</a:t>
            </a:r>
            <a:r>
              <a:rPr sz="1600" dirty="0"/>
              <a:t> </a:t>
            </a:r>
            <a:r>
              <a:rPr sz="1600" dirty="0" err="1"/>
              <a:t>conflicten</a:t>
            </a:r>
            <a:r>
              <a:rPr sz="1600" dirty="0"/>
              <a:t> </a:t>
            </a:r>
            <a:r>
              <a:rPr sz="1600" dirty="0" err="1"/>
              <a:t>tussen</a:t>
            </a:r>
            <a:r>
              <a:rPr sz="1600" dirty="0"/>
              <a:t> </a:t>
            </a:r>
            <a:r>
              <a:rPr sz="1600" dirty="0" err="1"/>
              <a:t>beslissingen</a:t>
            </a:r>
            <a:r>
              <a:rPr sz="1600" dirty="0"/>
              <a:t> van </a:t>
            </a:r>
            <a:r>
              <a:rPr sz="1600" dirty="0" err="1"/>
              <a:t>mensen</a:t>
            </a:r>
            <a:r>
              <a:rPr sz="1600" dirty="0"/>
              <a:t> </a:t>
            </a:r>
            <a:r>
              <a:rPr sz="1600" dirty="0" err="1"/>
              <a:t>en</a:t>
            </a:r>
            <a:r>
              <a:rPr sz="1600" dirty="0"/>
              <a:t> </a:t>
            </a:r>
            <a:r>
              <a:rPr sz="1600" dirty="0" err="1"/>
              <a:t>beslissingen</a:t>
            </a:r>
            <a:r>
              <a:rPr sz="1600" dirty="0"/>
              <a:t> van AI?</a:t>
            </a:r>
          </a:p>
        </p:txBody>
      </p:sp>
      <p:sp>
        <p:nvSpPr>
          <p:cNvPr id="12" name="Inhaltsplatzhalter 2">
            <a:extLst>
              <a:ext uri="{FF2B5EF4-FFF2-40B4-BE49-F238E27FC236}">
                <a16:creationId xmlns:a16="http://schemas.microsoft.com/office/drawing/2014/main" id="{F81DCDC3-1003-44CB-AC54-48DD0EB85747}"/>
              </a:ext>
            </a:extLst>
          </p:cNvPr>
          <p:cNvSpPr/>
          <p:nvPr/>
        </p:nvSpPr>
        <p:spPr>
          <a:xfrm>
            <a:off x="457200" y="4762287"/>
            <a:ext cx="7839076" cy="6121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dirty="0"/>
              <a:t>Elke AI is </a:t>
            </a:r>
            <a:r>
              <a:rPr dirty="0" err="1"/>
              <a:t>een</a:t>
            </a:r>
            <a:r>
              <a:rPr dirty="0"/>
              <a:t> machine </a:t>
            </a:r>
          </a:p>
          <a:p>
            <a:pPr marL="285750" indent="-285750">
              <a:spcBef>
                <a:spcPts val="1000"/>
              </a:spcBef>
              <a:buFont typeface="Arial" panose="020B0604020202020204" pitchFamily="34" charset="0"/>
              <a:buChar char="•"/>
              <a:defRPr sz="1400"/>
            </a:pPr>
            <a:r>
              <a:rPr dirty="0"/>
              <a:t>AI </a:t>
            </a:r>
            <a:r>
              <a:rPr dirty="0" err="1"/>
              <a:t>heeft</a:t>
            </a:r>
            <a:r>
              <a:rPr dirty="0"/>
              <a:t> </a:t>
            </a:r>
            <a:r>
              <a:rPr dirty="0" err="1"/>
              <a:t>geen</a:t>
            </a:r>
            <a:r>
              <a:rPr dirty="0"/>
              <a:t> </a:t>
            </a:r>
            <a:r>
              <a:rPr dirty="0" err="1"/>
              <a:t>echte</a:t>
            </a:r>
            <a:r>
              <a:rPr dirty="0"/>
              <a:t> </a:t>
            </a:r>
            <a:r>
              <a:rPr dirty="0" err="1"/>
              <a:t>autonomie</a:t>
            </a:r>
            <a:r>
              <a:rPr dirty="0"/>
              <a:t>, maar </a:t>
            </a:r>
            <a:r>
              <a:rPr dirty="0" err="1"/>
              <a:t>berekent</a:t>
            </a:r>
            <a:r>
              <a:rPr dirty="0"/>
              <a:t> </a:t>
            </a:r>
            <a:r>
              <a:rPr dirty="0" err="1"/>
              <a:t>alleen</a:t>
            </a:r>
            <a:r>
              <a:rPr dirty="0"/>
              <a:t> </a:t>
            </a:r>
            <a:r>
              <a:rPr dirty="0" err="1"/>
              <a:t>kansen</a:t>
            </a:r>
            <a:endParaRPr dirty="0"/>
          </a:p>
        </p:txBody>
      </p:sp>
      <p:sp>
        <p:nvSpPr>
          <p:cNvPr id="13" name="Inhaltsplatzhalter 2">
            <a:extLst>
              <a:ext uri="{FF2B5EF4-FFF2-40B4-BE49-F238E27FC236}">
                <a16:creationId xmlns:a16="http://schemas.microsoft.com/office/drawing/2014/main" id="{A4960D9C-A03D-4C06-B296-55CDAB99296C}"/>
              </a:ext>
            </a:extLst>
          </p:cNvPr>
          <p:cNvSpPr/>
          <p:nvPr/>
        </p:nvSpPr>
        <p:spPr>
          <a:xfrm>
            <a:off x="809624" y="5671870"/>
            <a:ext cx="6591301" cy="678924"/>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anchor="t">
            <a:noAutofit/>
          </a:bodyPr>
          <a:lstStyle/>
          <a:p>
            <a:pPr>
              <a:spcBef>
                <a:spcPts val="1000"/>
              </a:spcBef>
              <a:defRPr sz="2000">
                <a:solidFill>
                  <a:srgbClr val="0B163B"/>
                </a:solidFill>
                <a:latin typeface="+mj-lt"/>
              </a:defRPr>
            </a:pPr>
            <a:r>
              <a:rPr dirty="0"/>
              <a:t> </a:t>
            </a:r>
            <a:r>
              <a:rPr dirty="0">
                <a:sym typeface="Wingdings" panose="05000000000000000000" pitchFamily="2" charset="2"/>
              </a:rPr>
              <a:t> </a:t>
            </a:r>
            <a:r>
              <a:rPr dirty="0" err="1"/>
              <a:t>Belangrijkste</a:t>
            </a:r>
            <a:r>
              <a:rPr dirty="0"/>
              <a:t> </a:t>
            </a:r>
            <a:r>
              <a:rPr dirty="0" err="1"/>
              <a:t>risico</a:t>
            </a:r>
            <a:r>
              <a:rPr dirty="0"/>
              <a:t>: </a:t>
            </a:r>
            <a:r>
              <a:rPr dirty="0" err="1"/>
              <a:t>verlies</a:t>
            </a:r>
            <a:r>
              <a:rPr dirty="0"/>
              <a:t> van </a:t>
            </a:r>
            <a:r>
              <a:rPr dirty="0" err="1"/>
              <a:t>menselijke</a:t>
            </a:r>
            <a:r>
              <a:rPr dirty="0"/>
              <a:t> </a:t>
            </a:r>
            <a:r>
              <a:rPr dirty="0" err="1"/>
              <a:t>autonomie</a:t>
            </a:r>
            <a:r>
              <a:rPr dirty="0"/>
              <a:t> </a:t>
            </a:r>
            <a:r>
              <a:rPr dirty="0" err="1"/>
              <a:t>en</a:t>
            </a:r>
            <a:r>
              <a:rPr dirty="0"/>
              <a:t> </a:t>
            </a:r>
            <a:r>
              <a:rPr dirty="0" err="1"/>
              <a:t>zelfbeschikking</a:t>
            </a:r>
            <a:r>
              <a:rPr dirty="0"/>
              <a:t> </a:t>
            </a:r>
            <a:r>
              <a:rPr dirty="0" err="1"/>
              <a:t>aan</a:t>
            </a:r>
            <a:r>
              <a:rPr dirty="0"/>
              <a:t> AI</a:t>
            </a:r>
          </a:p>
        </p:txBody>
      </p:sp>
      <p:pic>
        <p:nvPicPr>
          <p:cNvPr id="15" name="Picture 2">
            <a:extLst>
              <a:ext uri="{FF2B5EF4-FFF2-40B4-BE49-F238E27FC236}">
                <a16:creationId xmlns:a16="http://schemas.microsoft.com/office/drawing/2014/main" id="{CA864B89-5150-4C7F-A64A-6F6227F863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9529"/>
          <a:stretch/>
        </p:blipFill>
        <p:spPr bwMode="auto">
          <a:xfrm>
            <a:off x="9669114" y="4637988"/>
            <a:ext cx="502368" cy="476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Inhaltsplatzhalter 2">
            <a:extLst>
              <a:ext uri="{FF2B5EF4-FFF2-40B4-BE49-F238E27FC236}">
                <a16:creationId xmlns:a16="http://schemas.microsoft.com/office/drawing/2014/main" id="{9EAC8710-F596-41B1-92F3-C8C6BDDEA1D2}"/>
              </a:ext>
            </a:extLst>
          </p:cNvPr>
          <p:cNvSpPr txBox="1">
            <a:spLocks/>
          </p:cNvSpPr>
          <p:nvPr/>
        </p:nvSpPr>
        <p:spPr>
          <a:xfrm>
            <a:off x="8715851" y="5124213"/>
            <a:ext cx="2408894" cy="396000"/>
          </a:xfrm>
          <a:prstGeom prst="rect">
            <a:avLst/>
          </a:prstGeom>
        </p:spPr>
        <p:txBody>
          <a:bodyPr vert="horz" lIns="0" tIns="45720" rIns="91440" bIns="45720">
            <a:noAutofit/>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mn-lt"/>
                <a:ea typeface="+mn-ea"/>
                <a:cs typeface="ＭＳ Ｐゴシック"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mn-lt"/>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mn-lt"/>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mn-lt"/>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mn-lt"/>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indent="0" algn="ctr">
              <a:buNone/>
              <a:defRPr sz="1800" b="1">
                <a:solidFill>
                  <a:schemeClr val="bg1"/>
                </a:solidFill>
              </a:defRPr>
            </a:pPr>
            <a:r>
              <a:t>Naar rechts draaien</a:t>
            </a:r>
            <a:endParaRPr lang="de-AT" sz="1800" b="1" dirty="0">
              <a:solidFill>
                <a:schemeClr val="bg1"/>
              </a:solidFill>
            </a:endParaRPr>
          </a:p>
        </p:txBody>
      </p:sp>
    </p:spTree>
    <p:extLst>
      <p:ext uri="{BB962C8B-B14F-4D97-AF65-F5344CB8AC3E}">
        <p14:creationId xmlns:p14="http://schemas.microsoft.com/office/powerpoint/2010/main" val="25746142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754ED0-4701-48DF-AB24-0CE5435D0051}"/>
              </a:ext>
            </a:extLst>
          </p:cNvPr>
          <p:cNvSpPr>
            <a:spLocks noGrp="1"/>
          </p:cNvSpPr>
          <p:nvPr>
            <p:ph type="title"/>
          </p:nvPr>
        </p:nvSpPr>
        <p:spPr>
          <a:xfrm>
            <a:off x="457199" y="795600"/>
            <a:ext cx="4199251" cy="1080000"/>
          </a:xfrm>
        </p:spPr>
        <p:txBody>
          <a:bodyPr/>
          <a:lstStyle/>
          <a:p>
            <a:r>
              <a:rPr dirty="0" err="1"/>
              <a:t>Groepsdiscussie</a:t>
            </a:r>
            <a:endParaRPr lang="de-DE" dirty="0"/>
          </a:p>
        </p:txBody>
      </p:sp>
      <p:sp>
        <p:nvSpPr>
          <p:cNvPr id="6" name="Textplatzhalter 5">
            <a:extLst>
              <a:ext uri="{FF2B5EF4-FFF2-40B4-BE49-F238E27FC236}">
                <a16:creationId xmlns:a16="http://schemas.microsoft.com/office/drawing/2014/main" id="{954CEA70-FCE5-4608-9761-C1FAB4C12033}"/>
              </a:ext>
            </a:extLst>
          </p:cNvPr>
          <p:cNvSpPr>
            <a:spLocks noGrp="1"/>
          </p:cNvSpPr>
          <p:nvPr>
            <p:ph type="body" sz="quarter" idx="10"/>
          </p:nvPr>
        </p:nvSpPr>
        <p:spPr/>
        <p:txBody>
          <a:bodyPr/>
          <a:lstStyle/>
          <a:p>
            <a:pPr>
              <a:defRPr sz="4400" b="1"/>
            </a:pPr>
            <a:r>
              <a:rPr dirty="0" err="1"/>
              <a:t>Nadenken</a:t>
            </a:r>
            <a:r>
              <a:rPr dirty="0"/>
              <a:t> over de </a:t>
            </a:r>
            <a:r>
              <a:rPr dirty="0" err="1"/>
              <a:t>risico's</a:t>
            </a:r>
            <a:r>
              <a:rPr dirty="0"/>
              <a:t> van AI</a:t>
            </a:r>
          </a:p>
        </p:txBody>
      </p:sp>
      <p:sp>
        <p:nvSpPr>
          <p:cNvPr id="7" name="Inhaltsplatzhalter 2">
            <a:extLst>
              <a:ext uri="{FF2B5EF4-FFF2-40B4-BE49-F238E27FC236}">
                <a16:creationId xmlns:a16="http://schemas.microsoft.com/office/drawing/2014/main" id="{C843735D-7E98-4326-8BD7-4E22EF076BEE}"/>
              </a:ext>
            </a:extLst>
          </p:cNvPr>
          <p:cNvSpPr/>
          <p:nvPr/>
        </p:nvSpPr>
        <p:spPr>
          <a:xfrm>
            <a:off x="4559729" y="1009650"/>
            <a:ext cx="7173600" cy="45675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spcBef>
                <a:spcPts val="1000"/>
              </a:spcBef>
              <a:tabLst>
                <a:tab pos="0" algn="l"/>
              </a:tabLst>
              <a:defRPr sz="2000" b="1">
                <a:solidFill>
                  <a:schemeClr val="dk1"/>
                </a:solidFill>
                <a:effectLst/>
                <a:uFillTx/>
              </a:defRPr>
            </a:pPr>
            <a:r>
              <a:rPr>
                <a:latin typeface="+mj-lt"/>
              </a:rPr>
              <a:t>Aanpak</a:t>
            </a:r>
            <a:r>
              <a:rPr>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defRPr sz="1400" u="sng">
                <a:solidFill>
                  <a:schemeClr val="dk1"/>
                </a:solidFill>
                <a:latin typeface="Garet Book"/>
              </a:defRPr>
            </a:pPr>
            <a:r>
              <a:rPr>
                <a:effectLst/>
                <a:uFillTx/>
              </a:rPr>
              <a:t>Tijd: </a:t>
            </a:r>
            <a:r>
              <a:t>20–25</a:t>
            </a:r>
            <a:r>
              <a:rPr>
                <a:effectLst/>
                <a:uFillTx/>
              </a:rPr>
              <a:t> min.</a:t>
            </a:r>
            <a:endParaRPr lang="de-DE" sz="1400" u="sng" dirty="0">
              <a:solidFill>
                <a:schemeClr val="dk1"/>
              </a:solidFill>
              <a:latin typeface="Garet Book"/>
            </a:endParaRPr>
          </a:p>
          <a:p>
            <a:pPr defTabSz="914400">
              <a:spcBef>
                <a:spcPts val="1000"/>
              </a:spcBef>
              <a:buClr>
                <a:srgbClr val="0B163B"/>
              </a:buClr>
              <a:tabLst>
                <a:tab pos="0" algn="l"/>
              </a:tabLst>
            </a:pPr>
            <a:endParaRPr lang="en-US" sz="1200" u="sng" dirty="0">
              <a:solidFill>
                <a:schemeClr val="dk1"/>
              </a:solidFill>
            </a:endParaRPr>
          </a:p>
          <a:p>
            <a:pPr defTabSz="914400">
              <a:spcBef>
                <a:spcPts val="1000"/>
              </a:spcBef>
              <a:buClr>
                <a:srgbClr val="0B163B"/>
              </a:buClr>
              <a:tabLst>
                <a:tab pos="0" algn="l"/>
              </a:tabLst>
              <a:defRPr sz="1400" b="1">
                <a:solidFill>
                  <a:schemeClr val="tx1"/>
                </a:solidFill>
              </a:defRPr>
            </a:pPr>
            <a:r>
              <a:t>Mogelijke vragen:</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t>Waarom is het belangrijk om overmatig vertrouwen en blind vertrouwen in AI-technologie te vermijden?</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t>Is het ELIZA-effect vandaag de dag nog steeds relevant? </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t>Wat is het verband tussen het ELIZA-effect en automatiseringsbias?</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t>Waarom kunnen moderne AI-technologieën deze risico's versterken?</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t>Wat zijn de gevolgen van deze risico's? Wat kunnen problematische effecten zijn?</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t>Hoe kunnen deze risico's worden vermeden? Wat zou daarvoor nodig zijn?</a:t>
            </a:r>
            <a:endParaRPr lang="en-US" sz="1200" dirty="0"/>
          </a:p>
          <a:p>
            <a:pPr>
              <a:spcBef>
                <a:spcPts val="1000"/>
              </a:spcBef>
              <a:buClr>
                <a:srgbClr val="0B163B"/>
              </a:buClr>
              <a:tabLst>
                <a:tab pos="0" algn="l"/>
              </a:tabLst>
            </a:pPr>
            <a:endParaRPr lang="en-US" sz="1200" b="0" dirty="0">
              <a:solidFill>
                <a:schemeClr val="tx1"/>
              </a:solidFill>
            </a:endParaRPr>
          </a:p>
          <a:p>
            <a:pPr marL="342900" indent="-342900">
              <a:spcBef>
                <a:spcPts val="1000"/>
              </a:spcBef>
              <a:buClr>
                <a:srgbClr val="0B163B"/>
              </a:buClr>
              <a:buFont typeface="+mj-lt"/>
              <a:buAutoNum type="arabicParenR"/>
              <a:tabLst>
                <a:tab pos="0" algn="l"/>
              </a:tabLst>
              <a:defRPr sz="1400"/>
            </a:pPr>
            <a:r>
              <a:rPr u="sng"/>
              <a:t>Bespreek</a:t>
            </a:r>
            <a:r>
              <a:t> dit in kleine groepen (4–5 personen) en bedenk praktische voorbeelden. </a:t>
            </a:r>
          </a:p>
          <a:p>
            <a:pPr marL="342900" indent="-342900">
              <a:spcBef>
                <a:spcPts val="1000"/>
              </a:spcBef>
              <a:buClr>
                <a:srgbClr val="0B163B"/>
              </a:buClr>
              <a:buFont typeface="+mj-lt"/>
              <a:buAutoNum type="arabicParenR"/>
              <a:tabLst>
                <a:tab pos="0" algn="l"/>
              </a:tabLst>
              <a:defRPr sz="1400"/>
            </a:pPr>
            <a:r>
              <a:t> </a:t>
            </a:r>
            <a:r>
              <a:rPr u="sng"/>
              <a:t>Deel</a:t>
            </a:r>
            <a:r>
              <a:t> vervolgens je bevindingen met anderen (bijv. op een flip-over)</a:t>
            </a:r>
          </a:p>
        </p:txBody>
      </p:sp>
      <p:sp>
        <p:nvSpPr>
          <p:cNvPr id="8" name="Inhaltsplatzhalter 2">
            <a:extLst>
              <a:ext uri="{FF2B5EF4-FFF2-40B4-BE49-F238E27FC236}">
                <a16:creationId xmlns:a16="http://schemas.microsoft.com/office/drawing/2014/main" id="{801E3328-FE41-46F4-9F83-F9BD3A428302}"/>
              </a:ext>
            </a:extLst>
          </p:cNvPr>
          <p:cNvSpPr/>
          <p:nvPr/>
        </p:nvSpPr>
        <p:spPr>
          <a:xfrm>
            <a:off x="4656451" y="5716874"/>
            <a:ext cx="6278250" cy="474376"/>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anchor="t">
            <a:noAutofit/>
          </a:bodyPr>
          <a:lstStyle/>
          <a:p>
            <a:pPr marL="0" indent="0">
              <a:buNone/>
              <a:defRPr sz="1200"/>
            </a:pPr>
            <a:r>
              <a:t>Optioneel: Bekijk een korte video waarin het ELIZA-effect wordt beschreven en bespreek vervolgens de gevolgen ervan.</a:t>
            </a:r>
            <a:endParaRPr lang="en-US" sz="1400" dirty="0"/>
          </a:p>
        </p:txBody>
      </p:sp>
    </p:spTree>
    <p:extLst>
      <p:ext uri="{BB962C8B-B14F-4D97-AF65-F5344CB8AC3E}">
        <p14:creationId xmlns:p14="http://schemas.microsoft.com/office/powerpoint/2010/main" val="379316620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Bedankt </a:t>
            </a:r>
            <a:r>
              <a:rPr kumimoji="0" sz="3600" b="0" i="0" u="none" strike="noStrike" kern="1200" cap="none" spc="0" normalizeH="0" baseline="0" noProof="0">
                <a:ln>
                  <a:noFill/>
                </a:ln>
                <a:solidFill>
                  <a:srgbClr val="FFFFFF"/>
                </a:solidFill>
                <a:effectLst/>
                <a:uLnTx/>
                <a:uFillTx/>
                <a:latin typeface="Garet Heavy"/>
                <a:ea typeface="+mj-ea"/>
                <a:cs typeface="+mj-cs"/>
              </a:rPr>
              <a:t>voor je interesse en aandacht.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20626"/>
            <a:ext cx="10584360" cy="886734"/>
            <a:chOff x="1369440" y="5620626"/>
            <a:chExt cx="10584360" cy="886734"/>
          </a:xfrm>
        </p:grpSpPr>
        <p:sp>
          <p:nvSpPr>
            <p:cNvPr id="12" name="Textfeld 14">
              <a:extLst>
                <a:ext uri="{FF2B5EF4-FFF2-40B4-BE49-F238E27FC236}">
                  <a16:creationId xmlns:a16="http://schemas.microsoft.com/office/drawing/2014/main" id="{C91CAAEF-CABD-4A43-8CFD-13C501194AD2}"/>
                </a:ext>
              </a:extLst>
            </p:cNvPr>
            <p:cNvSpPr/>
            <p:nvPr/>
          </p:nvSpPr>
          <p:spPr>
            <a:xfrm>
              <a:off x="1369440" y="5620626"/>
              <a:ext cx="5277600" cy="821880"/>
            </a:xfrm>
            <a:prstGeom prst="rect">
              <a:avLst/>
            </a:prstGeom>
            <a:noFill/>
            <a:ln w="6350">
              <a:noFill/>
            </a:ln>
            <a:effectLst/>
          </p:spPr>
          <p:txBody>
            <a:bodyPr numCol="1" spcCol="0" anchor="t">
              <a:noAutofit/>
            </a:bodyPr>
            <a:lstStyle/>
            <a:p>
              <a:pPr marL="0" marR="0" lvl="0" indent="0"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lang="nl-NL" sz="900" b="0" i="0" u="none" strike="noStrike" kern="1200" cap="none" spc="0" normalizeH="0" baseline="0" noProof="0" dirty="0">
                  <a:ln>
                    <a:noFill/>
                  </a:ln>
                  <a:solidFill>
                    <a:srgbClr val="1F2328"/>
                  </a:solidFill>
                  <a:effectLst/>
                  <a:uLnTx/>
                  <a:uFillTx/>
                  <a:latin typeface="Garet Book" pitchFamily="2" charset="0"/>
                </a:rPr>
                <a:t>Gefinancierd door de Europese Unie. De hier geuite ideeën en meningen komen echter uitsluitend voor rekening van de auteur(s) en geven niet noodzakelijkerwijs die van de Europese Unie of het Europese Uitvoerende Agentschap onderwijs en cultuur (EACEA) weer. Noch de Europese Unie, noch het EACEA kan ervoor aansprakelijk worden gesteld.</a:t>
              </a:r>
              <a:br>
                <a:rPr kumimoji="0" lang="nl-NL" sz="900" b="0" i="0" u="none" strike="noStrike" kern="1200" cap="none" spc="0" normalizeH="0" baseline="0" noProof="0" dirty="0">
                  <a:ln>
                    <a:noFill/>
                  </a:ln>
                  <a:solidFill>
                    <a:srgbClr val="1F2328"/>
                  </a:solidFill>
                  <a:effectLst/>
                  <a:uLnTx/>
                  <a:uFillTx/>
                  <a:latin typeface="Garet Book" pitchFamily="2" charset="0"/>
                </a:rPr>
              </a:br>
              <a:r>
                <a:rPr kumimoji="0" lang="de-DE" sz="900" b="1" i="0" u="none" strike="noStrike" kern="1200" cap="none" spc="0" normalizeH="0" baseline="0" noProof="0" dirty="0" err="1">
                  <a:ln>
                    <a:noFill/>
                  </a:ln>
                  <a:solidFill>
                    <a:srgbClr val="0B163B"/>
                  </a:solidFill>
                  <a:effectLst/>
                  <a:uLnTx/>
                  <a:uFillTx/>
                  <a:latin typeface="Garet Book"/>
                </a:rPr>
                <a:t>Projectnr</a:t>
              </a:r>
              <a:r>
                <a:rPr kumimoji="0" lang="de-DE" sz="900" b="1" i="0" u="none" strike="noStrike" kern="1200" cap="none" spc="0" normalizeH="0" baseline="0" noProof="0" dirty="0">
                  <a:ln>
                    <a:noFill/>
                  </a:ln>
                  <a:solidFill>
                    <a:srgbClr val="0B163B"/>
                  </a:solidFill>
                  <a:effectLst/>
                  <a:uLnTx/>
                  <a:uFillTx/>
                  <a:latin typeface="Garet Book"/>
                </a:rPr>
                <a:t>.: KA220-VET-000165375</a:t>
              </a:r>
              <a:endParaRPr kumimoji="0" lang="de-D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3"/>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algn="l" defTabSz="914400" rtl="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kumimoji="0" sz="900" b="0" i="0" u="none" strike="noStrike" kern="1200" cap="none" spc="0" normalizeH="0" baseline="0" noProof="0" dirty="0">
                    <a:ln>
                      <a:noFill/>
                    </a:ln>
                    <a:solidFill>
                      <a:srgbClr val="0B163B"/>
                    </a:solidFill>
                    <a:effectLst/>
                    <a:uLnTx/>
                    <a:uFillTx/>
                    <a:latin typeface="Garet Book"/>
                  </a:rPr>
                  <a:t>Copyright © 2026 door </a:t>
                </a:r>
                <a:r>
                  <a:rPr kumimoji="0" sz="900" b="0" i="0" u="sng" strike="noStrike" kern="1200" cap="none" spc="0" normalizeH="0" baseline="0" noProof="0" dirty="0">
                    <a:ln>
                      <a:noFill/>
                    </a:ln>
                    <a:solidFill>
                      <a:srgbClr val="1F2C8F"/>
                    </a:solidFill>
                    <a:effectLst/>
                    <a:uLnTx/>
                    <a:uFillTx/>
                    <a:latin typeface="Garet Book"/>
                    <a:hlinkClick r:id="rId4"/>
                  </a:rPr>
                  <a:t>het </a:t>
                </a:r>
                <a:r>
                  <a:rPr kumimoji="0" sz="900" b="0" i="0" u="sng" strike="noStrike" kern="1200" cap="none" spc="0" normalizeH="0" baseline="0" noProof="0" dirty="0" err="1">
                    <a:ln>
                      <a:noFill/>
                    </a:ln>
                    <a:solidFill>
                      <a:srgbClr val="1F2C8F"/>
                    </a:solidFill>
                    <a:effectLst/>
                    <a:uLnTx/>
                    <a:uFillTx/>
                    <a:latin typeface="Garet Book"/>
                    <a:hlinkClick r:id="rId4"/>
                  </a:rPr>
                  <a:t>partnerconsortium</a:t>
                </a:r>
                <a:r>
                  <a:rPr kumimoji="0" sz="900" b="0" i="0" u="sng" strike="noStrike" kern="1200" cap="none" spc="0" normalizeH="0" baseline="0" noProof="0" dirty="0">
                    <a:ln>
                      <a:noFill/>
                    </a:ln>
                    <a:solidFill>
                      <a:srgbClr val="1F2C8F"/>
                    </a:solidFill>
                    <a:effectLst/>
                    <a:uLnTx/>
                    <a:uFillTx/>
                    <a:latin typeface="Garet Book"/>
                    <a:hlinkClick r:id="rId4"/>
                  </a:rPr>
                  <a:t> van het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ＭＳ Ｐゴシック" charset="0"/>
                    <a:cs typeface="+mn-cs"/>
                  </a:rPr>
                </a:br>
                <a:r>
                  <a:rPr kumimoji="0" sz="900" b="1" i="0" u="none" strike="noStrike" kern="1200" cap="none" spc="0" normalizeH="0" baseline="0" noProof="0" dirty="0" err="1">
                    <a:ln>
                      <a:noFill/>
                    </a:ln>
                    <a:solidFill>
                      <a:srgbClr val="0B163B"/>
                    </a:solidFill>
                    <a:effectLst/>
                    <a:uLnTx/>
                    <a:uFillTx/>
                    <a:latin typeface="Garet Book"/>
                  </a:rPr>
                  <a:t>Dit</a:t>
                </a:r>
                <a:r>
                  <a:rPr kumimoji="0" sz="900" b="1" i="0" u="none" strike="noStrike" kern="1200" cap="none" spc="0" normalizeH="0" baseline="0" noProof="0" dirty="0">
                    <a:ln>
                      <a:noFill/>
                    </a:ln>
                    <a:solidFill>
                      <a:srgbClr val="0B163B"/>
                    </a:solidFill>
                    <a:effectLst/>
                    <a:uLnTx/>
                    <a:uFillTx/>
                    <a:latin typeface="Garet Book"/>
                  </a:rPr>
                  <a:t> </a:t>
                </a:r>
                <a:r>
                  <a:rPr kumimoji="0" sz="900" b="1" i="0" u="none" strike="noStrike" kern="1200" cap="none" spc="0" normalizeH="0" baseline="0" noProof="0" dirty="0" err="1">
                    <a:ln>
                      <a:noFill/>
                    </a:ln>
                    <a:solidFill>
                      <a:srgbClr val="0B163B"/>
                    </a:solidFill>
                    <a:effectLst/>
                    <a:uLnTx/>
                    <a:uFillTx/>
                    <a:latin typeface="Garet Book"/>
                  </a:rPr>
                  <a:t>werk</a:t>
                </a:r>
                <a:r>
                  <a:rPr kumimoji="0" sz="900" b="1" i="0" u="none" strike="noStrike" kern="1200" cap="none" spc="0" normalizeH="0" baseline="0" noProof="0" dirty="0">
                    <a:ln>
                      <a:noFill/>
                    </a:ln>
                    <a:solidFill>
                      <a:srgbClr val="0B163B"/>
                    </a:solidFill>
                    <a:effectLst/>
                    <a:uLnTx/>
                    <a:uFillTx/>
                    <a:latin typeface="Garet Book"/>
                  </a:rPr>
                  <a:t> </a:t>
                </a:r>
                <a:r>
                  <a:rPr kumimoji="0" sz="900" b="1" i="0" u="none" strike="noStrike" kern="1200" cap="none" spc="0" normalizeH="0" baseline="0" noProof="0" dirty="0" err="1">
                    <a:ln>
                      <a:noFill/>
                    </a:ln>
                    <a:solidFill>
                      <a:srgbClr val="0B163B"/>
                    </a:solidFill>
                    <a:effectLst/>
                    <a:uLnTx/>
                    <a:uFillTx/>
                    <a:latin typeface="Garet Book"/>
                  </a:rPr>
                  <a:t>valt</a:t>
                </a:r>
                <a:r>
                  <a:rPr kumimoji="0" sz="900" b="1" i="0" u="none" strike="noStrike" kern="1200" cap="none" spc="0" normalizeH="0" baseline="0" noProof="0" dirty="0">
                    <a:ln>
                      <a:noFill/>
                    </a:ln>
                    <a:solidFill>
                      <a:srgbClr val="0B163B"/>
                    </a:solidFill>
                    <a:effectLst/>
                    <a:uLnTx/>
                    <a:uFillTx/>
                    <a:latin typeface="Garet Book"/>
                  </a:rPr>
                  <a:t> </a:t>
                </a:r>
                <a:r>
                  <a:rPr kumimoji="0" sz="900" b="1" i="0" u="none" strike="noStrike" kern="1200" cap="none" spc="0" normalizeH="0" baseline="0" noProof="0" dirty="0" err="1">
                    <a:ln>
                      <a:noFill/>
                    </a:ln>
                    <a:solidFill>
                      <a:srgbClr val="0B163B"/>
                    </a:solidFill>
                    <a:effectLst/>
                    <a:uLnTx/>
                    <a:uFillTx/>
                    <a:latin typeface="Garet Book"/>
                  </a:rPr>
                  <a:t>onder</a:t>
                </a:r>
                <a:r>
                  <a:rPr kumimoji="0" sz="900" b="1" i="0" u="none" strike="noStrike" kern="1200" cap="none" spc="0" normalizeH="0" baseline="0" noProof="0" dirty="0">
                    <a:ln>
                      <a:noFill/>
                    </a:ln>
                    <a:solidFill>
                      <a:srgbClr val="0B163B"/>
                    </a:solidFill>
                    <a:effectLst/>
                    <a:uLnTx/>
                    <a:uFillTx/>
                    <a:latin typeface="Garet Book"/>
                  </a:rPr>
                  <a:t> de </a:t>
                </a:r>
                <a:r>
                  <a:rPr kumimoji="0" sz="900" b="1" i="0" u="none" strike="noStrike" kern="1200" cap="none" spc="0" normalizeH="0" baseline="0" noProof="0" dirty="0" err="1">
                    <a:ln>
                      <a:noFill/>
                    </a:ln>
                    <a:solidFill>
                      <a:srgbClr val="0B163B"/>
                    </a:solidFill>
                    <a:effectLst/>
                    <a:uLnTx/>
                    <a:uFillTx/>
                    <a:latin typeface="Garet Book"/>
                  </a:rPr>
                  <a:t>licentie</a:t>
                </a:r>
                <a:r>
                  <a:rPr kumimoji="0" sz="900" b="1" i="0" u="none" strike="noStrike" kern="1200" cap="none" spc="0" normalizeH="0" baseline="0" noProof="0" dirty="0">
                    <a:ln>
                      <a:noFill/>
                    </a:ln>
                    <a:solidFill>
                      <a:srgbClr val="0B163B"/>
                    </a:solidFill>
                    <a:effectLst/>
                    <a:uLnTx/>
                    <a:uFillTx/>
                    <a:latin typeface="Garet Book"/>
                  </a:rPr>
                  <a:t> </a:t>
                </a:r>
                <a:r>
                  <a:rPr kumimoji="0" sz="900" b="1" i="0" u="sng" strike="noStrike" kern="1200" cap="none" spc="0" normalizeH="0" baseline="0" noProof="0" dirty="0">
                    <a:ln>
                      <a:noFill/>
                    </a:ln>
                    <a:solidFill>
                      <a:srgbClr val="1F2C8F"/>
                    </a:solidFill>
                    <a:effectLst/>
                    <a:uLnTx/>
                    <a:uFillTx/>
                    <a:latin typeface="Garet Book"/>
                    <a:hlinkClick r:id="rId5"/>
                  </a:rPr>
                  <a:t>CC BY-SA 4.0</a:t>
                </a:r>
                <a:endParaRPr kumimoji="0" lang="nl-B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grpSp>
      <p:pic>
        <p:nvPicPr>
          <p:cNvPr id="2" name="Grafik 1">
            <a:extLst>
              <a:ext uri="{FF2B5EF4-FFF2-40B4-BE49-F238E27FC236}">
                <a16:creationId xmlns:a16="http://schemas.microsoft.com/office/drawing/2014/main" id="{3D743C4F-7362-7D25-06E1-5C563C9843A3}"/>
              </a:ext>
            </a:extLst>
          </p:cNvPr>
          <p:cNvPicPr>
            <a:picLocks noChangeAspect="1"/>
          </p:cNvPicPr>
          <p:nvPr/>
        </p:nvPicPr>
        <p:blipFill>
          <a:blip r:embed="rId6"/>
          <a:stretch>
            <a:fillRect/>
          </a:stretch>
        </p:blipFill>
        <p:spPr>
          <a:xfrm>
            <a:off x="179773" y="5511420"/>
            <a:ext cx="1234174" cy="1175759"/>
          </a:xfrm>
          <a:prstGeom prst="rect">
            <a:avLst/>
          </a:prstGeom>
        </p:spPr>
      </p:pic>
    </p:spTree>
    <p:extLst>
      <p:ext uri="{BB962C8B-B14F-4D97-AF65-F5344CB8AC3E}">
        <p14:creationId xmlns:p14="http://schemas.microsoft.com/office/powerpoint/2010/main" val="1110183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0FA17A1-9965-441C-8257-5BCA25E21EA6}"/>
              </a:ext>
            </a:extLst>
          </p:cNvPr>
          <p:cNvSpPr>
            <a:spLocks noGrp="1"/>
          </p:cNvSpPr>
          <p:nvPr>
            <p:ph type="title"/>
          </p:nvPr>
        </p:nvSpPr>
        <p:spPr/>
        <p:txBody>
          <a:bodyPr>
            <a:normAutofit/>
          </a:bodyPr>
          <a:lstStyle/>
          <a:p>
            <a:pPr>
              <a:defRPr>
                <a:solidFill>
                  <a:srgbClr val="0B163B"/>
                </a:solidFill>
              </a:defRPr>
            </a:pPr>
            <a:r>
              <a:t>Hoe AI werkt – basisfunctionaliteit van AI en machine learning</a:t>
            </a:r>
            <a:endParaRPr lang="de-DE" dirty="0">
              <a:solidFill>
                <a:srgbClr val="0B163B"/>
              </a:solidFill>
            </a:endParaRPr>
          </a:p>
        </p:txBody>
      </p:sp>
    </p:spTree>
    <p:extLst>
      <p:ext uri="{BB962C8B-B14F-4D97-AF65-F5344CB8AC3E}">
        <p14:creationId xmlns:p14="http://schemas.microsoft.com/office/powerpoint/2010/main" val="2977322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4EF72D-4AD1-4CAA-8C29-B6CEDF104316}"/>
              </a:ext>
            </a:extLst>
          </p:cNvPr>
          <p:cNvSpPr>
            <a:spLocks noGrp="1"/>
          </p:cNvSpPr>
          <p:nvPr>
            <p:ph type="title"/>
          </p:nvPr>
        </p:nvSpPr>
        <p:spPr/>
        <p:txBody>
          <a:bodyPr/>
          <a:lstStyle/>
          <a:p>
            <a:pPr>
              <a:defRPr>
                <a:solidFill>
                  <a:srgbClr val="0B163B"/>
                </a:solidFill>
              </a:defRPr>
            </a:pPr>
            <a:r>
              <a:rPr dirty="0"/>
              <a:t>Korte </a:t>
            </a:r>
            <a:r>
              <a:rPr dirty="0" err="1"/>
              <a:t>discussie</a:t>
            </a:r>
            <a:endParaRPr lang="de-DE" dirty="0">
              <a:solidFill>
                <a:srgbClr val="0B163B"/>
              </a:solidFill>
            </a:endParaRPr>
          </a:p>
        </p:txBody>
      </p:sp>
      <p:sp>
        <p:nvSpPr>
          <p:cNvPr id="3" name="Inhaltsplatzhalter 2">
            <a:extLst>
              <a:ext uri="{FF2B5EF4-FFF2-40B4-BE49-F238E27FC236}">
                <a16:creationId xmlns:a16="http://schemas.microsoft.com/office/drawing/2014/main" id="{217F9AFE-9D1F-451E-97FC-051BF7495708}"/>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rgbClr val="0B163B"/>
                </a:solidFill>
                <a:effectLst/>
                <a:uFillTx/>
                <a:latin typeface="+mj-lt"/>
              </a:defRPr>
            </a:pPr>
            <a:r>
              <a:t>Aanpak:</a:t>
            </a:r>
            <a:endParaRPr lang="nl-BE" sz="2000" b="0" u="none" strike="noStrike" dirty="0">
              <a:solidFill>
                <a:srgbClr val="0B163B"/>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a:solidFill>
                  <a:srgbClr val="0B163B"/>
                </a:solidFill>
                <a:effectLst/>
                <a:uFillTx/>
                <a:latin typeface="Garet Book"/>
              </a:defRPr>
            </a:pPr>
            <a:r>
              <a:t>Opwarming: </a:t>
            </a:r>
            <a:r>
              <a:rPr u="sng"/>
              <a:t>Bespreek in 1–2 min.</a:t>
            </a:r>
            <a:endParaRPr lang="nl-BE" sz="1400" b="0" u="sng" strike="noStrike" dirty="0">
              <a:solidFill>
                <a:srgbClr val="0B163B"/>
              </a:solidFill>
              <a:effectLst/>
              <a:uFillTx/>
              <a:latin typeface="Arial"/>
            </a:endParaRPr>
          </a:p>
        </p:txBody>
      </p:sp>
      <p:sp>
        <p:nvSpPr>
          <p:cNvPr id="4" name="PlaceHolder 1">
            <a:extLst>
              <a:ext uri="{FF2B5EF4-FFF2-40B4-BE49-F238E27FC236}">
                <a16:creationId xmlns:a16="http://schemas.microsoft.com/office/drawing/2014/main" id="{6FB2A7BC-0FFC-40B4-81E6-5C32ABCA5F60}"/>
              </a:ext>
            </a:extLst>
          </p:cNvPr>
          <p:cNvSpPr txBox="1">
            <a:spLocks/>
          </p:cNvSpPr>
          <p:nvPr/>
        </p:nvSpPr>
        <p:spPr>
          <a:xfrm>
            <a:off x="1063080" y="2110160"/>
            <a:ext cx="7729560" cy="3370280"/>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defRPr sz="4400">
                <a:solidFill>
                  <a:srgbClr val="0B163B"/>
                </a:solidFill>
                <a:latin typeface="+mn-lt"/>
              </a:defRPr>
            </a:pPr>
            <a:r>
              <a:t>Heb je enig idee hoe AI/ML werkt?</a:t>
            </a:r>
            <a:endParaRPr lang="de-DE" sz="4400" b="0" kern="0" dirty="0">
              <a:solidFill>
                <a:srgbClr val="0B163B"/>
              </a:solidFill>
              <a:latin typeface="+mn-lt"/>
            </a:endParaRPr>
          </a:p>
        </p:txBody>
      </p:sp>
    </p:spTree>
    <p:extLst>
      <p:ext uri="{BB962C8B-B14F-4D97-AF65-F5344CB8AC3E}">
        <p14:creationId xmlns:p14="http://schemas.microsoft.com/office/powerpoint/2010/main" val="322044638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A93AD5B-311E-46ED-9A8D-F14A771DC1E8}"/>
              </a:ext>
            </a:extLst>
          </p:cNvPr>
          <p:cNvSpPr>
            <a:spLocks noGrp="1"/>
          </p:cNvSpPr>
          <p:nvPr>
            <p:ph type="title"/>
          </p:nvPr>
        </p:nvSpPr>
        <p:spPr/>
        <p:txBody>
          <a:bodyPr/>
          <a:lstStyle/>
          <a:p>
            <a:pPr>
              <a:defRPr sz="3200">
                <a:solidFill>
                  <a:schemeClr val="tx1"/>
                </a:solidFill>
              </a:defRPr>
            </a:pPr>
            <a:r>
              <a:t>Basisfunctionaliteit van AI-systemen</a:t>
            </a:r>
            <a:endParaRPr lang="de-DE" dirty="0"/>
          </a:p>
        </p:txBody>
      </p:sp>
      <p:sp>
        <p:nvSpPr>
          <p:cNvPr id="5" name="Textfeld 4">
            <a:extLst>
              <a:ext uri="{FF2B5EF4-FFF2-40B4-BE49-F238E27FC236}">
                <a16:creationId xmlns:a16="http://schemas.microsoft.com/office/drawing/2014/main" id="{3A8EA98D-535C-4534-9702-E8AAE5CF655E}"/>
              </a:ext>
            </a:extLst>
          </p:cNvPr>
          <p:cNvSpPr txBox="1"/>
          <p:nvPr/>
        </p:nvSpPr>
        <p:spPr>
          <a:xfrm>
            <a:off x="0" y="1551013"/>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6" name="Inhaltsplatzhalter 2">
            <a:extLst>
              <a:ext uri="{FF2B5EF4-FFF2-40B4-BE49-F238E27FC236}">
                <a16:creationId xmlns:a16="http://schemas.microsoft.com/office/drawing/2014/main" id="{6A07EBF9-803C-4CD6-8CE0-BB440CA484EF}"/>
              </a:ext>
            </a:extLst>
          </p:cNvPr>
          <p:cNvSpPr/>
          <p:nvPr/>
        </p:nvSpPr>
        <p:spPr>
          <a:xfrm>
            <a:off x="457200" y="153004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ctr" defTabSz="914400">
              <a:lnSpc>
                <a:spcPct val="100000"/>
              </a:lnSpc>
              <a:spcBef>
                <a:spcPts val="1001"/>
              </a:spcBef>
              <a:tabLst>
                <a:tab pos="0" algn="l"/>
              </a:tabLst>
              <a:defRPr sz="1800">
                <a:solidFill>
                  <a:schemeClr val="accent4"/>
                </a:solidFill>
                <a:effectLst/>
                <a:uFillTx/>
                <a:latin typeface="+mj-lt"/>
              </a:defRPr>
            </a:pPr>
            <a:r>
              <a:t>Kernprincipe: van invoer naar uitvoer</a:t>
            </a:r>
            <a:endParaRPr lang="nl-BE" sz="1800" b="0" u="none" strike="noStrike" dirty="0">
              <a:solidFill>
                <a:schemeClr val="accent4"/>
              </a:solidFill>
              <a:effectLst/>
              <a:uFillTx/>
              <a:latin typeface="+mj-lt"/>
            </a:endParaRPr>
          </a:p>
        </p:txBody>
      </p:sp>
      <p:sp>
        <p:nvSpPr>
          <p:cNvPr id="7" name="Abgerundetes Rechteck 5">
            <a:extLst>
              <a:ext uri="{FF2B5EF4-FFF2-40B4-BE49-F238E27FC236}">
                <a16:creationId xmlns:a16="http://schemas.microsoft.com/office/drawing/2014/main" id="{00B80695-3398-4533-9A8B-860DB94943FD}"/>
              </a:ext>
            </a:extLst>
          </p:cNvPr>
          <p:cNvSpPr/>
          <p:nvPr/>
        </p:nvSpPr>
        <p:spPr bwMode="auto">
          <a:xfrm>
            <a:off x="3128807" y="2315861"/>
            <a:ext cx="1296144" cy="648072"/>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ctr" anchorCtr="0" compatLnSpc="1">
            <a:prstTxWarp prst="textNoShape">
              <a:avLst/>
            </a:prstTxWarp>
          </a:bodyPr>
          <a:lstStyle/>
          <a:p>
            <a:pPr algn="ctr">
              <a:defRPr sz="1400">
                <a:latin typeface="+mj-lt"/>
              </a:defRPr>
            </a:pPr>
            <a:r>
              <a:t>Invoer</a:t>
            </a:r>
            <a:endParaRPr lang="de-AT" sz="1600" dirty="0">
              <a:latin typeface="+mj-lt"/>
            </a:endParaRPr>
          </a:p>
        </p:txBody>
      </p:sp>
      <p:sp>
        <p:nvSpPr>
          <p:cNvPr id="8" name="Abgerundetes Rechteck 6">
            <a:extLst>
              <a:ext uri="{FF2B5EF4-FFF2-40B4-BE49-F238E27FC236}">
                <a16:creationId xmlns:a16="http://schemas.microsoft.com/office/drawing/2014/main" id="{D0C8355B-FE2C-4D3C-A694-DC950F6A7597}"/>
              </a:ext>
            </a:extLst>
          </p:cNvPr>
          <p:cNvSpPr/>
          <p:nvPr/>
        </p:nvSpPr>
        <p:spPr bwMode="auto">
          <a:xfrm>
            <a:off x="8869949" y="2328637"/>
            <a:ext cx="1296144" cy="648072"/>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ctr" anchorCtr="0" compatLnSpc="1">
            <a:prstTxWarp prst="textNoShape">
              <a:avLst/>
            </a:prstTxWarp>
          </a:bodyPr>
          <a:lstStyle/>
          <a:p>
            <a:pPr algn="ctr">
              <a:defRPr sz="1400">
                <a:latin typeface="+mj-lt"/>
              </a:defRPr>
            </a:pPr>
            <a:r>
              <a:t>Uitvoer</a:t>
            </a:r>
            <a:endParaRPr lang="de-AT" sz="1600" dirty="0">
              <a:latin typeface="+mj-lt"/>
            </a:endParaRPr>
          </a:p>
        </p:txBody>
      </p:sp>
      <p:sp>
        <p:nvSpPr>
          <p:cNvPr id="9" name="Abgerundetes Rechteck 7">
            <a:extLst>
              <a:ext uri="{FF2B5EF4-FFF2-40B4-BE49-F238E27FC236}">
                <a16:creationId xmlns:a16="http://schemas.microsoft.com/office/drawing/2014/main" id="{57327C5B-E819-4A25-AE27-F38DA062D506}"/>
              </a:ext>
            </a:extLst>
          </p:cNvPr>
          <p:cNvSpPr/>
          <p:nvPr/>
        </p:nvSpPr>
        <p:spPr bwMode="auto">
          <a:xfrm>
            <a:off x="5161537" y="2054211"/>
            <a:ext cx="2880320" cy="1196927"/>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ctr" anchorCtr="0" compatLnSpc="1">
            <a:prstTxWarp prst="textNoShape">
              <a:avLst/>
            </a:prstTxWarp>
          </a:bodyPr>
          <a:lstStyle/>
          <a:p>
            <a:pPr algn="ctr">
              <a:defRPr sz="1400">
                <a:latin typeface="+mn-lt"/>
              </a:defRPr>
            </a:pPr>
            <a:r>
              <a:t>Machine learning (ML)</a:t>
            </a:r>
            <a:endParaRPr lang="de-AT" sz="1400" dirty="0">
              <a:latin typeface="+mn-lt"/>
            </a:endParaRPr>
          </a:p>
          <a:p>
            <a:pPr algn="ctr">
              <a:defRPr sz="1400">
                <a:latin typeface="+mn-lt"/>
              </a:defRPr>
            </a:pPr>
            <a:r>
              <a:t>Gegevensanalyse/-modellering</a:t>
            </a:r>
            <a:endParaRPr lang="de-AT" sz="1400" dirty="0">
              <a:latin typeface="+mn-lt"/>
            </a:endParaRPr>
          </a:p>
          <a:p>
            <a:pPr algn="ctr">
              <a:defRPr sz="1400" b="1">
                <a:latin typeface="+mj-lt"/>
              </a:defRPr>
            </a:pPr>
            <a:r>
              <a:t>Complexe statistieken</a:t>
            </a:r>
            <a:endParaRPr lang="de-AT" sz="1400" b="1" dirty="0">
              <a:latin typeface="+mj-lt"/>
            </a:endParaRPr>
          </a:p>
          <a:p>
            <a:pPr algn="ctr">
              <a:defRPr sz="1400" b="1">
                <a:latin typeface="+mj-lt"/>
              </a:defRPr>
            </a:pPr>
            <a:r>
              <a:t>Kansberekening</a:t>
            </a:r>
            <a:endParaRPr lang="de-AT" sz="1400" b="1" dirty="0">
              <a:latin typeface="+mj-lt"/>
            </a:endParaRPr>
          </a:p>
        </p:txBody>
      </p:sp>
      <p:cxnSp>
        <p:nvCxnSpPr>
          <p:cNvPr id="10" name="Gerade Verbindung mit Pfeil 9">
            <a:extLst>
              <a:ext uri="{FF2B5EF4-FFF2-40B4-BE49-F238E27FC236}">
                <a16:creationId xmlns:a16="http://schemas.microsoft.com/office/drawing/2014/main" id="{870B1CF7-9000-47C2-A728-188552AF1D80}"/>
              </a:ext>
            </a:extLst>
          </p:cNvPr>
          <p:cNvCxnSpPr>
            <a:cxnSpLocks/>
            <a:stCxn id="7" idx="3"/>
            <a:endCxn id="9" idx="1"/>
          </p:cNvCxnSpPr>
          <p:nvPr/>
        </p:nvCxnSpPr>
        <p:spPr bwMode="auto">
          <a:xfrm>
            <a:off x="4424951" y="2639898"/>
            <a:ext cx="736586" cy="12777"/>
          </a:xfrm>
          <a:prstGeom prst="straightConnector1">
            <a:avLst/>
          </a:prstGeom>
          <a:solidFill>
            <a:schemeClr val="accent1"/>
          </a:solidFill>
          <a:ln w="5715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Gerade Verbindung mit Pfeil 10">
            <a:extLst>
              <a:ext uri="{FF2B5EF4-FFF2-40B4-BE49-F238E27FC236}">
                <a16:creationId xmlns:a16="http://schemas.microsoft.com/office/drawing/2014/main" id="{2509B4B8-D3F2-41FB-8838-56994983C7E4}"/>
              </a:ext>
            </a:extLst>
          </p:cNvPr>
          <p:cNvCxnSpPr>
            <a:cxnSpLocks/>
            <a:stCxn id="9" idx="3"/>
            <a:endCxn id="8" idx="1"/>
          </p:cNvCxnSpPr>
          <p:nvPr/>
        </p:nvCxnSpPr>
        <p:spPr bwMode="auto">
          <a:xfrm flipV="1">
            <a:off x="8041857" y="2652674"/>
            <a:ext cx="828092" cy="1"/>
          </a:xfrm>
          <a:prstGeom prst="straightConnector1">
            <a:avLst/>
          </a:prstGeom>
          <a:solidFill>
            <a:schemeClr val="accent1"/>
          </a:solidFill>
          <a:ln w="5715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12" name="Grafik 11">
            <a:extLst>
              <a:ext uri="{FF2B5EF4-FFF2-40B4-BE49-F238E27FC236}">
                <a16:creationId xmlns:a16="http://schemas.microsoft.com/office/drawing/2014/main" id="{79BA65D2-86F7-4F9B-8702-A282AA6BBC74}"/>
              </a:ext>
            </a:extLst>
          </p:cNvPr>
          <p:cNvPicPr>
            <a:picLocks noChangeAspect="1"/>
          </p:cNvPicPr>
          <p:nvPr/>
        </p:nvPicPr>
        <p:blipFill>
          <a:blip r:embed="rId2"/>
          <a:stretch>
            <a:fillRect/>
          </a:stretch>
        </p:blipFill>
        <p:spPr>
          <a:xfrm>
            <a:off x="2612201" y="3331301"/>
            <a:ext cx="7208557" cy="2933918"/>
          </a:xfrm>
          <a:prstGeom prst="rect">
            <a:avLst/>
          </a:prstGeom>
        </p:spPr>
      </p:pic>
      <p:sp>
        <p:nvSpPr>
          <p:cNvPr id="13" name="Textfeld 12">
            <a:extLst>
              <a:ext uri="{FF2B5EF4-FFF2-40B4-BE49-F238E27FC236}">
                <a16:creationId xmlns:a16="http://schemas.microsoft.com/office/drawing/2014/main" id="{BC5D350A-2B8D-482C-A6A6-2D12DA5F6A5C}"/>
              </a:ext>
            </a:extLst>
          </p:cNvPr>
          <p:cNvSpPr txBox="1"/>
          <p:nvPr/>
        </p:nvSpPr>
        <p:spPr>
          <a:xfrm>
            <a:off x="753257" y="3729671"/>
            <a:ext cx="1858944" cy="584775"/>
          </a:xfrm>
          <a:prstGeom prst="rect">
            <a:avLst/>
          </a:prstGeom>
          <a:noFill/>
        </p:spPr>
        <p:txBody>
          <a:bodyPr wrap="square">
            <a:spAutoFit/>
          </a:bodyPr>
          <a:lstStyle/>
          <a:p>
            <a:pPr>
              <a:defRPr sz="1600">
                <a:latin typeface="+mn-lt"/>
              </a:defRPr>
            </a:pPr>
            <a:r>
              <a:t>Voorbeeld van</a:t>
            </a:r>
            <a:endParaRPr lang="de-DE" sz="1600" dirty="0">
              <a:latin typeface="+mn-lt"/>
            </a:endParaRPr>
          </a:p>
          <a:p>
            <a:pPr>
              <a:defRPr sz="1600">
                <a:latin typeface="+mn-lt"/>
              </a:defRPr>
            </a:pPr>
            <a:r>
              <a:t>Deep learning </a:t>
            </a:r>
          </a:p>
        </p:txBody>
      </p:sp>
      <p:sp>
        <p:nvSpPr>
          <p:cNvPr id="2" name="Rechteck 1">
            <a:extLst>
              <a:ext uri="{FF2B5EF4-FFF2-40B4-BE49-F238E27FC236}">
                <a16:creationId xmlns:a16="http://schemas.microsoft.com/office/drawing/2014/main" id="{733E04E1-09F2-6003-A8FE-0BDF61AAE2F8}"/>
              </a:ext>
            </a:extLst>
          </p:cNvPr>
          <p:cNvSpPr/>
          <p:nvPr/>
        </p:nvSpPr>
        <p:spPr>
          <a:xfrm>
            <a:off x="2612201" y="6328731"/>
            <a:ext cx="7355764" cy="369332"/>
          </a:xfrm>
          <a:prstGeom prst="rect">
            <a:avLst/>
          </a:prstGeom>
          <a:solidFill>
            <a:schemeClr val="bg1">
              <a:alpha val="68000"/>
            </a:schemeClr>
          </a:solidFill>
        </p:spPr>
        <p:txBody>
          <a:bodyPr wrap="square" anchor="ctr">
            <a:spAutoFit/>
          </a:bodyPr>
          <a:lstStyle/>
          <a:p>
            <a:pPr marL="452438" indent="-452438">
              <a:defRPr sz="900"/>
            </a:pPr>
            <a:r>
              <a:rPr>
                <a:solidFill>
                  <a:srgbClr val="0B163B"/>
                </a:solidFill>
                <a:latin typeface="Garet Book"/>
              </a:rPr>
              <a:t>Afbeelding: </a:t>
            </a:r>
            <a:r>
              <a:rPr>
                <a:latin typeface="+mn-lt"/>
              </a:rPr>
              <a:t>Strauß, S. (2018). From Big Data to Deep Learning: A Leap Towards Strong AI or ‘Intelligentia Obscura’? </a:t>
            </a:r>
            <a:r>
              <a:rPr i="1">
                <a:latin typeface="+mn-lt"/>
              </a:rPr>
              <a:t>Big Data and Cognitive Computing</a:t>
            </a:r>
            <a:r>
              <a:rPr>
                <a:latin typeface="+mn-lt"/>
              </a:rPr>
              <a:t>, </a:t>
            </a:r>
            <a:r>
              <a:rPr i="1">
                <a:latin typeface="+mn-lt"/>
              </a:rPr>
              <a:t>2</a:t>
            </a:r>
            <a:r>
              <a:rPr>
                <a:latin typeface="+mn-lt"/>
              </a:rPr>
              <a:t>(3), 16. https://doi.org/10.3390/bdcc2030016, p. 6)</a:t>
            </a:r>
            <a:endParaRPr lang="de-DE" sz="1050" b="1" dirty="0">
              <a:solidFill>
                <a:srgbClr val="0B163B"/>
              </a:solidFill>
              <a:latin typeface="+mn-lt"/>
            </a:endParaRPr>
          </a:p>
        </p:txBody>
      </p:sp>
    </p:spTree>
    <p:extLst>
      <p:ext uri="{BB962C8B-B14F-4D97-AF65-F5344CB8AC3E}">
        <p14:creationId xmlns:p14="http://schemas.microsoft.com/office/powerpoint/2010/main" val="91795560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1730E410-9723-4E33-BF4C-F9AD958D5D5C}"/>
              </a:ext>
            </a:extLst>
          </p:cNvPr>
          <p:cNvSpPr txBox="1"/>
          <p:nvPr/>
        </p:nvSpPr>
        <p:spPr>
          <a:xfrm>
            <a:off x="-5092" y="400132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3" name="Titel 2">
            <a:extLst>
              <a:ext uri="{FF2B5EF4-FFF2-40B4-BE49-F238E27FC236}">
                <a16:creationId xmlns:a16="http://schemas.microsoft.com/office/drawing/2014/main" id="{0F040842-2282-492C-BA05-735DCF6656C3}"/>
              </a:ext>
            </a:extLst>
          </p:cNvPr>
          <p:cNvSpPr>
            <a:spLocks noGrp="1"/>
          </p:cNvSpPr>
          <p:nvPr>
            <p:ph type="title"/>
          </p:nvPr>
        </p:nvSpPr>
        <p:spPr/>
        <p:txBody>
          <a:bodyPr/>
          <a:lstStyle/>
          <a:p>
            <a:pPr>
              <a:defRPr sz="3200">
                <a:solidFill>
                  <a:schemeClr val="tx1"/>
                </a:solidFill>
              </a:defRPr>
            </a:pPr>
            <a:r>
              <a:t>Basisfunctionaliteit van AI-systemen</a:t>
            </a:r>
            <a:endParaRPr lang="de-DE" dirty="0"/>
          </a:p>
        </p:txBody>
      </p:sp>
      <p:sp>
        <p:nvSpPr>
          <p:cNvPr id="5" name="Textfeld 4">
            <a:extLst>
              <a:ext uri="{FF2B5EF4-FFF2-40B4-BE49-F238E27FC236}">
                <a16:creationId xmlns:a16="http://schemas.microsoft.com/office/drawing/2014/main" id="{59F2AEB1-2214-4655-BDE6-2A1F33E80D96}"/>
              </a:ext>
            </a:extLst>
          </p:cNvPr>
          <p:cNvSpPr txBox="1"/>
          <p:nvPr/>
        </p:nvSpPr>
        <p:spPr>
          <a:xfrm>
            <a:off x="-5092" y="199782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D60B6675-C399-422D-8E6B-FA35ABD358FC}"/>
              </a:ext>
            </a:extLst>
          </p:cNvPr>
          <p:cNvSpPr/>
          <p:nvPr/>
        </p:nvSpPr>
        <p:spPr>
          <a:xfrm>
            <a:off x="452108" y="19768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AI is nuttig voor:</a:t>
            </a:r>
            <a:endParaRPr lang="nl-BE" sz="1800" b="0" u="none" strike="noStrike" dirty="0">
              <a:solidFill>
                <a:srgbClr val="000000"/>
              </a:solidFill>
              <a:effectLst/>
              <a:uFillTx/>
              <a:latin typeface="+mj-lt"/>
            </a:endParaRPr>
          </a:p>
        </p:txBody>
      </p:sp>
      <p:sp>
        <p:nvSpPr>
          <p:cNvPr id="7" name="Inhaltsplatzhalter 2">
            <a:extLst>
              <a:ext uri="{FF2B5EF4-FFF2-40B4-BE49-F238E27FC236}">
                <a16:creationId xmlns:a16="http://schemas.microsoft.com/office/drawing/2014/main" id="{318D2554-B884-49A2-8C21-9C4ABBE11A41}"/>
              </a:ext>
            </a:extLst>
          </p:cNvPr>
          <p:cNvSpPr/>
          <p:nvPr/>
        </p:nvSpPr>
        <p:spPr>
          <a:xfrm>
            <a:off x="452108" y="2344076"/>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informatie </a:t>
            </a:r>
          </a:p>
          <a:p>
            <a:pPr marL="285750" indent="-285750">
              <a:spcBef>
                <a:spcPts val="1000"/>
              </a:spcBef>
              <a:buFont typeface="Arial" panose="020B0604020202020204" pitchFamily="34" charset="0"/>
              <a:buChar char="•"/>
              <a:defRPr sz="1400"/>
            </a:pPr>
            <a:r>
              <a:t>gegevensmodellering &amp; </a:t>
            </a:r>
            <a:r>
              <a:rPr b="1"/>
              <a:t>patroonherkenning</a:t>
            </a:r>
          </a:p>
          <a:p>
            <a:pPr marL="285750" indent="-285750">
              <a:spcBef>
                <a:spcPts val="1000"/>
              </a:spcBef>
              <a:buFont typeface="Arial" panose="020B0604020202020204" pitchFamily="34" charset="0"/>
              <a:buChar char="•"/>
              <a:defRPr sz="1400"/>
            </a:pPr>
            <a:r>
              <a:t>het genereren en transformeren van verschillende soorten content (bijv. productie/transformatie van tekst, afbeeldingen, audio/video) enz.</a:t>
            </a:r>
          </a:p>
          <a:p>
            <a:pPr marL="285750" indent="-285750">
              <a:spcBef>
                <a:spcPts val="1000"/>
              </a:spcBef>
              <a:buFont typeface="Arial" panose="020B0604020202020204" pitchFamily="34" charset="0"/>
              <a:buChar char="•"/>
              <a:defRPr sz="1400" b="1"/>
            </a:pPr>
            <a:r>
              <a:t>in kaart brengen van bestaande kennis</a:t>
            </a:r>
          </a:p>
          <a:p>
            <a:pPr marL="285750" indent="-285750">
              <a:spcBef>
                <a:spcPts val="1000"/>
              </a:spcBef>
              <a:buFont typeface="Arial" panose="020B0604020202020204" pitchFamily="34" charset="0"/>
              <a:buChar char="•"/>
            </a:pPr>
            <a:endParaRPr lang="en-GB" sz="1400" b="1" dirty="0"/>
          </a:p>
        </p:txBody>
      </p:sp>
      <p:sp>
        <p:nvSpPr>
          <p:cNvPr id="8" name="Inhaltsplatzhalter 2">
            <a:extLst>
              <a:ext uri="{FF2B5EF4-FFF2-40B4-BE49-F238E27FC236}">
                <a16:creationId xmlns:a16="http://schemas.microsoft.com/office/drawing/2014/main" id="{2B7944F6-3CBC-49D1-8392-28E082321048}"/>
              </a:ext>
            </a:extLst>
          </p:cNvPr>
          <p:cNvSpPr/>
          <p:nvPr/>
        </p:nvSpPr>
        <p:spPr>
          <a:xfrm>
            <a:off x="457200" y="4001329"/>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spcBef>
                <a:spcPts val="1000"/>
              </a:spcBef>
            </a:pPr>
            <a:endParaRPr lang="en-GB" sz="1400" b="1" dirty="0"/>
          </a:p>
        </p:txBody>
      </p:sp>
      <p:sp>
        <p:nvSpPr>
          <p:cNvPr id="9" name="Inhaltsplatzhalter 2">
            <a:extLst>
              <a:ext uri="{FF2B5EF4-FFF2-40B4-BE49-F238E27FC236}">
                <a16:creationId xmlns:a16="http://schemas.microsoft.com/office/drawing/2014/main" id="{25E46567-B964-4012-9CB7-01685BFD1CA6}"/>
              </a:ext>
            </a:extLst>
          </p:cNvPr>
          <p:cNvSpPr/>
          <p:nvPr/>
        </p:nvSpPr>
        <p:spPr>
          <a:xfrm>
            <a:off x="462292" y="4397329"/>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nSpc>
                <a:spcPct val="150000"/>
              </a:lnSpc>
              <a:spcBef>
                <a:spcPts val="1000"/>
              </a:spcBef>
              <a:defRPr sz="1400"/>
            </a:pPr>
            <a:r>
              <a:rPr b="1"/>
              <a:t>De kwaliteit van de gegevens en de invoer is van invloed op de kwaliteit van de uitvoer en de resultaten </a:t>
            </a:r>
            <a:br>
              <a:rPr lang="de-AT" sz="1400" dirty="0"/>
            </a:br>
            <a:r>
              <a:t>, en </a:t>
            </a:r>
            <a:r>
              <a:rPr b="1"/>
              <a:t>dus op de functionaliteit en het nut van een AI-systeem als geheel</a:t>
            </a:r>
            <a:endParaRPr lang="de-AT" sz="1400" b="1" dirty="0">
              <a:sym typeface="Wingdings" pitchFamily="2" charset="2"/>
            </a:endParaRPr>
          </a:p>
        </p:txBody>
      </p:sp>
      <p:sp>
        <p:nvSpPr>
          <p:cNvPr id="11" name="Inhaltsplatzhalter 2">
            <a:extLst>
              <a:ext uri="{FF2B5EF4-FFF2-40B4-BE49-F238E27FC236}">
                <a16:creationId xmlns:a16="http://schemas.microsoft.com/office/drawing/2014/main" id="{D3913247-79D2-47FF-B606-6F9967F15D83}"/>
              </a:ext>
            </a:extLst>
          </p:cNvPr>
          <p:cNvSpPr/>
          <p:nvPr/>
        </p:nvSpPr>
        <p:spPr>
          <a:xfrm>
            <a:off x="452108" y="400132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MAAR:</a:t>
            </a:r>
            <a:endParaRPr lang="nl-BE" sz="1800" b="0" strike="noStrike" dirty="0">
              <a:solidFill>
                <a:srgbClr val="000000"/>
              </a:solidFill>
              <a:effectLst/>
              <a:uFillTx/>
              <a:latin typeface="+mj-lt"/>
            </a:endParaRPr>
          </a:p>
        </p:txBody>
      </p:sp>
    </p:spTree>
    <p:extLst>
      <p:ext uri="{BB962C8B-B14F-4D97-AF65-F5344CB8AC3E}">
        <p14:creationId xmlns:p14="http://schemas.microsoft.com/office/powerpoint/2010/main" val="37417315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D089A1-925C-43FF-88D6-018B0E7782F3}"/>
              </a:ext>
            </a:extLst>
          </p:cNvPr>
          <p:cNvSpPr>
            <a:spLocks noGrp="1"/>
          </p:cNvSpPr>
          <p:nvPr>
            <p:ph type="title"/>
          </p:nvPr>
        </p:nvSpPr>
        <p:spPr>
          <a:xfrm>
            <a:off x="457199" y="795600"/>
            <a:ext cx="9411629" cy="831600"/>
          </a:xfrm>
        </p:spPr>
        <p:txBody>
          <a:bodyPr/>
          <a:lstStyle/>
          <a:p>
            <a:r>
              <a:rPr dirty="0"/>
              <a:t>Korte </a:t>
            </a:r>
            <a:r>
              <a:rPr dirty="0" err="1"/>
              <a:t>discussie</a:t>
            </a:r>
            <a:r>
              <a:rPr dirty="0"/>
              <a:t>: </a:t>
            </a:r>
            <a:r>
              <a:rPr dirty="0">
                <a:latin typeface="+mn-lt"/>
              </a:rPr>
              <a:t>Kunnen </a:t>
            </a:r>
            <a:r>
              <a:rPr dirty="0" err="1">
                <a:latin typeface="+mn-lt"/>
              </a:rPr>
              <a:t>kikkers</a:t>
            </a:r>
            <a:r>
              <a:rPr dirty="0">
                <a:latin typeface="+mn-lt"/>
              </a:rPr>
              <a:t> </a:t>
            </a:r>
            <a:r>
              <a:rPr dirty="0" err="1">
                <a:latin typeface="+mn-lt"/>
              </a:rPr>
              <a:t>katten</a:t>
            </a:r>
            <a:r>
              <a:rPr dirty="0">
                <a:latin typeface="+mn-lt"/>
              </a:rPr>
              <a:t> </a:t>
            </a:r>
            <a:r>
              <a:rPr dirty="0" err="1">
                <a:latin typeface="+mn-lt"/>
              </a:rPr>
              <a:t>worden</a:t>
            </a:r>
            <a:r>
              <a:rPr dirty="0">
                <a:latin typeface="+mn-lt"/>
              </a:rPr>
              <a:t>?</a:t>
            </a:r>
            <a:br>
              <a:rPr lang="de-DE" dirty="0">
                <a:latin typeface="+mn-lt"/>
              </a:rPr>
            </a:br>
            <a:endParaRPr lang="de-DE" dirty="0">
              <a:latin typeface="+mn-lt"/>
            </a:endParaRPr>
          </a:p>
        </p:txBody>
      </p:sp>
      <p:pic>
        <p:nvPicPr>
          <p:cNvPr id="3" name="Grafik 2">
            <a:extLst>
              <a:ext uri="{FF2B5EF4-FFF2-40B4-BE49-F238E27FC236}">
                <a16:creationId xmlns:a16="http://schemas.microsoft.com/office/drawing/2014/main" id="{211DF2E5-948E-4E76-A521-80A7E4820549}"/>
              </a:ext>
            </a:extLst>
          </p:cNvPr>
          <p:cNvPicPr>
            <a:picLocks noChangeAspect="1"/>
          </p:cNvPicPr>
          <p:nvPr/>
        </p:nvPicPr>
        <p:blipFill>
          <a:blip r:embed="rId3"/>
          <a:stretch>
            <a:fillRect/>
          </a:stretch>
        </p:blipFill>
        <p:spPr>
          <a:xfrm>
            <a:off x="2432675" y="1627200"/>
            <a:ext cx="6402267" cy="2605754"/>
          </a:xfrm>
          <a:prstGeom prst="rect">
            <a:avLst/>
          </a:prstGeom>
        </p:spPr>
      </p:pic>
      <p:pic>
        <p:nvPicPr>
          <p:cNvPr id="4" name="Grafik 3">
            <a:extLst>
              <a:ext uri="{FF2B5EF4-FFF2-40B4-BE49-F238E27FC236}">
                <a16:creationId xmlns:a16="http://schemas.microsoft.com/office/drawing/2014/main" id="{14D8E8E2-7EDD-4782-84CD-896C0F67CCA2}"/>
              </a:ext>
            </a:extLst>
          </p:cNvPr>
          <p:cNvPicPr>
            <a:picLocks noChangeAspect="1"/>
          </p:cNvPicPr>
          <p:nvPr/>
        </p:nvPicPr>
        <p:blipFill>
          <a:blip r:embed="rId4"/>
          <a:stretch>
            <a:fillRect/>
          </a:stretch>
        </p:blipFill>
        <p:spPr>
          <a:xfrm>
            <a:off x="830489" y="1885179"/>
            <a:ext cx="1975475" cy="1575922"/>
          </a:xfrm>
          <a:prstGeom prst="rect">
            <a:avLst/>
          </a:prstGeom>
        </p:spPr>
      </p:pic>
      <p:sp>
        <p:nvSpPr>
          <p:cNvPr id="5" name="Inhaltsplatzhalter 2">
            <a:extLst>
              <a:ext uri="{FF2B5EF4-FFF2-40B4-BE49-F238E27FC236}">
                <a16:creationId xmlns:a16="http://schemas.microsoft.com/office/drawing/2014/main" id="{DB1C86E3-7555-4B4B-A844-316AE61A4AC8}"/>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mj-lt"/>
              </a:defRPr>
            </a:pPr>
            <a:r>
              <a:t>Aanpak:</a:t>
            </a:r>
            <a:endParaRPr lang="nl-BE" sz="2000" b="0" u="none" strike="noStrike" dirty="0">
              <a:solidFill>
                <a:srgbClr val="000000"/>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u="sng">
                <a:solidFill>
                  <a:schemeClr val="dk1"/>
                </a:solidFill>
                <a:effectLst/>
                <a:uFillTx/>
                <a:latin typeface="Garet Book"/>
              </a:defRPr>
            </a:pPr>
            <a:r>
              <a:t>Bespreek in 2 min.</a:t>
            </a:r>
            <a:endParaRPr lang="nl-BE" sz="1400" b="0" u="sng" strike="noStrike" dirty="0">
              <a:solidFill>
                <a:srgbClr val="000000"/>
              </a:solidFill>
              <a:effectLst/>
              <a:uFillTx/>
              <a:latin typeface="Arial"/>
            </a:endParaRPr>
          </a:p>
        </p:txBody>
      </p:sp>
      <p:sp>
        <p:nvSpPr>
          <p:cNvPr id="6" name="PlaceHolder 1">
            <a:extLst>
              <a:ext uri="{FF2B5EF4-FFF2-40B4-BE49-F238E27FC236}">
                <a16:creationId xmlns:a16="http://schemas.microsoft.com/office/drawing/2014/main" id="{1FA92963-086B-4E85-8CD7-539794F60CF2}"/>
              </a:ext>
            </a:extLst>
          </p:cNvPr>
          <p:cNvSpPr txBox="1">
            <a:spLocks/>
          </p:cNvSpPr>
          <p:nvPr/>
        </p:nvSpPr>
        <p:spPr>
          <a:xfrm>
            <a:off x="868219" y="4368422"/>
            <a:ext cx="8891106" cy="2337102"/>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defRPr>
                <a:solidFill>
                  <a:schemeClr val="dk1"/>
                </a:solidFill>
                <a:latin typeface="+mn-lt"/>
              </a:defRPr>
            </a:pPr>
            <a:r>
              <a:rPr dirty="0"/>
              <a:t>Wat </a:t>
            </a:r>
            <a:r>
              <a:rPr dirty="0" err="1"/>
              <a:t>zou</a:t>
            </a:r>
            <a:r>
              <a:rPr dirty="0"/>
              <a:t> er in </a:t>
            </a:r>
            <a:r>
              <a:rPr dirty="0" err="1"/>
              <a:t>dit</a:t>
            </a:r>
            <a:r>
              <a:rPr dirty="0"/>
              <a:t> </a:t>
            </a:r>
            <a:r>
              <a:rPr dirty="0" err="1"/>
              <a:t>voorbeeld</a:t>
            </a:r>
            <a:r>
              <a:rPr dirty="0"/>
              <a:t> </a:t>
            </a:r>
            <a:r>
              <a:rPr dirty="0" err="1"/>
              <a:t>gebeuren</a:t>
            </a:r>
            <a:r>
              <a:rPr dirty="0"/>
              <a:t>, </a:t>
            </a:r>
            <a:r>
              <a:rPr dirty="0" err="1"/>
              <a:t>als</a:t>
            </a:r>
            <a:r>
              <a:rPr dirty="0"/>
              <a:t> er </a:t>
            </a:r>
            <a:r>
              <a:rPr dirty="0" err="1"/>
              <a:t>afbeeldingen</a:t>
            </a:r>
            <a:r>
              <a:rPr dirty="0"/>
              <a:t> van </a:t>
            </a:r>
            <a:r>
              <a:rPr dirty="0" err="1"/>
              <a:t>kikkers</a:t>
            </a:r>
            <a:r>
              <a:rPr dirty="0"/>
              <a:t> in de </a:t>
            </a:r>
            <a:r>
              <a:rPr dirty="0" err="1"/>
              <a:t>invoergegevens</a:t>
            </a:r>
            <a:r>
              <a:rPr dirty="0"/>
              <a:t> </a:t>
            </a:r>
            <a:r>
              <a:rPr dirty="0" err="1"/>
              <a:t>zitten</a:t>
            </a:r>
            <a:r>
              <a:rPr dirty="0"/>
              <a:t>?</a:t>
            </a:r>
          </a:p>
        </p:txBody>
      </p:sp>
      <p:sp>
        <p:nvSpPr>
          <p:cNvPr id="7" name="Rechteck 6">
            <a:extLst>
              <a:ext uri="{FF2B5EF4-FFF2-40B4-BE49-F238E27FC236}">
                <a16:creationId xmlns:a16="http://schemas.microsoft.com/office/drawing/2014/main" id="{984E910B-4478-3DBB-D583-1BADA7694448}"/>
              </a:ext>
            </a:extLst>
          </p:cNvPr>
          <p:cNvSpPr/>
          <p:nvPr/>
        </p:nvSpPr>
        <p:spPr>
          <a:xfrm>
            <a:off x="1485131" y="4306267"/>
            <a:ext cx="7355764" cy="369332"/>
          </a:xfrm>
          <a:prstGeom prst="rect">
            <a:avLst/>
          </a:prstGeom>
          <a:solidFill>
            <a:schemeClr val="bg1">
              <a:alpha val="68000"/>
            </a:schemeClr>
          </a:solidFill>
        </p:spPr>
        <p:txBody>
          <a:bodyPr wrap="square" anchor="ctr">
            <a:spAutoFit/>
          </a:bodyPr>
          <a:lstStyle/>
          <a:p>
            <a:pPr marL="452438" indent="-452438">
              <a:defRPr sz="900"/>
            </a:pPr>
            <a:r>
              <a:rPr dirty="0" err="1">
                <a:solidFill>
                  <a:srgbClr val="0B163B"/>
                </a:solidFill>
                <a:latin typeface="Garet Book"/>
              </a:rPr>
              <a:t>Afbeelding</a:t>
            </a:r>
            <a:r>
              <a:rPr dirty="0">
                <a:solidFill>
                  <a:srgbClr val="0B163B"/>
                </a:solidFill>
                <a:latin typeface="Garet Book"/>
              </a:rPr>
              <a:t>: </a:t>
            </a:r>
            <a:r>
              <a:rPr dirty="0" err="1">
                <a:latin typeface="+mn-lt"/>
              </a:rPr>
              <a:t>Strauß</a:t>
            </a:r>
            <a:r>
              <a:rPr dirty="0">
                <a:latin typeface="+mn-lt"/>
              </a:rPr>
              <a:t>, S. (2018). From Big Data to Deep Learning: A Leap Towards Strong AI or ‘</a:t>
            </a:r>
            <a:r>
              <a:rPr dirty="0" err="1">
                <a:latin typeface="+mn-lt"/>
              </a:rPr>
              <a:t>Intelligentia</a:t>
            </a:r>
            <a:r>
              <a:rPr dirty="0">
                <a:latin typeface="+mn-lt"/>
              </a:rPr>
              <a:t> Obscura’? </a:t>
            </a:r>
            <a:r>
              <a:rPr i="1" dirty="0">
                <a:latin typeface="+mn-lt"/>
              </a:rPr>
              <a:t>Big Data and Cognitive Computing</a:t>
            </a:r>
            <a:r>
              <a:rPr dirty="0">
                <a:latin typeface="+mn-lt"/>
              </a:rPr>
              <a:t>, </a:t>
            </a:r>
            <a:r>
              <a:rPr i="1" dirty="0">
                <a:latin typeface="+mn-lt"/>
              </a:rPr>
              <a:t>2</a:t>
            </a:r>
            <a:r>
              <a:rPr dirty="0">
                <a:latin typeface="+mn-lt"/>
              </a:rPr>
              <a:t>(3), 16. https://doi.org/10.3390/bdcc2030016, p. 6)</a:t>
            </a:r>
            <a:endParaRPr lang="de-DE" sz="1050" b="1" dirty="0">
              <a:solidFill>
                <a:srgbClr val="0B163B"/>
              </a:solidFill>
              <a:latin typeface="+mn-lt"/>
            </a:endParaRPr>
          </a:p>
        </p:txBody>
      </p:sp>
    </p:spTree>
    <p:extLst>
      <p:ext uri="{BB962C8B-B14F-4D97-AF65-F5344CB8AC3E}">
        <p14:creationId xmlns:p14="http://schemas.microsoft.com/office/powerpoint/2010/main" val="25231978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5FD961F-FA04-4271-AC3F-F35164773431}"/>
              </a:ext>
            </a:extLst>
          </p:cNvPr>
          <p:cNvSpPr>
            <a:spLocks noGrp="1"/>
          </p:cNvSpPr>
          <p:nvPr>
            <p:ph type="title"/>
          </p:nvPr>
        </p:nvSpPr>
        <p:spPr/>
        <p:txBody>
          <a:bodyPr>
            <a:normAutofit/>
          </a:bodyPr>
          <a:lstStyle/>
          <a:p>
            <a:pPr>
              <a:defRPr>
                <a:solidFill>
                  <a:srgbClr val="0B163B"/>
                </a:solidFill>
              </a:defRPr>
            </a:pPr>
            <a:r>
              <a:t>Overzicht van de basistypen van machine learning </a:t>
            </a:r>
            <a:endParaRPr lang="de-DE" dirty="0">
              <a:solidFill>
                <a:srgbClr val="0B163B"/>
              </a:solidFill>
            </a:endParaRPr>
          </a:p>
        </p:txBody>
      </p:sp>
    </p:spTree>
    <p:extLst>
      <p:ext uri="{BB962C8B-B14F-4D97-AF65-F5344CB8AC3E}">
        <p14:creationId xmlns:p14="http://schemas.microsoft.com/office/powerpoint/2010/main" val="2953525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25C11E-34DA-47A0-852E-DA7D09358E72}"/>
              </a:ext>
            </a:extLst>
          </p:cNvPr>
          <p:cNvSpPr>
            <a:spLocks noGrp="1"/>
          </p:cNvSpPr>
          <p:nvPr>
            <p:ph type="title"/>
          </p:nvPr>
        </p:nvSpPr>
        <p:spPr>
          <a:xfrm>
            <a:off x="457199" y="795600"/>
            <a:ext cx="11382375" cy="830997"/>
          </a:xfrm>
        </p:spPr>
        <p:txBody>
          <a:bodyPr/>
          <a:lstStyle/>
          <a:p>
            <a:pPr>
              <a:defRPr>
                <a:solidFill>
                  <a:schemeClr val="tx1"/>
                </a:solidFill>
              </a:defRPr>
            </a:pPr>
            <a:r>
              <a:t>Overzicht van de basistypen van machine learning</a:t>
            </a:r>
            <a:endParaRPr lang="de-DE" dirty="0"/>
          </a:p>
        </p:txBody>
      </p:sp>
      <p:sp>
        <p:nvSpPr>
          <p:cNvPr id="12" name="Rectangle 2">
            <a:extLst>
              <a:ext uri="{FF2B5EF4-FFF2-40B4-BE49-F238E27FC236}">
                <a16:creationId xmlns:a16="http://schemas.microsoft.com/office/drawing/2014/main" id="{66334D4A-804F-4232-B794-AB808D96BA2E}"/>
              </a:ext>
            </a:extLst>
          </p:cNvPr>
          <p:cNvSpPr>
            <a:spLocks noChangeAspect="1"/>
          </p:cNvSpPr>
          <p:nvPr/>
        </p:nvSpPr>
        <p:spPr>
          <a:xfrm>
            <a:off x="2211225" y="1732864"/>
            <a:ext cx="3884776" cy="216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solidFill>
                  <a:srgbClr val="0B163B"/>
                </a:solidFill>
                <a:latin typeface="+mj-lt"/>
              </a:defRPr>
            </a:pPr>
            <a:r>
              <a:rPr sz="1400"/>
              <a:t>Supervised learning</a:t>
            </a:r>
          </a:p>
          <a:p>
            <a:pPr algn="ctr">
              <a:defRPr sz="1400">
                <a:solidFill>
                  <a:srgbClr val="0B163B"/>
                </a:solidFill>
              </a:defRPr>
            </a:pPr>
            <a:r>
              <a:rPr sz="1200"/>
              <a:t>Vooraf gedefinieerd 'leerdoel' en </a:t>
            </a:r>
            <a:br>
              <a:rPr lang="en-US" sz="1200" dirty="0">
                <a:solidFill>
                  <a:srgbClr val="0B163B"/>
                </a:solidFill>
              </a:rPr>
            </a:br>
            <a:r>
              <a:rPr sz="1200"/>
              <a:t>gegevensstructuur</a:t>
            </a:r>
          </a:p>
          <a:p>
            <a:pPr algn="ctr">
              <a:defRPr sz="1400">
                <a:solidFill>
                  <a:srgbClr val="0B163B"/>
                </a:solidFill>
              </a:defRPr>
            </a:pPr>
            <a:r>
              <a:rPr sz="1200"/>
              <a:t> werkt met kleine hoeveelheden gegevens, maar vereist inspanning voor het vooraf labelen  </a:t>
            </a:r>
          </a:p>
          <a:p>
            <a:pPr algn="ctr">
              <a:defRPr sz="1400">
                <a:solidFill>
                  <a:srgbClr val="0B163B"/>
                </a:solidFill>
              </a:defRPr>
            </a:pPr>
            <a:r>
              <a:rPr sz="1200"/>
              <a:t>resultaten zijn verifieerbaar</a:t>
            </a:r>
          </a:p>
          <a:p>
            <a:pPr algn="ctr">
              <a:defRPr sz="1200" i="1">
                <a:solidFill>
                  <a:srgbClr val="0B163B"/>
                </a:solidFill>
              </a:defRPr>
            </a:pPr>
            <a:r>
              <a:rPr sz="1100"/>
              <a:t>Voorbeelden: spamfiltering; classificatie van afbeeldingen</a:t>
            </a:r>
          </a:p>
        </p:txBody>
      </p:sp>
      <p:sp>
        <p:nvSpPr>
          <p:cNvPr id="13" name="Rectangle 5">
            <a:extLst>
              <a:ext uri="{FF2B5EF4-FFF2-40B4-BE49-F238E27FC236}">
                <a16:creationId xmlns:a16="http://schemas.microsoft.com/office/drawing/2014/main" id="{673C6E9E-9FB7-4729-863D-9847237398E2}"/>
              </a:ext>
            </a:extLst>
          </p:cNvPr>
          <p:cNvSpPr>
            <a:spLocks noChangeAspect="1"/>
          </p:cNvSpPr>
          <p:nvPr/>
        </p:nvSpPr>
        <p:spPr>
          <a:xfrm>
            <a:off x="2211225" y="3879286"/>
            <a:ext cx="3884776" cy="2160000"/>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latin typeface="+mj-lt"/>
              </a:defRPr>
            </a:pPr>
            <a:r>
              <a:rPr sz="1400"/>
              <a:t>Reinforcement learning</a:t>
            </a:r>
          </a:p>
          <a:p>
            <a:pPr algn="ctr">
              <a:defRPr sz="1400"/>
            </a:pPr>
            <a:r>
              <a:rPr sz="1200"/>
              <a:t>Bekend doel, agent probeert de uitvoer te optimaliseren op basis van vallen en opstaan </a:t>
            </a:r>
          </a:p>
          <a:p>
            <a:pPr algn="ctr">
              <a:defRPr sz="1400"/>
            </a:pPr>
            <a:r>
              <a:rPr sz="1200"/>
              <a:t> verzamelt ongestructureerde (sensor-)gegevens uit de omgeving</a:t>
            </a:r>
            <a:br>
              <a:rPr lang="en-US" sz="1200" dirty="0"/>
            </a:br>
            <a:r>
              <a:rPr sz="1200"/>
              <a:t>onnauwkeurig, onstabiel, kostbaar wat betreft gegevens en rekenkracht</a:t>
            </a:r>
          </a:p>
          <a:p>
            <a:pPr algn="ctr">
              <a:defRPr sz="1200" i="1"/>
            </a:pPr>
            <a:r>
              <a:rPr sz="1100"/>
              <a:t>Voorbeelden: robotica; chatbots</a:t>
            </a:r>
          </a:p>
        </p:txBody>
      </p:sp>
      <p:sp>
        <p:nvSpPr>
          <p:cNvPr id="14" name="Rectangle 6">
            <a:extLst>
              <a:ext uri="{FF2B5EF4-FFF2-40B4-BE49-F238E27FC236}">
                <a16:creationId xmlns:a16="http://schemas.microsoft.com/office/drawing/2014/main" id="{A72D78F5-F00A-493D-AF74-B38CB7141007}"/>
              </a:ext>
            </a:extLst>
          </p:cNvPr>
          <p:cNvSpPr>
            <a:spLocks noChangeAspect="1"/>
          </p:cNvSpPr>
          <p:nvPr/>
        </p:nvSpPr>
        <p:spPr>
          <a:xfrm>
            <a:off x="6096001" y="3879286"/>
            <a:ext cx="3884776" cy="21600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sz="1400" dirty="0">
                <a:latin typeface="+mj-lt"/>
              </a:rPr>
              <a:t>Deep learning</a:t>
            </a:r>
            <a:br>
              <a:rPr lang="en-GB" sz="1200" dirty="0"/>
            </a:br>
            <a:r>
              <a:rPr sz="1200" dirty="0" err="1"/>
              <a:t>meest</a:t>
            </a:r>
            <a:r>
              <a:rPr sz="1200" dirty="0"/>
              <a:t> </a:t>
            </a:r>
            <a:r>
              <a:rPr sz="1200" dirty="0" err="1"/>
              <a:t>complexe</a:t>
            </a:r>
            <a:r>
              <a:rPr sz="1200" dirty="0"/>
              <a:t> </a:t>
            </a:r>
            <a:r>
              <a:rPr sz="1200" dirty="0" err="1"/>
              <a:t>vorm</a:t>
            </a:r>
            <a:r>
              <a:rPr sz="1200" dirty="0"/>
              <a:t> van </a:t>
            </a:r>
            <a:r>
              <a:rPr sz="1200" dirty="0" err="1"/>
              <a:t>ongesuperviseerd</a:t>
            </a:r>
            <a:r>
              <a:rPr sz="1200" dirty="0"/>
              <a:t> ML, </a:t>
            </a:r>
            <a:r>
              <a:rPr sz="1200" dirty="0" err="1"/>
              <a:t>bootst</a:t>
            </a:r>
            <a:r>
              <a:rPr sz="1200" dirty="0"/>
              <a:t> </a:t>
            </a:r>
            <a:r>
              <a:rPr sz="1200" dirty="0" err="1"/>
              <a:t>neurale</a:t>
            </a:r>
            <a:r>
              <a:rPr sz="1200" dirty="0"/>
              <a:t> </a:t>
            </a:r>
            <a:r>
              <a:rPr sz="1200" dirty="0" err="1"/>
              <a:t>netwerken</a:t>
            </a:r>
            <a:r>
              <a:rPr sz="1200" dirty="0"/>
              <a:t> </a:t>
            </a:r>
            <a:r>
              <a:rPr sz="1200" dirty="0" err="1"/>
              <a:t>na</a:t>
            </a:r>
            <a:r>
              <a:rPr sz="1200" dirty="0"/>
              <a:t>, </a:t>
            </a:r>
            <a:r>
              <a:rPr sz="1200" dirty="0" err="1"/>
              <a:t>grote</a:t>
            </a:r>
            <a:r>
              <a:rPr sz="1200" dirty="0"/>
              <a:t> </a:t>
            </a:r>
            <a:r>
              <a:rPr sz="1200" dirty="0" err="1"/>
              <a:t>hoeveelheden</a:t>
            </a:r>
            <a:r>
              <a:rPr sz="1200" dirty="0"/>
              <a:t> </a:t>
            </a:r>
            <a:r>
              <a:rPr sz="1200" dirty="0" err="1"/>
              <a:t>ongestructureerde</a:t>
            </a:r>
            <a:r>
              <a:rPr sz="1200" dirty="0"/>
              <a:t> </a:t>
            </a:r>
            <a:r>
              <a:rPr sz="1200" dirty="0" err="1"/>
              <a:t>gegevens</a:t>
            </a:r>
            <a:endParaRPr sz="1200" dirty="0"/>
          </a:p>
          <a:p>
            <a:pPr algn="ctr">
              <a:defRPr sz="1400"/>
            </a:pPr>
            <a:r>
              <a:rPr sz="1200" dirty="0"/>
              <a:t>Zeer </a:t>
            </a:r>
            <a:r>
              <a:rPr sz="1200" dirty="0" err="1"/>
              <a:t>dynamisch</a:t>
            </a:r>
            <a:r>
              <a:rPr sz="1200" dirty="0"/>
              <a:t>, </a:t>
            </a:r>
            <a:r>
              <a:rPr sz="1200" dirty="0" err="1"/>
              <a:t>hulpbronintensief</a:t>
            </a:r>
            <a:r>
              <a:rPr sz="1200" dirty="0"/>
              <a:t>, </a:t>
            </a:r>
            <a:r>
              <a:rPr sz="1200" dirty="0" err="1"/>
              <a:t>onvoorspelbaar</a:t>
            </a:r>
            <a:r>
              <a:rPr sz="1200" dirty="0"/>
              <a:t> </a:t>
            </a:r>
            <a:r>
              <a:rPr sz="1200" dirty="0" err="1"/>
              <a:t>en</a:t>
            </a:r>
            <a:r>
              <a:rPr sz="1200" dirty="0"/>
              <a:t> </a:t>
            </a:r>
            <a:r>
              <a:rPr sz="1200" dirty="0" err="1"/>
              <a:t>ondoorzichtig</a:t>
            </a:r>
            <a:r>
              <a:rPr sz="1200" dirty="0"/>
              <a:t> </a:t>
            </a:r>
            <a:r>
              <a:rPr sz="1200" dirty="0" err="1"/>
              <a:t>gedrag</a:t>
            </a:r>
            <a:endParaRPr lang="en-GB" sz="1200" dirty="0"/>
          </a:p>
          <a:p>
            <a:pPr algn="ctr">
              <a:defRPr sz="1200" i="1"/>
            </a:pPr>
            <a:r>
              <a:rPr sz="1100" dirty="0" err="1"/>
              <a:t>Voorbeelden</a:t>
            </a:r>
            <a:r>
              <a:rPr sz="1100" dirty="0"/>
              <a:t>: LLM's; </a:t>
            </a:r>
            <a:r>
              <a:rPr sz="1100" dirty="0" err="1"/>
              <a:t>herkenning</a:t>
            </a:r>
            <a:r>
              <a:rPr sz="1100" dirty="0"/>
              <a:t> van </a:t>
            </a:r>
            <a:r>
              <a:rPr sz="1100" dirty="0" err="1"/>
              <a:t>afbeeldingen</a:t>
            </a:r>
            <a:r>
              <a:rPr sz="1100" dirty="0"/>
              <a:t>/audio; </a:t>
            </a:r>
            <a:r>
              <a:rPr sz="1100" dirty="0" err="1"/>
              <a:t>analyse</a:t>
            </a:r>
            <a:r>
              <a:rPr sz="1100" dirty="0"/>
              <a:t> van </a:t>
            </a:r>
            <a:r>
              <a:rPr sz="1100" dirty="0" err="1"/>
              <a:t>fysieke</a:t>
            </a:r>
            <a:r>
              <a:rPr sz="1100" dirty="0"/>
              <a:t> </a:t>
            </a:r>
            <a:r>
              <a:rPr sz="1100" dirty="0" err="1"/>
              <a:t>gegevens</a:t>
            </a:r>
            <a:endParaRPr sz="1100" dirty="0"/>
          </a:p>
        </p:txBody>
      </p:sp>
      <p:sp>
        <p:nvSpPr>
          <p:cNvPr id="15" name="Rectangle 7">
            <a:extLst>
              <a:ext uri="{FF2B5EF4-FFF2-40B4-BE49-F238E27FC236}">
                <a16:creationId xmlns:a16="http://schemas.microsoft.com/office/drawing/2014/main" id="{8D062E5B-EDB9-4CDA-BC3D-36E3DBCD4198}"/>
              </a:ext>
            </a:extLst>
          </p:cNvPr>
          <p:cNvSpPr>
            <a:spLocks noChangeAspect="1"/>
          </p:cNvSpPr>
          <p:nvPr/>
        </p:nvSpPr>
        <p:spPr>
          <a:xfrm>
            <a:off x="6096000" y="1732861"/>
            <a:ext cx="3884776" cy="2146425"/>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sz="1400">
                <a:latin typeface="+mj-lt"/>
              </a:rPr>
              <a:t>onbegeleid leren</a:t>
            </a:r>
            <a:br>
              <a:rPr lang="en-US" sz="1200" dirty="0"/>
            </a:br>
            <a:r>
              <a:rPr sz="1200"/>
              <a:t>Geen vooraf gedefinieerde 'leerdoelen' en ongestructureerde gegevens</a:t>
            </a:r>
            <a:br>
              <a:rPr lang="en-US" sz="1200" dirty="0"/>
            </a:br>
            <a:r>
              <a:rPr sz="1200"/>
              <a:t>Handig voor het ordenen van grote gegevenssets en het vinden van patronen of afwijkingen </a:t>
            </a:r>
          </a:p>
          <a:p>
            <a:pPr algn="ctr">
              <a:defRPr sz="1400"/>
            </a:pPr>
            <a:r>
              <a:rPr sz="1200"/>
              <a:t>Onnauwkeurig; resultaten moeilijk te verifiëren</a:t>
            </a:r>
          </a:p>
          <a:p>
            <a:pPr algn="ctr">
              <a:defRPr sz="1200" i="1"/>
            </a:pPr>
            <a:r>
              <a:rPr sz="1100"/>
              <a:t>Voorbeelden: analyse van medische/genetische gegevens; weersvoorspellingen</a:t>
            </a:r>
          </a:p>
        </p:txBody>
      </p:sp>
    </p:spTree>
    <p:extLst>
      <p:ext uri="{BB962C8B-B14F-4D97-AF65-F5344CB8AC3E}">
        <p14:creationId xmlns:p14="http://schemas.microsoft.com/office/powerpoint/2010/main" val="50634136"/>
      </p:ext>
    </p:extLst>
  </p:cSld>
  <p:clrMapOvr>
    <a:masterClrMapping/>
  </p:clrMapOvr>
  <p:transition/>
</p:sld>
</file>

<file path=ppt/theme/theme1.xml><?xml version="1.0" encoding="utf-8"?>
<a:theme xmlns:a="http://schemas.openxmlformats.org/drawingml/2006/main" name="Titel (Deckblatt)">
  <a:themeElements>
    <a:clrScheme name="ITA Farben">
      <a:dk1>
        <a:srgbClr val="000000"/>
      </a:dk1>
      <a:lt1>
        <a:srgbClr val="FFFFFF"/>
      </a:lt1>
      <a:dk2>
        <a:srgbClr val="000000"/>
      </a:dk2>
      <a:lt2>
        <a:srgbClr val="808080"/>
      </a:lt2>
      <a:accent1>
        <a:srgbClr val="BCCF00"/>
      </a:accent1>
      <a:accent2>
        <a:srgbClr val="00807B"/>
      </a:accent2>
      <a:accent3>
        <a:srgbClr val="FFFFFF"/>
      </a:accent3>
      <a:accent4>
        <a:srgbClr val="000000"/>
      </a:accent4>
      <a:accent5>
        <a:srgbClr val="BCCF00"/>
      </a:accent5>
      <a:accent6>
        <a:srgbClr val="00807B"/>
      </a:accent6>
      <a:hlink>
        <a:srgbClr val="005FA0"/>
      </a:hlink>
      <a:folHlink>
        <a:srgbClr val="B2B2B2"/>
      </a:folHlink>
    </a:clrScheme>
    <a:fontScheme name="Elementa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66730A3F-DC3F-3F4C-9296-8B87651B4934}"/>
    </a:ext>
  </a:extLst>
</a:theme>
</file>

<file path=ppt/theme/theme2.xml><?xml version="1.0" encoding="utf-8"?>
<a:theme xmlns:a="http://schemas.openxmlformats.org/drawingml/2006/main" name="Inhalt">
  <a:themeElements>
    <a:clrScheme name="Benutzerdefiniert 8">
      <a:dk1>
        <a:srgbClr val="0B163B"/>
      </a:dk1>
      <a:lt1>
        <a:srgbClr val="FFFFFF"/>
      </a:lt1>
      <a:dk2>
        <a:srgbClr val="0B163B"/>
      </a:dk2>
      <a:lt2>
        <a:srgbClr val="808080"/>
      </a:lt2>
      <a:accent1>
        <a:srgbClr val="F4EEFE"/>
      </a:accent1>
      <a:accent2>
        <a:srgbClr val="FC0FF5"/>
      </a:accent2>
      <a:accent3>
        <a:srgbClr val="8F52F5"/>
      </a:accent3>
      <a:accent4>
        <a:srgbClr val="0B163B"/>
      </a:accent4>
      <a:accent5>
        <a:srgbClr val="FC0FF5"/>
      </a:accent5>
      <a:accent6>
        <a:srgbClr val="8F52F5"/>
      </a:accent6>
      <a:hlink>
        <a:srgbClr val="F4EEFE"/>
      </a:hlink>
      <a:folHlink>
        <a:srgbClr val="B2B2B2"/>
      </a:folHlink>
    </a:clrScheme>
    <a:fontScheme name="Benutzerdefiniert 2">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EDB44733-4060-A148-BC79-325E68B3E95F}"/>
    </a:ext>
  </a:extLst>
</a:theme>
</file>

<file path=ppt/theme/theme3.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enutzerdefiniert 2">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1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ITA-Powerpoint_2022_EN</Template>
  <TotalTime>0</TotalTime>
  <Words>1671</Words>
  <Application>Microsoft Office PowerPoint</Application>
  <PresentationFormat>Breitbild</PresentationFormat>
  <Paragraphs>165</Paragraphs>
  <Slides>22</Slides>
  <Notes>4</Notes>
  <HiddenSlides>0</HiddenSlides>
  <MMClips>0</MMClips>
  <ScaleCrop>false</ScaleCrop>
  <HeadingPairs>
    <vt:vector size="6" baseType="variant">
      <vt:variant>
        <vt:lpstr>Verwendete Schriftarten</vt:lpstr>
      </vt:variant>
      <vt:variant>
        <vt:i4>9</vt:i4>
      </vt:variant>
      <vt:variant>
        <vt:lpstr>Design</vt:lpstr>
      </vt:variant>
      <vt:variant>
        <vt:i4>5</vt:i4>
      </vt:variant>
      <vt:variant>
        <vt:lpstr>Folientitel</vt:lpstr>
      </vt:variant>
      <vt:variant>
        <vt:i4>22</vt:i4>
      </vt:variant>
    </vt:vector>
  </HeadingPairs>
  <TitlesOfParts>
    <vt:vector size="36" baseType="lpstr">
      <vt:lpstr>Wingdings</vt:lpstr>
      <vt:lpstr>Times New Roman</vt:lpstr>
      <vt:lpstr>Palatino Linotype</vt:lpstr>
      <vt:lpstr>Symbol</vt:lpstr>
      <vt:lpstr>Courier New</vt:lpstr>
      <vt:lpstr>Arial</vt:lpstr>
      <vt:lpstr>Calibri</vt:lpstr>
      <vt:lpstr>Garet Book</vt:lpstr>
      <vt:lpstr>Garet Heavy</vt:lpstr>
      <vt:lpstr>Titel (Deckblatt)</vt:lpstr>
      <vt:lpstr>Inhalt</vt:lpstr>
      <vt:lpstr>Benutzerdefiniertes Design</vt:lpstr>
      <vt:lpstr>Office Theme</vt:lpstr>
      <vt:lpstr>1_Benutzerdefiniertes Design</vt:lpstr>
      <vt:lpstr>Bijzonderheden van op AI gebaseerde automatisering</vt:lpstr>
      <vt:lpstr>Inhoud</vt:lpstr>
      <vt:lpstr>Hoe AI werkt – basisfunctionaliteit van AI en machine learning</vt:lpstr>
      <vt:lpstr>Korte discussie</vt:lpstr>
      <vt:lpstr>Basisfunctionaliteit van AI-systemen</vt:lpstr>
      <vt:lpstr>Basisfunctionaliteit van AI-systemen</vt:lpstr>
      <vt:lpstr>Korte discussie: Kunnen kikkers katten worden? </vt:lpstr>
      <vt:lpstr>Overzicht van de basistypen van machine learning </vt:lpstr>
      <vt:lpstr>Overzicht van de basistypen van machine learning</vt:lpstr>
      <vt:lpstr>Overzicht van de basistypen van ML</vt:lpstr>
      <vt:lpstr>Individueel werk + groepsdiscussie</vt:lpstr>
      <vt:lpstr>Belangrijke kenmerken van AI </vt:lpstr>
      <vt:lpstr>Belangrijke kenmerken van op AI gebaseerde technologie</vt:lpstr>
      <vt:lpstr>Belangrijke kenmerken van op AI gebaseerde technologie</vt:lpstr>
      <vt:lpstr>AI is als een stochastische papegaai </vt:lpstr>
      <vt:lpstr>Het ELIZA-effect en automatiseringsbias</vt:lpstr>
      <vt:lpstr>Het ELIZA-effect</vt:lpstr>
      <vt:lpstr>(Diepe) automatiseringsbias en overmatig vertrouwen in AI Discrepantie tussen systeemgedrag en gebruikerspraktijk</vt:lpstr>
      <vt:lpstr>Vicieuze cirkel</vt:lpstr>
      <vt:lpstr>Mens versus machine? Een praktisch voorbeeld van automatiseringsbias</vt:lpstr>
      <vt:lpstr>Groepsdiscussie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Strauß, Stefan</dc:creator>
  <cp:lastModifiedBy>lfender</cp:lastModifiedBy>
  <cp:revision>526</cp:revision>
  <cp:lastPrinted>2012-08-20T13:38:50Z</cp:lastPrinted>
  <dcterms:created xsi:type="dcterms:W3CDTF">2022-06-21T14:12:07Z</dcterms:created>
  <dcterms:modified xsi:type="dcterms:W3CDTF">2026-06-08T07:48:48Z</dcterms:modified>
</cp:coreProperties>
</file>