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7" r:id="rId1"/>
    <p:sldMasterId id="2147483706" r:id="rId2"/>
    <p:sldMasterId id="2147483722" r:id="rId3"/>
    <p:sldMasterId id="2147483734" r:id="rId4"/>
    <p:sldMasterId id="2147483746" r:id="rId5"/>
  </p:sldMasterIdLst>
  <p:notesMasterIdLst>
    <p:notesMasterId r:id="rId33"/>
  </p:notesMasterIdLst>
  <p:handoutMasterIdLst>
    <p:handoutMasterId r:id="rId34"/>
  </p:handoutMasterIdLst>
  <p:sldIdLst>
    <p:sldId id="256" r:id="rId6"/>
    <p:sldId id="466" r:id="rId7"/>
    <p:sldId id="476" r:id="rId8"/>
    <p:sldId id="467" r:id="rId9"/>
    <p:sldId id="468" r:id="rId10"/>
    <p:sldId id="469" r:id="rId11"/>
    <p:sldId id="470" r:id="rId12"/>
    <p:sldId id="471" r:id="rId13"/>
    <p:sldId id="472" r:id="rId14"/>
    <p:sldId id="473" r:id="rId15"/>
    <p:sldId id="474" r:id="rId16"/>
    <p:sldId id="475" r:id="rId17"/>
    <p:sldId id="477" r:id="rId18"/>
    <p:sldId id="478" r:id="rId19"/>
    <p:sldId id="479" r:id="rId20"/>
    <p:sldId id="482" r:id="rId21"/>
    <p:sldId id="483" r:id="rId22"/>
    <p:sldId id="480" r:id="rId23"/>
    <p:sldId id="484" r:id="rId24"/>
    <p:sldId id="485" r:id="rId25"/>
    <p:sldId id="486" r:id="rId26"/>
    <p:sldId id="487" r:id="rId27"/>
    <p:sldId id="488" r:id="rId28"/>
    <p:sldId id="489" r:id="rId29"/>
    <p:sldId id="490" r:id="rId30"/>
    <p:sldId id="491" r:id="rId31"/>
    <p:sldId id="493" r:id="rId32"/>
  </p:sldIdLst>
  <p:sldSz cx="12192000" cy="6858000"/>
  <p:notesSz cx="6858000" cy="9144000"/>
  <p:embeddedFontLst>
    <p:embeddedFont>
      <p:font typeface="Garet Book" pitchFamily="2" charset="0"/>
      <p:regular r:id="rId35"/>
    </p:embeddedFont>
    <p:embeddedFont>
      <p:font typeface="Garet Heavy" pitchFamily="2" charset="0"/>
      <p:bold r:id="rId36"/>
    </p:embeddedFont>
    <p:embeddedFont>
      <p:font typeface="Palatino Linotype" panose="02040502050505030304" pitchFamily="18" charset="0"/>
      <p:regular r:id="rId37"/>
      <p:bold r:id="rId38"/>
      <p:italic r:id="rId39"/>
      <p:boldItalic r:id="rId40"/>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3300"/>
    <a:srgbClr val="F58B0B"/>
    <a:srgbClr val="0ABF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89324" autoAdjust="0"/>
  </p:normalViewPr>
  <p:slideViewPr>
    <p:cSldViewPr snapToGrid="0" snapToObjects="1">
      <p:cViewPr varScale="1">
        <p:scale>
          <a:sx n="70" d="100"/>
          <a:sy n="70" d="100"/>
        </p:scale>
        <p:origin x="1282" y="5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34" d="100"/>
          <a:sy n="134" d="100"/>
        </p:scale>
        <p:origin x="354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5.fntdata"/><Relationship Id="rId21" Type="http://schemas.openxmlformats.org/officeDocument/2006/relationships/slide" Target="slides/slide16.xml"/><Relationship Id="rId34" Type="http://schemas.openxmlformats.org/officeDocument/2006/relationships/handoutMaster" Target="handoutMasters/handoutMaster1.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1.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08.06.2026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t>Een probleem dat verband houdt met fouten die door AI worden veroorzaakt, is modelcollapse. </a:t>
            </a:r>
          </a:p>
          <a:p>
            <a:r>
              <a:t>Het beschrijft het probleem dat AI-resultaten slechter worden wanneer AI-modellen uitsluitend worden getraind met door AI gegenereerde gegevens. </a:t>
            </a:r>
          </a:p>
          <a:p>
            <a:r>
              <a:t>Dit geldt niet alleen voor beelden, maar ook voor spraakmodellen, maar ter illustratie.</a:t>
            </a:r>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9</a:t>
            </a:fld>
            <a:endParaRPr lang="de-DE" dirty="0"/>
          </a:p>
        </p:txBody>
      </p:sp>
    </p:spTree>
    <p:extLst>
      <p:ext uri="{BB962C8B-B14F-4D97-AF65-F5344CB8AC3E}">
        <p14:creationId xmlns:p14="http://schemas.microsoft.com/office/powerpoint/2010/main" val="2182634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19</a:t>
            </a:fld>
            <a:endParaRPr lang="de-DE" dirty="0"/>
          </a:p>
        </p:txBody>
      </p:sp>
    </p:spTree>
    <p:extLst>
      <p:ext uri="{BB962C8B-B14F-4D97-AF65-F5344CB8AC3E}">
        <p14:creationId xmlns:p14="http://schemas.microsoft.com/office/powerpoint/2010/main" val="1889213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5" name="Textplatzhalter 4">
            <a:extLst>
              <a:ext uri="{FF2B5EF4-FFF2-40B4-BE49-F238E27FC236}">
                <a16:creationId xmlns:a16="http://schemas.microsoft.com/office/drawing/2014/main" id="{DDDBAD65-5109-0347-B03B-13444FC63770}"/>
              </a:ext>
            </a:extLst>
          </p:cNvPr>
          <p:cNvSpPr>
            <a:spLocks noGrp="1"/>
          </p:cNvSpPr>
          <p:nvPr>
            <p:ph type="body" sz="quarter" idx="10" hasCustomPrompt="1"/>
          </p:nvPr>
        </p:nvSpPr>
        <p:spPr>
          <a:xfrm>
            <a:off x="571501" y="1868489"/>
            <a:ext cx="11035492" cy="1875738"/>
          </a:xfrm>
          <a:prstGeom prst="rect">
            <a:avLst/>
          </a:prstGeom>
        </p:spPr>
        <p:txBody>
          <a:bodyPr/>
          <a:lstStyle>
            <a:lvl1pPr marL="0" indent="0">
              <a:buNone/>
              <a:defRPr sz="5600" b="1"/>
            </a:lvl1pPr>
          </a:lstStyle>
          <a:p>
            <a:r>
              <a:rPr lang="en-GB" noProof="0" dirty="0"/>
              <a:t>Presentation</a:t>
            </a:r>
            <a:br>
              <a:rPr lang="en-GB" noProof="0" dirty="0"/>
            </a:br>
            <a:r>
              <a:rPr lang="en-GB" noProof="0" dirty="0"/>
              <a:t>Title</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87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F8ACE9-DC68-44E1-9F2D-BFE576CBA79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129B281-A916-4F89-9276-A8B51A8A743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ACFA998-1458-462C-8DBE-F3B80C62B954}"/>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474D5AAB-BDFA-4873-BC36-F6239373C3D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C812AB4-9F30-43FC-96D9-0AC01A8CB53E}"/>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4079966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BA5C03-8480-4D53-B6E7-EE0937E351A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A957679-0DE0-40AA-8F97-2BAB49129583}"/>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EC4457A-81AD-4027-B27F-362133487208}"/>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EB177947-0172-467F-BB7A-B199779ECB6D}"/>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A6D7267-9330-4DDD-AC7A-A2ABF5FB1848}"/>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395267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F7E51-D776-44B8-9562-3CCCDEEAF61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C503036-9369-4751-8C7D-66550DCB64A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ADC663F-923D-4B2B-8EC5-2BFAAF8DBBF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5040F74F-6853-4042-997A-1B8B3320C1E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2B0ED5CD-F736-401B-9F73-C2C87005705A}"/>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926883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471141-2BA5-4094-8F2C-FD44C59820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85767BC-641A-4C3A-A2DD-440888A7E316}"/>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CCA3629-5BEC-4946-8737-EB5C19A88968}"/>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C02CB67-1E0F-42ED-97CF-6FF1F2DFD86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6" name="Fußzeilenplatzhalter 5">
            <a:extLst>
              <a:ext uri="{FF2B5EF4-FFF2-40B4-BE49-F238E27FC236}">
                <a16:creationId xmlns:a16="http://schemas.microsoft.com/office/drawing/2014/main" id="{92CC0734-EA9A-4FEC-A0F8-AC7283AAD08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40868276-CC63-4057-B2C4-38E7E2BF5C84}"/>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2411666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C43C86-13C2-4C57-807C-226FFD5C56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B61237A-4C37-409E-8D1B-6DD2D2C880B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6CF06FB-5CF6-42EE-930F-2F55E3015ED3}"/>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C17110F-E054-489A-9D18-B968B85DF6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D072EBF-6F5B-4A5F-99F1-05EB3E3255C1}"/>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E1489DA-A2A4-41CC-97E4-6ABE115A9D07}"/>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8" name="Fußzeilenplatzhalter 7">
            <a:extLst>
              <a:ext uri="{FF2B5EF4-FFF2-40B4-BE49-F238E27FC236}">
                <a16:creationId xmlns:a16="http://schemas.microsoft.com/office/drawing/2014/main" id="{D2A3213E-15BD-4090-A9FC-6CC65EFE2D5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66CE56E9-5097-427B-9D9C-3D891E36172E}"/>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01031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711C4-6263-4CAE-BD22-9E554231CF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8458C5D-B14A-4718-9AAC-F8B379AE7133}"/>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4" name="Fußzeilenplatzhalter 3">
            <a:extLst>
              <a:ext uri="{FF2B5EF4-FFF2-40B4-BE49-F238E27FC236}">
                <a16:creationId xmlns:a16="http://schemas.microsoft.com/office/drawing/2014/main" id="{22BB26E5-E82F-4205-93CE-5C58EF449FA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814FEF8A-D5AA-432A-B3FE-937841F087FF}"/>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15303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4DEC8B-9DF3-40C5-8CFB-D79E7405AFE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9CD9476-F2DF-4C4A-A04C-BF2D8C4C365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B80063F-97E6-43BE-9119-4120596F985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360158C-DB3C-4C0D-ABF3-A1DCDEAD068F}"/>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6" name="Fußzeilenplatzhalter 5">
            <a:extLst>
              <a:ext uri="{FF2B5EF4-FFF2-40B4-BE49-F238E27FC236}">
                <a16:creationId xmlns:a16="http://schemas.microsoft.com/office/drawing/2014/main" id="{4970F73A-11B5-44F0-8CF5-650F390A7CC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D52C909D-9738-45DF-9B65-E4D787EE1997}"/>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918464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D238C2-3E22-45C2-A0C8-373F8DEFB65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108085B-7478-450E-8AAC-389124F9D8B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FA42933-318F-40C2-9853-FA145981718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62155B7-C48A-44AD-8ABF-3119BA469BFF}"/>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6" name="Fußzeilenplatzhalter 5">
            <a:extLst>
              <a:ext uri="{FF2B5EF4-FFF2-40B4-BE49-F238E27FC236}">
                <a16:creationId xmlns:a16="http://schemas.microsoft.com/office/drawing/2014/main" id="{428FCBAC-CAF7-4B30-B604-B0392097B7D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EB48ED4-9775-4615-A090-7CE6E735BFD2}"/>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097733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6A81F-B895-472C-B1CF-89AB0B2649E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0ADA2F2-7102-4DBC-B18E-94C4605BDF2F}"/>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C8A399E-2214-42B8-99D8-2D8ECDA8D41C}"/>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6641551B-1694-4310-8B2A-32F000FE65B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0FB83165-05F7-4186-A003-A7200C1191FB}"/>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3419825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idx="1" hasCustomPrompt="1"/>
          </p:nvPr>
        </p:nvSpPr>
        <p:spPr>
          <a:xfrm>
            <a:off x="609600" y="1836000"/>
            <a:ext cx="10972800" cy="3474888"/>
          </a:xfrm>
          <a:prstGeom prst="rect">
            <a:avLst/>
          </a:prstGeom>
        </p:spPr>
        <p:txBody>
          <a:bodyPr/>
          <a:lstStyle>
            <a:lvl1pPr>
              <a:defRPr>
                <a:latin typeface="+mn-lt"/>
              </a:defRPr>
            </a:lvl1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40FCB88-6450-402B-962E-AD8400B70ED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93A43F8-F3A3-48D4-8758-87D06AEE9103}"/>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0BE9D08-1D02-4B7F-8AA0-CC0E57D25EC7}"/>
              </a:ext>
            </a:extLst>
          </p:cNvPr>
          <p:cNvSpPr>
            <a:spLocks noGrp="1"/>
          </p:cNvSpPr>
          <p:nvPr>
            <p:ph type="dt" sz="half" idx="10"/>
          </p:nvPr>
        </p:nvSpPr>
        <p:spPr>
          <a:xfrm>
            <a:off x="838200" y="6356350"/>
            <a:ext cx="2743200" cy="365125"/>
          </a:xfrm>
          <a:prstGeom prst="rect">
            <a:avLst/>
          </a:prstGeom>
        </p:spPr>
        <p:txBody>
          <a:bodyPr/>
          <a:lstStyle/>
          <a:p>
            <a:fld id="{C4EA9099-0754-4CD3-8FED-FF56D46CD0FA}" type="datetimeFigureOut">
              <a:rPr lang="de-DE" smtClean="0"/>
              <a:t>08.06.2026</a:t>
            </a:fld>
            <a:endParaRPr lang="de-DE"/>
          </a:p>
        </p:txBody>
      </p:sp>
      <p:sp>
        <p:nvSpPr>
          <p:cNvPr id="5" name="Fußzeilenplatzhalter 4">
            <a:extLst>
              <a:ext uri="{FF2B5EF4-FFF2-40B4-BE49-F238E27FC236}">
                <a16:creationId xmlns:a16="http://schemas.microsoft.com/office/drawing/2014/main" id="{9E89C78D-BEC5-4A29-B40D-95BA25E3DAD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F5C31DF2-1BA5-428C-9F21-BFECBA365F95}"/>
              </a:ext>
            </a:extLst>
          </p:cNvPr>
          <p:cNvSpPr>
            <a:spLocks noGrp="1"/>
          </p:cNvSpPr>
          <p:nvPr>
            <p:ph type="sldNum" sz="quarter" idx="12"/>
          </p:nvPr>
        </p:nvSpPr>
        <p:spPr>
          <a:xfrm>
            <a:off x="8610600" y="6356350"/>
            <a:ext cx="2743200" cy="365125"/>
          </a:xfrm>
          <a:prstGeom prst="rect">
            <a:avLst/>
          </a:prstGeom>
        </p:spPr>
        <p:txBody>
          <a:bodyPr/>
          <a:lstStyle/>
          <a:p>
            <a:fld id="{861AE5E5-44A9-47D9-B00D-99D5843765A0}" type="slidenum">
              <a:rPr lang="de-DE" smtClean="0"/>
              <a:t>‹Nr.›</a:t>
            </a:fld>
            <a:endParaRPr lang="de-DE"/>
          </a:p>
        </p:txBody>
      </p:sp>
    </p:spTree>
    <p:extLst>
      <p:ext uri="{BB962C8B-B14F-4D97-AF65-F5344CB8AC3E}">
        <p14:creationId xmlns:p14="http://schemas.microsoft.com/office/powerpoint/2010/main" val="60294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4265547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42517906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8648095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747235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4500293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306552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4118415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05632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77859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9302262" cy="830997"/>
          </a:xfrm>
          <a:prstGeom prst="rect">
            <a:avLst/>
          </a:prstGeom>
        </p:spPr>
        <p:txBody>
          <a:bodyPr/>
          <a:lstStyle>
            <a:lvl1pPr>
              <a:defRPr sz="3200"/>
            </a:lvl1pPr>
          </a:lstStyle>
          <a:p>
            <a:r>
              <a:rPr lang="en-GB" noProof="0" dirty="0"/>
              <a:t>Edit master title format</a:t>
            </a:r>
          </a:p>
        </p:txBody>
      </p:sp>
      <p:sp>
        <p:nvSpPr>
          <p:cNvPr id="4" name="Rechteck 10">
            <a:extLst>
              <a:ext uri="{FF2B5EF4-FFF2-40B4-BE49-F238E27FC236}">
                <a16:creationId xmlns:a16="http://schemas.microsoft.com/office/drawing/2014/main" id="{D6244F8F-5D9B-4872-87C4-4FBC1F07A02C}"/>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5" name="Grafik 1">
            <a:extLst>
              <a:ext uri="{FF2B5EF4-FFF2-40B4-BE49-F238E27FC236}">
                <a16:creationId xmlns:a16="http://schemas.microsoft.com/office/drawing/2014/main" id="{75F3F769-0397-4B7D-809B-6ECFD5E7A345}"/>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09262661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956526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20496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524500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091781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743417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412068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26952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6486048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593356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33898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25549" cy="830997"/>
          </a:xfrm>
          <a:prstGeom prst="rect">
            <a:avLst/>
          </a:prstGeom>
        </p:spPr>
        <p:txBody>
          <a:bodyPr/>
          <a:lstStyle>
            <a:lvl1pPr>
              <a:defRPr sz="3200"/>
            </a:lvl1pPr>
          </a:lstStyle>
          <a:p>
            <a:r>
              <a:rPr lang="en-GB" noProof="0" dirty="0"/>
              <a:t>Edit master title format </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457200" y="2386799"/>
            <a:ext cx="3456000" cy="2584800"/>
          </a:xfrm>
          <a:prstGeom prst="rect">
            <a:avLst/>
          </a:prstGeom>
        </p:spPr>
        <p:txBody>
          <a:bodyPr anchor="ctr"/>
          <a:lstStyle>
            <a:lvl1pPr marL="0" indent="0" algn="ctr">
              <a:buNone/>
              <a:defRPr sz="5400" i="0">
                <a:latin typeface="+mn-lt"/>
              </a:defRPr>
            </a:lvl1pPr>
          </a:lstStyle>
          <a:p>
            <a:r>
              <a:rPr lang="en-GB" noProof="0" dirty="0"/>
              <a:t>Subtitle</a:t>
            </a:r>
          </a:p>
        </p:txBody>
      </p:sp>
      <p:sp>
        <p:nvSpPr>
          <p:cNvPr id="6" name="Rechteck 5">
            <a:extLst>
              <a:ext uri="{FF2B5EF4-FFF2-40B4-BE49-F238E27FC236}">
                <a16:creationId xmlns:a16="http://schemas.microsoft.com/office/drawing/2014/main" id="{F2CD5218-7F0E-4D18-877C-F96219F76148}"/>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7" name="Grafik 1">
            <a:extLst>
              <a:ext uri="{FF2B5EF4-FFF2-40B4-BE49-F238E27FC236}">
                <a16:creationId xmlns:a16="http://schemas.microsoft.com/office/drawing/2014/main" id="{C57BC248-7389-4783-9404-04885790412B}"/>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20861835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8092877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2972148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527909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55"/>
            <a:ext cx="10972800" cy="830997"/>
          </a:xfrm>
          <a:prstGeom prst="rect">
            <a:avLst/>
          </a:prstGeom>
        </p:spPr>
        <p:txBody>
          <a:bodyPr/>
          <a:lstStyle>
            <a:lvl1pPr>
              <a:defRPr/>
            </a:lvl1pPr>
          </a:lstStyle>
          <a:p>
            <a:r>
              <a:rPr lang="en-GB" noProof="0" dirty="0"/>
              <a:t>Edit master title format</a:t>
            </a:r>
          </a:p>
        </p:txBody>
      </p:sp>
      <p:sp>
        <p:nvSpPr>
          <p:cNvPr id="3" name="Inhaltsplatzhalter 2"/>
          <p:cNvSpPr>
            <a:spLocks noGrp="1"/>
          </p:cNvSpPr>
          <p:nvPr>
            <p:ph sz="half" idx="1" hasCustomPrompt="1"/>
          </p:nvPr>
        </p:nvSpPr>
        <p:spPr>
          <a:xfrm>
            <a:off x="609602" y="2216694"/>
            <a:ext cx="5325533" cy="3458709"/>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Inhaltsplatzhalter 3"/>
          <p:cNvSpPr>
            <a:spLocks noGrp="1"/>
          </p:cNvSpPr>
          <p:nvPr>
            <p:ph sz="half" idx="2" hasCustomPrompt="1"/>
          </p:nvPr>
        </p:nvSpPr>
        <p:spPr>
          <a:xfrm>
            <a:off x="6138333" y="2216693"/>
            <a:ext cx="5444067" cy="3458710"/>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 drei Blöck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2825" y="1221724"/>
            <a:ext cx="4011084" cy="1042505"/>
          </a:xfrm>
          <a:prstGeom prst="rect">
            <a:avLst/>
          </a:prstGeom>
        </p:spPr>
        <p:txBody>
          <a:bodyPr anchor="t" anchorCtr="0"/>
          <a:lstStyle>
            <a:lvl1pPr algn="l">
              <a:defRPr sz="2000" b="1"/>
            </a:lvl1pPr>
          </a:lstStyle>
          <a:p>
            <a:r>
              <a:rPr lang="en-GB" noProof="0" dirty="0"/>
              <a:t>Edit title master format by clicking</a:t>
            </a:r>
          </a:p>
        </p:txBody>
      </p:sp>
      <p:sp>
        <p:nvSpPr>
          <p:cNvPr id="3" name="Inhaltsplatzhalter 2"/>
          <p:cNvSpPr>
            <a:spLocks noGrp="1"/>
          </p:cNvSpPr>
          <p:nvPr>
            <p:ph idx="1" hasCustomPrompt="1"/>
          </p:nvPr>
        </p:nvSpPr>
        <p:spPr>
          <a:xfrm>
            <a:off x="4789957" y="1221725"/>
            <a:ext cx="6815667" cy="4556103"/>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Textplatzhalter 3"/>
          <p:cNvSpPr>
            <a:spLocks noGrp="1"/>
          </p:cNvSpPr>
          <p:nvPr>
            <p:ph type="body" sz="half" idx="2" hasCustomPrompt="1"/>
          </p:nvPr>
        </p:nvSpPr>
        <p:spPr>
          <a:xfrm>
            <a:off x="632825" y="2373687"/>
            <a:ext cx="4011084" cy="3404141"/>
          </a:xfrm>
          <a:prstGeom prst="rect">
            <a:avLst/>
          </a:prstGeom>
        </p:spPr>
        <p:txBody>
          <a:bodyPr/>
          <a:lstStyle>
            <a:lvl1pPr marL="285750" indent="-285750">
              <a:buFont typeface="Arial" panose="020B0604020202020204"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Inhalt - 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8.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38B6E18-B8ED-44F1-AB03-E55B485BA93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7" name="Grafik 6">
            <a:extLst>
              <a:ext uri="{FF2B5EF4-FFF2-40B4-BE49-F238E27FC236}">
                <a16:creationId xmlns:a16="http://schemas.microsoft.com/office/drawing/2014/main" id="{E74DBE1E-4268-4867-936F-E016500EE96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8" name="Gruppieren 7">
            <a:extLst>
              <a:ext uri="{FF2B5EF4-FFF2-40B4-BE49-F238E27FC236}">
                <a16:creationId xmlns:a16="http://schemas.microsoft.com/office/drawing/2014/main" id="{3717235C-5EAF-4734-A81E-87480AE9DF61}"/>
              </a:ext>
            </a:extLst>
          </p:cNvPr>
          <p:cNvGrpSpPr/>
          <p:nvPr userDrawn="1"/>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CCA88EB5-45B0-48F3-B99B-E8A27ADF60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0" name="Grafik 9">
              <a:extLst>
                <a:ext uri="{FF2B5EF4-FFF2-40B4-BE49-F238E27FC236}">
                  <a16:creationId xmlns:a16="http://schemas.microsoft.com/office/drawing/2014/main" id="{58615AF3-C1A6-4651-AF88-3714EF1334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1" name="Grafik 10">
            <a:extLst>
              <a:ext uri="{FF2B5EF4-FFF2-40B4-BE49-F238E27FC236}">
                <a16:creationId xmlns:a16="http://schemas.microsoft.com/office/drawing/2014/main" id="{16F61F53-0EBE-411E-9C5B-4B68996F162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2" name="Grafik 11">
            <a:extLst>
              <a:ext uri="{FF2B5EF4-FFF2-40B4-BE49-F238E27FC236}">
                <a16:creationId xmlns:a16="http://schemas.microsoft.com/office/drawing/2014/main" id="{F2F43263-7755-4EA8-96ED-53C04CF9EC7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13" name="Grafik 12">
            <a:extLst>
              <a:ext uri="{FF2B5EF4-FFF2-40B4-BE49-F238E27FC236}">
                <a16:creationId xmlns:a16="http://schemas.microsoft.com/office/drawing/2014/main" id="{2759D407-0C82-415C-A71F-CF3F3E99C10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9BFF2C09-58AE-4C89-A25F-BDCF41D3DD3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11">
            <a:extLst>
              <a:ext uri="{FF2B5EF4-FFF2-40B4-BE49-F238E27FC236}">
                <a16:creationId xmlns:a16="http://schemas.microsoft.com/office/drawing/2014/main" id="{D15C1AB6-36C4-4C6B-B9D0-DF1B15B8760A}"/>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19D50875-C554-4F2E-9FAF-D81C2980BE24}"/>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21"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4">
            <a:extLst>
              <a:ext uri="{FF2B5EF4-FFF2-40B4-BE49-F238E27FC236}">
                <a16:creationId xmlns:a16="http://schemas.microsoft.com/office/drawing/2014/main" id="{495A063A-2AA8-43EF-887C-01F2687C7C72}"/>
              </a:ext>
            </a:extLst>
          </p:cNvPr>
          <p:cNvPicPr/>
          <p:nvPr userDrawn="1"/>
        </p:nvPicPr>
        <p:blipFill>
          <a:blip r:embed="rId13"/>
          <a:stretch/>
        </p:blipFill>
        <p:spPr>
          <a:xfrm>
            <a:off x="5058000" y="-2880"/>
            <a:ext cx="2075760" cy="2140560"/>
          </a:xfrm>
          <a:prstGeom prst="rect">
            <a:avLst/>
          </a:prstGeom>
          <a:noFill/>
          <a:ln w="0">
            <a:noFill/>
          </a:ln>
        </p:spPr>
      </p:pic>
      <p:sp>
        <p:nvSpPr>
          <p:cNvPr id="8" name="Rechteck 7">
            <a:extLst>
              <a:ext uri="{FF2B5EF4-FFF2-40B4-BE49-F238E27FC236}">
                <a16:creationId xmlns:a16="http://schemas.microsoft.com/office/drawing/2014/main" id="{8A48B8DC-2A12-45BA-8953-2790D1D978EE}"/>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80AB6B61-F732-47AD-ACE6-C858813E6628}"/>
              </a:ext>
            </a:extLst>
          </p:cNvPr>
          <p:cNvSpPr>
            <a:spLocks noGrp="1"/>
          </p:cNvSpPr>
          <p:nvPr>
            <p:ph type="title"/>
          </p:nvPr>
        </p:nvSpPr>
        <p:spPr>
          <a:xfrm>
            <a:off x="83820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1984984143"/>
      </p:ext>
    </p:extLst>
  </p:cSld>
  <p:clrMap bg1="lt1" tx1="dk1" bg2="lt2" tx2="dk2" accent1="accent1" accent2="accent2" accent3="accent3" accent4="accent4" accent5="accent5" accent6="accent6" hlink="hlink" folHlink="folHlink"/>
  <p:sldLayoutIdLst>
    <p:sldLayoutId id="2147483729" r:id="rId1"/>
    <p:sldLayoutId id="2147483723" r:id="rId2"/>
    <p:sldLayoutId id="2147483724" r:id="rId3"/>
    <p:sldLayoutId id="2147483725" r:id="rId4"/>
    <p:sldLayoutId id="2147483726" r:id="rId5"/>
    <p:sldLayoutId id="2147483727" r:id="rId6"/>
    <p:sldLayoutId id="2147483728" r:id="rId7"/>
    <p:sldLayoutId id="2147483730" r:id="rId8"/>
    <p:sldLayoutId id="2147483731" r:id="rId9"/>
    <p:sldLayoutId id="2147483732" r:id="rId10"/>
    <p:sldLayoutId id="2147483733" r:id="rId11"/>
  </p:sldLayoutIdLst>
  <p:txStyles>
    <p:titleStyle>
      <a:lvl1pPr algn="ctr" defTabSz="914400" rtl="0" eaLnBrk="1" latinLnBrk="0" hangingPunct="1">
        <a:lnSpc>
          <a:spcPct val="90000"/>
        </a:lnSpc>
        <a:spcBef>
          <a:spcPct val="0"/>
        </a:spcBef>
        <a:buNone/>
        <a:defRPr sz="3600" kern="1200">
          <a:solidFill>
            <a:schemeClr val="tx1"/>
          </a:solidFill>
          <a:latin typeface="Garet Heavy"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191198"/>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598547774"/>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hichfaceisreal.com/"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hichfaceisrea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thispersondoesnotexist.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data.wdr.de/ddj/deepfake-quiz-erkennen-sie-alle-ki-bilder/"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mimikama.org/ki-influencer-veraendern-social-media/"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democracy-ai.eu/" TargetMode="External"/><Relationship Id="rId2" Type="http://schemas.openxmlformats.org/officeDocument/2006/relationships/image" Target="../media/image24.png"/><Relationship Id="rId1" Type="http://schemas.openxmlformats.org/officeDocument/2006/relationships/slideLayout" Target="../slideLayouts/slideLayout37.xml"/><Relationship Id="rId5" Type="http://schemas.openxmlformats.org/officeDocument/2006/relationships/image" Target="../media/image25.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t>Weird AI</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502416" y="4194530"/>
            <a:ext cx="11176283" cy="7649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solidFill>
                  <a:srgbClr val="E7EBF0"/>
                </a:solidFill>
                <a:latin typeface="Garet Book"/>
              </a:defRPr>
            </a:pPr>
            <a:r>
              <a:rPr sz="2400" kern="1200" dirty="0">
                <a:ln>
                  <a:noFill/>
                </a:ln>
                <a:effectLst/>
                <a:uLnTx/>
                <a:uFillTx/>
                <a:ea typeface="+mn-ea"/>
                <a:cs typeface="+mn-cs"/>
              </a:rPr>
              <a:t>Module 1 – </a:t>
            </a:r>
            <a:r>
              <a:rPr sz="2400" kern="1200" dirty="0" err="1">
                <a:ln>
                  <a:noFill/>
                </a:ln>
                <a:effectLst/>
                <a:uLnTx/>
                <a:uFillTx/>
                <a:ea typeface="+mn-ea"/>
                <a:cs typeface="+mn-cs"/>
              </a:rPr>
              <a:t>Niet</a:t>
            </a:r>
            <a:r>
              <a:rPr sz="2400" kern="1200" dirty="0">
                <a:ln>
                  <a:noFill/>
                </a:ln>
                <a:effectLst/>
                <a:uLnTx/>
                <a:uFillTx/>
                <a:ea typeface="+mn-ea"/>
                <a:cs typeface="+mn-cs"/>
              </a:rPr>
              <a:t> </a:t>
            </a:r>
            <a:r>
              <a:rPr sz="2400" kern="1200" dirty="0" err="1">
                <a:ln>
                  <a:noFill/>
                </a:ln>
                <a:effectLst/>
                <a:uLnTx/>
                <a:uFillTx/>
                <a:ea typeface="+mn-ea"/>
                <a:cs typeface="+mn-cs"/>
              </a:rPr>
              <a:t>alles</a:t>
            </a:r>
            <a:r>
              <a:rPr sz="2400" kern="1200" dirty="0">
                <a:ln>
                  <a:noFill/>
                </a:ln>
                <a:effectLst/>
                <a:uLnTx/>
                <a:uFillTx/>
                <a:ea typeface="+mn-ea"/>
                <a:cs typeface="+mn-cs"/>
              </a:rPr>
              <a:t> is AI: wat is AI </a:t>
            </a:r>
            <a:r>
              <a:rPr sz="2400" kern="1200" dirty="0" err="1">
                <a:ln>
                  <a:noFill/>
                </a:ln>
                <a:effectLst/>
                <a:uLnTx/>
                <a:uFillTx/>
                <a:ea typeface="+mn-ea"/>
                <a:cs typeface="+mn-cs"/>
              </a:rPr>
              <a:t>en</a:t>
            </a:r>
            <a:r>
              <a:rPr sz="2400" kern="1200" dirty="0">
                <a:ln>
                  <a:noFill/>
                </a:ln>
                <a:effectLst/>
                <a:uLnTx/>
                <a:uFillTx/>
                <a:ea typeface="+mn-ea"/>
                <a:cs typeface="+mn-cs"/>
              </a:rPr>
              <a:t> wat is </a:t>
            </a:r>
            <a:r>
              <a:rPr sz="2400" kern="1200" dirty="0" err="1">
                <a:ln>
                  <a:noFill/>
                </a:ln>
                <a:effectLst/>
                <a:uLnTx/>
                <a:uFillTx/>
                <a:ea typeface="+mn-ea"/>
                <a:cs typeface="+mn-cs"/>
              </a:rPr>
              <a:t>dat</a:t>
            </a:r>
            <a:r>
              <a:rPr sz="2400" kern="1200" dirty="0">
                <a:ln>
                  <a:noFill/>
                </a:ln>
                <a:effectLst/>
                <a:uLnTx/>
                <a:uFillTx/>
                <a:ea typeface="+mn-ea"/>
                <a:cs typeface="+mn-cs"/>
              </a:rPr>
              <a:t> </a:t>
            </a:r>
            <a:r>
              <a:rPr sz="2400" kern="1200" dirty="0" err="1">
                <a:ln>
                  <a:noFill/>
                </a:ln>
                <a:effectLst/>
                <a:uLnTx/>
                <a:uFillTx/>
                <a:ea typeface="+mn-ea"/>
                <a:cs typeface="+mn-cs"/>
              </a:rPr>
              <a:t>niet</a:t>
            </a:r>
            <a:r>
              <a:rPr sz="2400" kern="1200" dirty="0">
                <a:ln>
                  <a:noFill/>
                </a:ln>
                <a:effectLst/>
                <a:uLnTx/>
                <a:uFillTx/>
                <a:ea typeface="+mn-ea"/>
                <a:cs typeface="+mn-cs"/>
              </a:rPr>
              <a:t>?</a:t>
            </a:r>
            <a:br>
              <a:rPr kumimoji="0" lang="en-GB" sz="2400" b="0" i="0" u="none" strike="noStrike" kern="1200" cap="none" spc="0" normalizeH="0" baseline="0" dirty="0">
                <a:ln>
                  <a:noFill/>
                </a:ln>
                <a:solidFill>
                  <a:srgbClr val="E7EBF0"/>
                </a:solidFill>
                <a:effectLst/>
                <a:uLnTx/>
                <a:uFillTx/>
                <a:latin typeface="Garet Book"/>
                <a:ea typeface="+mn-ea"/>
                <a:cs typeface="+mn-cs"/>
              </a:rPr>
            </a:br>
            <a:r>
              <a:rPr sz="2400" kern="1200" dirty="0" err="1">
                <a:ln>
                  <a:noFill/>
                </a:ln>
                <a:effectLst/>
                <a:uLnTx/>
                <a:uFillTx/>
                <a:ea typeface="+mn-ea"/>
                <a:cs typeface="+mn-cs"/>
              </a:rPr>
              <a:t>Leseenheid</a:t>
            </a:r>
            <a:r>
              <a:rPr sz="2400" kern="1200" dirty="0">
                <a:ln>
                  <a:noFill/>
                </a:ln>
                <a:effectLst/>
                <a:uLnTx/>
                <a:uFillTx/>
                <a:ea typeface="+mn-ea"/>
                <a:cs typeface="+mn-cs"/>
              </a:rPr>
              <a:t> </a:t>
            </a:r>
            <a:r>
              <a:rPr dirty="0"/>
              <a:t>3</a:t>
            </a:r>
            <a:r>
              <a:rPr sz="2400" kern="1200" dirty="0">
                <a:ln>
                  <a:noFill/>
                </a:ln>
                <a:effectLst/>
                <a:uLnTx/>
                <a:uFillTx/>
                <a:ea typeface="+mn-ea"/>
                <a:cs typeface="+mn-cs"/>
              </a:rPr>
              <a:t> – Weird AI: </a:t>
            </a:r>
            <a:r>
              <a:rPr sz="2400" kern="1200" dirty="0" err="1">
                <a:ln>
                  <a:noFill/>
                </a:ln>
                <a:effectLst/>
                <a:uLnTx/>
                <a:uFillTx/>
                <a:ea typeface="+mn-ea"/>
                <a:cs typeface="+mn-cs"/>
              </a:rPr>
              <a:t>kwaliteit</a:t>
            </a:r>
            <a:r>
              <a:rPr sz="2400" kern="1200" dirty="0">
                <a:ln>
                  <a:noFill/>
                </a:ln>
                <a:effectLst/>
                <a:uLnTx/>
                <a:uFillTx/>
                <a:ea typeface="+mn-ea"/>
                <a:cs typeface="+mn-cs"/>
              </a:rPr>
              <a:t> </a:t>
            </a:r>
            <a:r>
              <a:rPr sz="2400" kern="1200" dirty="0" err="1">
                <a:ln>
                  <a:noFill/>
                </a:ln>
                <a:effectLst/>
                <a:uLnTx/>
                <a:uFillTx/>
                <a:ea typeface="+mn-ea"/>
                <a:cs typeface="+mn-cs"/>
              </a:rPr>
              <a:t>en</a:t>
            </a:r>
            <a:r>
              <a:rPr sz="2400" kern="1200" dirty="0">
                <a:ln>
                  <a:noFill/>
                </a:ln>
                <a:effectLst/>
                <a:uLnTx/>
                <a:uFillTx/>
                <a:ea typeface="+mn-ea"/>
                <a:cs typeface="+mn-cs"/>
              </a:rPr>
              <a:t> </a:t>
            </a:r>
            <a:r>
              <a:rPr sz="2400" kern="1200" dirty="0" err="1">
                <a:ln>
                  <a:noFill/>
                </a:ln>
                <a:effectLst/>
                <a:uLnTx/>
                <a:uFillTx/>
                <a:ea typeface="+mn-ea"/>
                <a:cs typeface="+mn-cs"/>
              </a:rPr>
              <a:t>betrouwbaarheid</a:t>
            </a:r>
            <a:r>
              <a:rPr sz="2400" kern="1200" dirty="0">
                <a:ln>
                  <a:noFill/>
                </a:ln>
                <a:effectLst/>
                <a:uLnTx/>
                <a:uFillTx/>
                <a:ea typeface="+mn-ea"/>
                <a:cs typeface="+mn-cs"/>
              </a:rPr>
              <a:t> versus </a:t>
            </a:r>
            <a:r>
              <a:rPr sz="2400" kern="1200" dirty="0" err="1">
                <a:ln>
                  <a:noFill/>
                </a:ln>
                <a:effectLst/>
                <a:uLnTx/>
                <a:uFillTx/>
                <a:ea typeface="+mn-ea"/>
                <a:cs typeface="+mn-cs"/>
              </a:rPr>
              <a:t>vertrouwenswaardigheid</a:t>
            </a:r>
            <a:r>
              <a:rPr sz="2400" kern="1200" dirty="0">
                <a:ln>
                  <a:noFill/>
                </a:ln>
                <a:effectLst/>
                <a:uLnTx/>
                <a:uFillTx/>
                <a:ea typeface="+mn-ea"/>
                <a:cs typeface="+mn-cs"/>
              </a:rPr>
              <a:t> </a:t>
            </a:r>
            <a:endParaRPr kumimoji="0" lang="en-GB" sz="2400" b="0" i="0" u="none" strike="noStrike" kern="1200" cap="none" spc="0" normalizeH="0" baseline="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AF1189E-C553-4397-8FD7-5999786202E0}"/>
              </a:ext>
            </a:extLst>
          </p:cNvPr>
          <p:cNvSpPr>
            <a:spLocks noGrp="1"/>
          </p:cNvSpPr>
          <p:nvPr>
            <p:ph type="title"/>
          </p:nvPr>
        </p:nvSpPr>
        <p:spPr/>
        <p:txBody>
          <a:bodyPr/>
          <a:lstStyle/>
          <a:p>
            <a:r>
              <a:rPr dirty="0" err="1"/>
              <a:t>Individueel</a:t>
            </a:r>
            <a:r>
              <a:rPr dirty="0"/>
              <a:t> </a:t>
            </a:r>
            <a:r>
              <a:rPr dirty="0" err="1"/>
              <a:t>werk</a:t>
            </a:r>
            <a:r>
              <a:rPr dirty="0"/>
              <a:t> </a:t>
            </a:r>
            <a:r>
              <a:rPr dirty="0" err="1"/>
              <a:t>en</a:t>
            </a:r>
            <a:r>
              <a:rPr dirty="0"/>
              <a:t>/of </a:t>
            </a:r>
            <a:r>
              <a:rPr dirty="0" err="1"/>
              <a:t>groepswerk</a:t>
            </a:r>
            <a:r>
              <a:rPr dirty="0"/>
              <a:t> </a:t>
            </a:r>
            <a:endParaRPr lang="de-DE" dirty="0"/>
          </a:p>
        </p:txBody>
      </p:sp>
      <p:sp>
        <p:nvSpPr>
          <p:cNvPr id="4" name="Textplatzhalter 3">
            <a:extLst>
              <a:ext uri="{FF2B5EF4-FFF2-40B4-BE49-F238E27FC236}">
                <a16:creationId xmlns:a16="http://schemas.microsoft.com/office/drawing/2014/main" id="{038D0C87-DBC7-4886-A0D8-5375C4F6489C}"/>
              </a:ext>
            </a:extLst>
          </p:cNvPr>
          <p:cNvSpPr>
            <a:spLocks noGrp="1"/>
          </p:cNvSpPr>
          <p:nvPr>
            <p:ph type="body" sz="quarter" idx="10"/>
          </p:nvPr>
        </p:nvSpPr>
        <p:spPr>
          <a:xfrm>
            <a:off x="457200" y="3037963"/>
            <a:ext cx="3644098" cy="2584800"/>
          </a:xfrm>
        </p:spPr>
        <p:txBody>
          <a:bodyPr/>
          <a:lstStyle/>
          <a:p>
            <a:pPr>
              <a:defRPr sz="3600" b="1"/>
            </a:pPr>
            <a:r>
              <a:rPr dirty="0" err="1"/>
              <a:t>Nadenken</a:t>
            </a:r>
            <a:r>
              <a:rPr dirty="0"/>
              <a:t> over </a:t>
            </a:r>
            <a:r>
              <a:rPr dirty="0" err="1"/>
              <a:t>voordelen</a:t>
            </a:r>
            <a:r>
              <a:rPr dirty="0"/>
              <a:t>, </a:t>
            </a:r>
            <a:r>
              <a:rPr dirty="0" err="1"/>
              <a:t>risico's</a:t>
            </a:r>
            <a:r>
              <a:rPr dirty="0"/>
              <a:t> </a:t>
            </a:r>
            <a:r>
              <a:rPr dirty="0" err="1"/>
              <a:t>en</a:t>
            </a:r>
            <a:r>
              <a:rPr dirty="0"/>
              <a:t> </a:t>
            </a:r>
            <a:r>
              <a:rPr dirty="0" err="1"/>
              <a:t>kwaliteitseisen</a:t>
            </a:r>
            <a:endParaRPr lang="de-DE" sz="3600" b="1" dirty="0"/>
          </a:p>
        </p:txBody>
      </p:sp>
      <p:sp>
        <p:nvSpPr>
          <p:cNvPr id="5" name="Inhaltsplatzhalter 2">
            <a:extLst>
              <a:ext uri="{FF2B5EF4-FFF2-40B4-BE49-F238E27FC236}">
                <a16:creationId xmlns:a16="http://schemas.microsoft.com/office/drawing/2014/main" id="{B1109FC2-02A5-44A2-975A-72B303E7D758}"/>
              </a:ext>
            </a:extLst>
          </p:cNvPr>
          <p:cNvSpPr/>
          <p:nvPr/>
        </p:nvSpPr>
        <p:spPr>
          <a:xfrm>
            <a:off x="4559729" y="1206599"/>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defRPr sz="2000" b="1">
                <a:solidFill>
                  <a:schemeClr val="dk1"/>
                </a:solidFill>
                <a:effectLst/>
                <a:uFillTx/>
              </a:defRPr>
            </a:pPr>
            <a:r>
              <a:rPr>
                <a:latin typeface="+mj-lt"/>
              </a:rPr>
              <a:t>Aanpak</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effectLst/>
                <a:uFillTx/>
                <a:latin typeface="Garet Book"/>
              </a:defRPr>
            </a:pPr>
            <a:r>
              <a:t>Tijd: 20–25 min.</a:t>
            </a:r>
            <a:endParaRPr lang="en-US" sz="1200" u="sng" dirty="0">
              <a:solidFill>
                <a:schemeClr val="dk1"/>
              </a:solidFill>
            </a:endParaRPr>
          </a:p>
          <a:p>
            <a:pPr>
              <a:spcBef>
                <a:spcPts val="1200"/>
              </a:spcBef>
              <a:buClr>
                <a:srgbClr val="0B163B"/>
              </a:buClr>
              <a:tabLst>
                <a:tab pos="0" algn="l"/>
              </a:tabLst>
              <a:defRPr sz="1200" i="1"/>
            </a:pPr>
            <a:r>
              <a:t>Handout: lijst met mogelijke AI-toepassingen </a:t>
            </a:r>
            <a:endParaRPr lang="en-US" sz="1200" i="1" dirty="0"/>
          </a:p>
          <a:p>
            <a:pPr marL="285750" indent="-285750">
              <a:spcBef>
                <a:spcPts val="1000"/>
              </a:spcBef>
              <a:buClr>
                <a:srgbClr val="0B163B"/>
              </a:buClr>
              <a:buFont typeface="Arial" panose="020B0604020202020204" pitchFamily="34" charset="0"/>
              <a:buChar char="•"/>
              <a:tabLst>
                <a:tab pos="0" algn="l"/>
              </a:tabLst>
            </a:pPr>
            <a:endParaRPr lang="de-AT" sz="1400" u="sng" dirty="0"/>
          </a:p>
          <a:p>
            <a:pPr marL="285750" indent="-285750">
              <a:spcBef>
                <a:spcPts val="1000"/>
              </a:spcBef>
              <a:buClr>
                <a:srgbClr val="0B163B"/>
              </a:buClr>
              <a:buFont typeface="Arial" panose="020B0604020202020204" pitchFamily="34" charset="0"/>
              <a:buChar char="•"/>
              <a:tabLst>
                <a:tab pos="0" algn="l"/>
              </a:tabLst>
            </a:pPr>
            <a:endParaRPr lang="de-AT" sz="1400" u="sng" dirty="0"/>
          </a:p>
          <a:p>
            <a:pPr>
              <a:spcBef>
                <a:spcPts val="1000"/>
              </a:spcBef>
              <a:buClr>
                <a:srgbClr val="0B163B"/>
              </a:buClr>
              <a:tabLst>
                <a:tab pos="0" algn="l"/>
              </a:tabLst>
            </a:pPr>
            <a:endParaRPr lang="en-US" sz="1400" u="sng" dirty="0"/>
          </a:p>
          <a:p>
            <a:pPr>
              <a:spcBef>
                <a:spcPts val="1000"/>
              </a:spcBef>
              <a:buClr>
                <a:srgbClr val="0B163B"/>
              </a:buClr>
              <a:tabLst>
                <a:tab pos="0" algn="l"/>
              </a:tabLst>
              <a:defRPr sz="1400" b="1"/>
            </a:pPr>
            <a:r>
              <a:t>Elke groep kiest 2 voorbeeldtoepassingen (uit de lijst of zelf gekozen)</a:t>
            </a:r>
            <a:br>
              <a:rPr lang="en-US" sz="1400" b="1" dirty="0"/>
            </a:br>
            <a:endParaRPr lang="en-US" sz="1600" b="1" dirty="0"/>
          </a:p>
          <a:p>
            <a:pPr marL="285750" indent="-285750">
              <a:spcBef>
                <a:spcPts val="1000"/>
              </a:spcBef>
              <a:buClr>
                <a:srgbClr val="0B163B"/>
              </a:buClr>
              <a:buFont typeface="Arial" panose="020B0604020202020204" pitchFamily="34" charset="0"/>
              <a:buChar char="•"/>
              <a:tabLst>
                <a:tab pos="0" algn="l"/>
              </a:tabLst>
            </a:pPr>
            <a:endParaRPr lang="de-AT" sz="1400" u="sng" dirty="0"/>
          </a:p>
        </p:txBody>
      </p:sp>
      <p:graphicFrame>
        <p:nvGraphicFramePr>
          <p:cNvPr id="6" name="Tabelle 6">
            <a:extLst>
              <a:ext uri="{FF2B5EF4-FFF2-40B4-BE49-F238E27FC236}">
                <a16:creationId xmlns:a16="http://schemas.microsoft.com/office/drawing/2014/main" id="{7E31C295-1400-4157-BC7A-C592CFFD3574}"/>
              </a:ext>
            </a:extLst>
          </p:cNvPr>
          <p:cNvGraphicFramePr>
            <a:graphicFrameLocks noGrp="1"/>
          </p:cNvGraphicFramePr>
          <p:nvPr>
            <p:extLst>
              <p:ext uri="{D42A27DB-BD31-4B8C-83A1-F6EECF244321}">
                <p14:modId xmlns:p14="http://schemas.microsoft.com/office/powerpoint/2010/main" val="663757978"/>
              </p:ext>
            </p:extLst>
          </p:nvPr>
        </p:nvGraphicFramePr>
        <p:xfrm>
          <a:off x="4608727" y="2287208"/>
          <a:ext cx="7075604" cy="762000"/>
        </p:xfrm>
        <a:graphic>
          <a:graphicData uri="http://schemas.openxmlformats.org/drawingml/2006/table">
            <a:tbl>
              <a:tblPr firstRow="1" bandRow="1">
                <a:tableStyleId>{5C22544A-7EE6-4342-B048-85BDC9FD1C3A}</a:tableStyleId>
              </a:tblPr>
              <a:tblGrid>
                <a:gridCol w="3537802">
                  <a:extLst>
                    <a:ext uri="{9D8B030D-6E8A-4147-A177-3AD203B41FA5}">
                      <a16:colId xmlns:a16="http://schemas.microsoft.com/office/drawing/2014/main" val="2592274841"/>
                    </a:ext>
                  </a:extLst>
                </a:gridCol>
                <a:gridCol w="3537802">
                  <a:extLst>
                    <a:ext uri="{9D8B030D-6E8A-4147-A177-3AD203B41FA5}">
                      <a16:colId xmlns:a16="http://schemas.microsoft.com/office/drawing/2014/main" val="2998343107"/>
                    </a:ext>
                  </a:extLst>
                </a:gridCol>
              </a:tblGrid>
              <a:tr h="370840">
                <a:tc>
                  <a:txBody>
                    <a:bodyPr/>
                    <a:lstStyle/>
                    <a:p>
                      <a:pPr>
                        <a:defRPr sz="1100">
                          <a:solidFill>
                            <a:schemeClr val="tx1"/>
                          </a:solidFill>
                        </a:defRPr>
                      </a:pPr>
                      <a:r>
                        <a:t>AI in de media en de journalistiek</a:t>
                      </a:r>
                    </a:p>
                    <a:p>
                      <a:pPr>
                        <a:defRPr sz="1100">
                          <a:solidFill>
                            <a:schemeClr val="tx1"/>
                          </a:solidFill>
                        </a:defRPr>
                      </a:pPr>
                      <a:r>
                        <a:t>AI als hulpmiddel voor het leren van wiskunde</a:t>
                      </a:r>
                    </a:p>
                    <a:p>
                      <a:pPr>
                        <a:defRPr sz="1100">
                          <a:solidFill>
                            <a:schemeClr val="tx1"/>
                          </a:solidFill>
                        </a:defRPr>
                      </a:pPr>
                      <a:r>
                        <a:t>AI in de geneeskunde als hulpmiddel voor diagnose</a:t>
                      </a:r>
                      <a:endParaRPr lang="de-DE" sz="1100" b="0" dirty="0">
                        <a:solidFill>
                          <a:schemeClr val="tx1"/>
                        </a:solidFill>
                      </a:endParaRPr>
                    </a:p>
                  </a:txBody>
                  <a:tcPr>
                    <a:solidFill>
                      <a:schemeClr val="bg1"/>
                    </a:solidFill>
                  </a:tcPr>
                </a:tc>
                <a:tc>
                  <a:txBody>
                    <a:bodyPr/>
                    <a:lstStyle/>
                    <a:p>
                      <a:pPr>
                        <a:defRPr sz="1100">
                          <a:solidFill>
                            <a:schemeClr val="tx1"/>
                          </a:solidFill>
                        </a:defRPr>
                      </a:pPr>
                      <a:r>
                        <a:t>AI in de architectuur</a:t>
                      </a:r>
                    </a:p>
                    <a:p>
                      <a:pPr>
                        <a:defRPr sz="1100">
                          <a:solidFill>
                            <a:schemeClr val="tx1"/>
                          </a:solidFill>
                        </a:defRPr>
                      </a:pPr>
                      <a:r>
                        <a:t>AI als hulpmiddel voor het leren van geschiedenis</a:t>
                      </a:r>
                    </a:p>
                    <a:p>
                      <a:pPr>
                        <a:defRPr sz="1100">
                          <a:solidFill>
                            <a:schemeClr val="tx1"/>
                          </a:solidFill>
                        </a:defRPr>
                      </a:pPr>
                      <a:r>
                        <a:t>AI in de softwareontwikkeling</a:t>
                      </a:r>
                    </a:p>
                  </a:txBody>
                  <a:tcPr>
                    <a:solidFill>
                      <a:schemeClr val="bg1"/>
                    </a:solidFill>
                  </a:tcPr>
                </a:tc>
                <a:extLst>
                  <a:ext uri="{0D108BD9-81ED-4DB2-BD59-A6C34878D82A}">
                    <a16:rowId xmlns:a16="http://schemas.microsoft.com/office/drawing/2014/main" val="941092662"/>
                  </a:ext>
                </a:extLst>
              </a:tr>
            </a:tbl>
          </a:graphicData>
        </a:graphic>
      </p:graphicFrame>
      <p:graphicFrame>
        <p:nvGraphicFramePr>
          <p:cNvPr id="7" name="Tabelle 7">
            <a:extLst>
              <a:ext uri="{FF2B5EF4-FFF2-40B4-BE49-F238E27FC236}">
                <a16:creationId xmlns:a16="http://schemas.microsoft.com/office/drawing/2014/main" id="{13943E8A-15CD-43FF-812A-DF3C695D43D8}"/>
              </a:ext>
            </a:extLst>
          </p:cNvPr>
          <p:cNvGraphicFramePr>
            <a:graphicFrameLocks noGrp="1"/>
          </p:cNvGraphicFramePr>
          <p:nvPr>
            <p:extLst>
              <p:ext uri="{D42A27DB-BD31-4B8C-83A1-F6EECF244321}">
                <p14:modId xmlns:p14="http://schemas.microsoft.com/office/powerpoint/2010/main" val="3699374866"/>
              </p:ext>
            </p:extLst>
          </p:nvPr>
        </p:nvGraphicFramePr>
        <p:xfrm>
          <a:off x="4559729" y="3641099"/>
          <a:ext cx="7124602" cy="2616200"/>
        </p:xfrm>
        <a:graphic>
          <a:graphicData uri="http://schemas.openxmlformats.org/drawingml/2006/table">
            <a:tbl>
              <a:tblPr firstRow="1" bandRow="1">
                <a:tableStyleId>{5C22544A-7EE6-4342-B048-85BDC9FD1C3A}</a:tableStyleId>
              </a:tblPr>
              <a:tblGrid>
                <a:gridCol w="393271">
                  <a:extLst>
                    <a:ext uri="{9D8B030D-6E8A-4147-A177-3AD203B41FA5}">
                      <a16:colId xmlns:a16="http://schemas.microsoft.com/office/drawing/2014/main" val="2349931516"/>
                    </a:ext>
                  </a:extLst>
                </a:gridCol>
                <a:gridCol w="6731331">
                  <a:extLst>
                    <a:ext uri="{9D8B030D-6E8A-4147-A177-3AD203B41FA5}">
                      <a16:colId xmlns:a16="http://schemas.microsoft.com/office/drawing/2014/main" val="1954205857"/>
                    </a:ext>
                  </a:extLst>
                </a:gridCol>
              </a:tblGrid>
              <a:tr h="312154">
                <a:tc>
                  <a:txBody>
                    <a:bodyPr/>
                    <a:lstStyle/>
                    <a:p>
                      <a:pPr>
                        <a:spcBef>
                          <a:spcPts val="1000"/>
                        </a:spcBef>
                        <a:defRPr sz="1400">
                          <a:solidFill>
                            <a:schemeClr val="tx1"/>
                          </a:solidFill>
                        </a:defRPr>
                      </a:pPr>
                      <a: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spcBef>
                          <a:spcPts val="1000"/>
                        </a:spcBef>
                        <a:defRPr sz="1400">
                          <a:solidFill>
                            <a:schemeClr val="tx1"/>
                          </a:solidFill>
                        </a:defRPr>
                      </a:pPr>
                      <a:r>
                        <a:rPr u="sng"/>
                        <a:t>Bespreek</a:t>
                      </a:r>
                      <a:r>
                        <a:t> en identificeer de </a:t>
                      </a:r>
                      <a:r>
                        <a:rPr b="1"/>
                        <a:t>mogelijke voordelen en risico's </a:t>
                      </a:r>
                      <a:r>
                        <a:t>(2–4) voor elk voorbeeld.</a:t>
                      </a:r>
                    </a:p>
                    <a:p>
                      <a:pPr marL="171450" indent="-171450">
                        <a:spcBef>
                          <a:spcPts val="1000"/>
                        </a:spcBef>
                        <a:buFont typeface="Arial" panose="020B0604020202020204" pitchFamily="34" charset="0"/>
                        <a:buChar char="•"/>
                        <a:defRPr sz="1200">
                          <a:solidFill>
                            <a:schemeClr val="tx1"/>
                          </a:solidFill>
                        </a:defRPr>
                      </a:pPr>
                      <a:r>
                        <a:t>Hoe kan AI de werkdruk verlichten?  </a:t>
                      </a:r>
                    </a:p>
                    <a:p>
                      <a:pPr marL="171450" indent="-171450">
                        <a:spcBef>
                          <a:spcPts val="1000"/>
                        </a:spcBef>
                        <a:buFont typeface="Arial" panose="020B0604020202020204" pitchFamily="34" charset="0"/>
                        <a:buChar char="•"/>
                        <a:defRPr sz="1200">
                          <a:solidFill>
                            <a:schemeClr val="tx1"/>
                          </a:solidFill>
                        </a:defRPr>
                      </a:pPr>
                      <a:r>
                        <a:t>Wat zijn de </a:t>
                      </a:r>
                      <a:r>
                        <a:rPr b="1"/>
                        <a:t>gevolgen en problemen</a:t>
                      </a:r>
                      <a:r>
                        <a:t>wanneer AI fouten of misleidende resultaten oplevert?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73315054"/>
                  </a:ext>
                </a:extLst>
              </a:tr>
              <a:tr h="370840">
                <a:tc>
                  <a:txBody>
                    <a:bodyPr/>
                    <a:lstStyle/>
                    <a:p>
                      <a:pPr>
                        <a:spcBef>
                          <a:spcPts val="1000"/>
                        </a:spcBef>
                        <a:defRPr sz="1400">
                          <a:solidFill>
                            <a:schemeClr val="tx1"/>
                          </a:solidFill>
                        </a:defRPr>
                      </a:pPr>
                      <a: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spcBef>
                          <a:spcPts val="1000"/>
                        </a:spcBef>
                        <a:buFont typeface="Arial" panose="020B0604020202020204" pitchFamily="34" charset="0"/>
                        <a:buNone/>
                        <a:defRPr sz="1400">
                          <a:solidFill>
                            <a:schemeClr val="tx1"/>
                          </a:solidFill>
                        </a:defRPr>
                      </a:pPr>
                      <a:r>
                        <a:rPr u="sng"/>
                        <a:t>Bespreek</a:t>
                      </a:r>
                      <a:r>
                        <a:t> </a:t>
                      </a:r>
                      <a:r>
                        <a:rPr b="1"/>
                        <a:t>mogelijke tegenmaatregelen</a:t>
                      </a:r>
                      <a:r>
                        <a:t>.</a:t>
                      </a:r>
                    </a:p>
                    <a:p>
                      <a:pPr marL="285750" indent="-285750">
                        <a:spcBef>
                          <a:spcPts val="1000"/>
                        </a:spcBef>
                        <a:buFont typeface="Arial" panose="020B0604020202020204" pitchFamily="34" charset="0"/>
                        <a:buChar char="•"/>
                        <a:defRPr sz="1200">
                          <a:solidFill>
                            <a:schemeClr val="tx1"/>
                          </a:solidFill>
                        </a:defRPr>
                      </a:pPr>
                      <a:r>
                        <a:t>Wat is belangrijk om fouten en negatieve effecten te vermijden? </a:t>
                      </a:r>
                    </a:p>
                    <a:p>
                      <a:pPr marL="285750" indent="-285750">
                        <a:spcBef>
                          <a:spcPts val="1000"/>
                        </a:spcBef>
                        <a:buFont typeface="Arial" panose="020B0604020202020204" pitchFamily="34" charset="0"/>
                        <a:buChar char="•"/>
                        <a:defRPr sz="1200">
                          <a:solidFill>
                            <a:schemeClr val="tx1"/>
                          </a:solidFill>
                        </a:defRPr>
                      </a:pPr>
                      <a:r>
                        <a:t>Bespreek ook hoe de kwaliteitseisen per voorbeeld kunnen verschillen.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15421322"/>
                  </a:ext>
                </a:extLst>
              </a:tr>
              <a:tr h="370840">
                <a:tc>
                  <a:txBody>
                    <a:bodyPr/>
                    <a:lstStyle/>
                    <a:p>
                      <a:pPr>
                        <a:spcBef>
                          <a:spcPts val="1000"/>
                        </a:spcBef>
                        <a:defRPr sz="1400">
                          <a:solidFill>
                            <a:schemeClr val="tx1"/>
                          </a:solidFill>
                        </a:defRPr>
                      </a:pPr>
                      <a:r>
                        <a:t>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spcBef>
                          <a:spcPts val="1000"/>
                        </a:spcBef>
                        <a:defRPr sz="1400">
                          <a:solidFill>
                            <a:schemeClr val="tx1"/>
                          </a:solidFill>
                        </a:defRPr>
                      </a:pPr>
                      <a:r>
                        <a:t> </a:t>
                      </a:r>
                      <a:r>
                        <a:rPr u="sng"/>
                        <a:t>Deel</a:t>
                      </a:r>
                      <a:r>
                        <a:t> vervolgens je bevindingen met de hele groep (flip-over)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43618588"/>
                  </a:ext>
                </a:extLst>
              </a:tr>
            </a:tbl>
          </a:graphicData>
        </a:graphic>
      </p:graphicFrame>
      <p:pic>
        <p:nvPicPr>
          <p:cNvPr id="8" name="Grafik 1">
            <a:extLst>
              <a:ext uri="{FF2B5EF4-FFF2-40B4-BE49-F238E27FC236}">
                <a16:creationId xmlns:a16="http://schemas.microsoft.com/office/drawing/2014/main" id="{ADF9F2F3-1553-4FDB-9AD6-3060EE2A3BE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09355468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DE9D1C0-9849-424D-982C-58C600B5C1A4}"/>
              </a:ext>
            </a:extLst>
          </p:cNvPr>
          <p:cNvSpPr>
            <a:spLocks noGrp="1"/>
          </p:cNvSpPr>
          <p:nvPr>
            <p:ph type="title"/>
          </p:nvPr>
        </p:nvSpPr>
        <p:spPr/>
        <p:txBody>
          <a:bodyPr/>
          <a:lstStyle/>
          <a:p>
            <a:pPr>
              <a:defRPr>
                <a:solidFill>
                  <a:schemeClr val="tx1"/>
                </a:solidFill>
              </a:defRPr>
            </a:pPr>
            <a:r>
              <a:t>Enkele gevolgen van AI-'hallucinaties'</a:t>
            </a:r>
            <a:endParaRPr lang="de-DE" dirty="0"/>
          </a:p>
        </p:txBody>
      </p:sp>
      <p:sp>
        <p:nvSpPr>
          <p:cNvPr id="6" name="Rectangle 2">
            <a:extLst>
              <a:ext uri="{FF2B5EF4-FFF2-40B4-BE49-F238E27FC236}">
                <a16:creationId xmlns:a16="http://schemas.microsoft.com/office/drawing/2014/main" id="{7D3D020C-ADE9-491E-8288-7454F89C2B67}"/>
              </a:ext>
            </a:extLst>
          </p:cNvPr>
          <p:cNvSpPr>
            <a:spLocks noChangeAspect="1"/>
          </p:cNvSpPr>
          <p:nvPr/>
        </p:nvSpPr>
        <p:spPr>
          <a:xfrm>
            <a:off x="2588883" y="1732864"/>
            <a:ext cx="3507115" cy="19500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solidFill>
                  <a:srgbClr val="0B163B"/>
                </a:solidFill>
                <a:latin typeface="+mj-lt"/>
              </a:defRPr>
            </a:pPr>
            <a:r>
              <a:rPr sz="1400" dirty="0" err="1"/>
              <a:t>Veiligheids</a:t>
            </a:r>
            <a:r>
              <a:rPr sz="1400" dirty="0"/>
              <a:t>- </a:t>
            </a:r>
            <a:r>
              <a:rPr sz="1400" dirty="0" err="1"/>
              <a:t>en</a:t>
            </a:r>
            <a:r>
              <a:rPr sz="1400" dirty="0"/>
              <a:t> </a:t>
            </a:r>
            <a:r>
              <a:rPr sz="1400" dirty="0" err="1"/>
              <a:t>beveiligingsproblemen</a:t>
            </a:r>
            <a:endParaRPr sz="1400" dirty="0"/>
          </a:p>
          <a:p>
            <a:pPr algn="ctr">
              <a:defRPr sz="1600">
                <a:solidFill>
                  <a:srgbClr val="0B163B"/>
                </a:solidFill>
              </a:defRPr>
            </a:pPr>
            <a:r>
              <a:rPr sz="1400" dirty="0" err="1"/>
              <a:t>bijv</a:t>
            </a:r>
            <a:r>
              <a:rPr sz="1400" dirty="0"/>
              <a:t>. </a:t>
            </a:r>
            <a:r>
              <a:rPr sz="1400" dirty="0" err="1"/>
              <a:t>verkeerde</a:t>
            </a:r>
            <a:r>
              <a:rPr sz="1400" dirty="0"/>
              <a:t> </a:t>
            </a:r>
            <a:r>
              <a:rPr sz="1400" dirty="0" err="1"/>
              <a:t>beslissingen</a:t>
            </a:r>
            <a:r>
              <a:rPr sz="1400" dirty="0"/>
              <a:t> </a:t>
            </a:r>
            <a:r>
              <a:rPr sz="1400" dirty="0" err="1"/>
              <a:t>en</a:t>
            </a:r>
            <a:r>
              <a:rPr sz="1400" dirty="0"/>
              <a:t> </a:t>
            </a:r>
            <a:r>
              <a:rPr sz="1400" dirty="0" err="1"/>
              <a:t>handelingen</a:t>
            </a:r>
            <a:endParaRPr sz="1400" dirty="0"/>
          </a:p>
          <a:p>
            <a:pPr algn="ctr">
              <a:defRPr sz="1600">
                <a:solidFill>
                  <a:srgbClr val="0B163B"/>
                </a:solidFill>
              </a:defRPr>
            </a:pPr>
            <a:r>
              <a:rPr sz="1400" dirty="0" err="1"/>
              <a:t>Instabiele</a:t>
            </a:r>
            <a:r>
              <a:rPr sz="1400" dirty="0"/>
              <a:t> </a:t>
            </a:r>
            <a:r>
              <a:rPr sz="1400" dirty="0" err="1"/>
              <a:t>processen</a:t>
            </a:r>
            <a:r>
              <a:rPr sz="1400" dirty="0"/>
              <a:t> </a:t>
            </a:r>
            <a:r>
              <a:rPr sz="1400" dirty="0" err="1"/>
              <a:t>en</a:t>
            </a:r>
            <a:r>
              <a:rPr sz="1400" dirty="0"/>
              <a:t> </a:t>
            </a:r>
            <a:r>
              <a:rPr sz="1400" dirty="0" err="1"/>
              <a:t>mogelijke</a:t>
            </a:r>
            <a:r>
              <a:rPr sz="1400" dirty="0"/>
              <a:t> </a:t>
            </a:r>
            <a:r>
              <a:rPr sz="1400" dirty="0" err="1"/>
              <a:t>schade</a:t>
            </a:r>
            <a:r>
              <a:rPr sz="1400" dirty="0"/>
              <a:t> </a:t>
            </a:r>
            <a:r>
              <a:rPr sz="1400" dirty="0" err="1"/>
              <a:t>aan</a:t>
            </a:r>
            <a:r>
              <a:rPr sz="1400" dirty="0"/>
              <a:t> </a:t>
            </a:r>
            <a:r>
              <a:rPr sz="1400" dirty="0" err="1"/>
              <a:t>kritieke</a:t>
            </a:r>
            <a:r>
              <a:rPr sz="1400" dirty="0"/>
              <a:t> </a:t>
            </a:r>
            <a:r>
              <a:rPr sz="1400" dirty="0" err="1"/>
              <a:t>domeinen</a:t>
            </a:r>
            <a:r>
              <a:rPr sz="1400" dirty="0"/>
              <a:t> </a:t>
            </a:r>
            <a:r>
              <a:rPr sz="1400" dirty="0" err="1"/>
              <a:t>en</a:t>
            </a:r>
            <a:r>
              <a:rPr sz="1400" dirty="0"/>
              <a:t> </a:t>
            </a:r>
            <a:r>
              <a:rPr sz="1400" dirty="0" err="1"/>
              <a:t>infrastructuren</a:t>
            </a:r>
            <a:endParaRPr sz="1400" dirty="0"/>
          </a:p>
        </p:txBody>
      </p:sp>
      <p:sp>
        <p:nvSpPr>
          <p:cNvPr id="7" name="Rectangle 5">
            <a:extLst>
              <a:ext uri="{FF2B5EF4-FFF2-40B4-BE49-F238E27FC236}">
                <a16:creationId xmlns:a16="http://schemas.microsoft.com/office/drawing/2014/main" id="{3F30E564-87BD-4072-87B9-3C110E685EC3}"/>
              </a:ext>
            </a:extLst>
          </p:cNvPr>
          <p:cNvSpPr>
            <a:spLocks noChangeAspect="1"/>
          </p:cNvSpPr>
          <p:nvPr/>
        </p:nvSpPr>
        <p:spPr>
          <a:xfrm>
            <a:off x="2588883" y="3682878"/>
            <a:ext cx="3507115" cy="195001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a:t>Economische problemen</a:t>
            </a:r>
          </a:p>
          <a:p>
            <a:pPr algn="ctr">
              <a:defRPr sz="1600"/>
            </a:pPr>
            <a:r>
              <a:rPr sz="1400"/>
              <a:t>bijv. financiële schade en</a:t>
            </a:r>
          </a:p>
          <a:p>
            <a:pPr algn="ctr">
              <a:defRPr sz="1600"/>
            </a:pPr>
            <a:r>
              <a:rPr sz="1400"/>
              <a:t> kosten voor het opsporen en corrigeren van fouten</a:t>
            </a:r>
          </a:p>
          <a:p>
            <a:pPr algn="ctr">
              <a:defRPr sz="1600"/>
            </a:pPr>
            <a:r>
              <a:rPr sz="1400"/>
              <a:t>schade aan de publieke reputatie </a:t>
            </a:r>
          </a:p>
          <a:p>
            <a:pPr algn="ctr">
              <a:defRPr sz="1600"/>
            </a:pPr>
            <a:r>
              <a:rPr sz="1400"/>
              <a:t>Extra kosten, bijv. als gevolg van rechtszaken enz.</a:t>
            </a:r>
          </a:p>
        </p:txBody>
      </p:sp>
      <p:sp>
        <p:nvSpPr>
          <p:cNvPr id="8" name="Rectangle 6">
            <a:extLst>
              <a:ext uri="{FF2B5EF4-FFF2-40B4-BE49-F238E27FC236}">
                <a16:creationId xmlns:a16="http://schemas.microsoft.com/office/drawing/2014/main" id="{25775ECD-F80A-4EBE-9F6A-BB024E01694E}"/>
              </a:ext>
            </a:extLst>
          </p:cNvPr>
          <p:cNvSpPr>
            <a:spLocks noChangeAspect="1"/>
          </p:cNvSpPr>
          <p:nvPr/>
        </p:nvSpPr>
        <p:spPr>
          <a:xfrm>
            <a:off x="6096000" y="3682878"/>
            <a:ext cx="3507115" cy="195001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a:t>Desinformatie en </a:t>
            </a:r>
            <a:br>
              <a:rPr lang="en-US" sz="1400" dirty="0">
                <a:latin typeface="+mj-lt"/>
              </a:rPr>
            </a:br>
            <a:r>
              <a:rPr sz="1400"/>
              <a:t>uitholling van vertrouwen</a:t>
            </a:r>
          </a:p>
          <a:p>
            <a:pPr algn="ctr">
              <a:defRPr sz="1600"/>
            </a:pPr>
            <a:r>
              <a:rPr sz="1400"/>
              <a:t>Verspreiding van onjuiste of misleidende inhoud, negatieve gevolgen voor leren, kennis en publieke opinievorming</a:t>
            </a:r>
          </a:p>
        </p:txBody>
      </p:sp>
      <p:sp>
        <p:nvSpPr>
          <p:cNvPr id="9" name="Rectangle 7">
            <a:extLst>
              <a:ext uri="{FF2B5EF4-FFF2-40B4-BE49-F238E27FC236}">
                <a16:creationId xmlns:a16="http://schemas.microsoft.com/office/drawing/2014/main" id="{D30948B0-EEAB-44DA-9A30-DD8DA03C662C}"/>
              </a:ext>
            </a:extLst>
          </p:cNvPr>
          <p:cNvSpPr>
            <a:spLocks noChangeAspect="1"/>
          </p:cNvSpPr>
          <p:nvPr/>
        </p:nvSpPr>
        <p:spPr>
          <a:xfrm>
            <a:off x="6095999" y="1732861"/>
            <a:ext cx="3507115" cy="1937759"/>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sz="1400"/>
              <a:t>Juridische en mensenrechtenkwesties </a:t>
            </a:r>
          </a:p>
          <a:p>
            <a:pPr algn="ctr">
              <a:defRPr sz="1600"/>
            </a:pPr>
            <a:r>
              <a:rPr sz="1400"/>
              <a:t>bijvoorbeeld schendingen van de privacy en gegevensbescherming door onbedoelde openbaarmaking van persoonsgegevens </a:t>
            </a:r>
          </a:p>
          <a:p>
            <a:pPr algn="ctr">
              <a:defRPr sz="1600"/>
            </a:pPr>
            <a:r>
              <a:rPr sz="1400"/>
              <a:t>Auteursrechtschending, openbaarmaking van interne gegevens enz.</a:t>
            </a:r>
          </a:p>
        </p:txBody>
      </p:sp>
      <p:sp>
        <p:nvSpPr>
          <p:cNvPr id="10" name="Content Placeholder 2">
            <a:extLst>
              <a:ext uri="{FF2B5EF4-FFF2-40B4-BE49-F238E27FC236}">
                <a16:creationId xmlns:a16="http://schemas.microsoft.com/office/drawing/2014/main" id="{57C70166-F23B-40F0-B0DD-6C0D09B3EE3D}"/>
              </a:ext>
            </a:extLst>
          </p:cNvPr>
          <p:cNvSpPr>
            <a:spLocks noGrp="1"/>
          </p:cNvSpPr>
          <p:nvPr/>
        </p:nvSpPr>
        <p:spPr>
          <a:xfrm>
            <a:off x="361949" y="5916428"/>
            <a:ext cx="10791825" cy="370072"/>
          </a:xfrm>
          <a:prstGeom prst="rect">
            <a:avLst/>
          </a:prstGeom>
        </p:spPr>
        <p:txBody>
          <a:bodyPr vert="horz"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sz="1600">
                <a:highlight>
                  <a:srgbClr val="F1EAFE"/>
                </a:highlight>
                <a:latin typeface="+mj-lt"/>
              </a:defRPr>
            </a:pPr>
            <a:r>
              <a:t>Cruciale voorzorgsmaatregel: probleembewustzijn, menselijke kennis, toezicht en kritische AI-vaardigheden</a:t>
            </a:r>
            <a:endParaRPr lang="en-GB" sz="1600" dirty="0">
              <a:highlight>
                <a:srgbClr val="F1EAFE"/>
              </a:highlight>
              <a:latin typeface="+mj-lt"/>
            </a:endParaRPr>
          </a:p>
        </p:txBody>
      </p:sp>
    </p:spTree>
    <p:extLst>
      <p:ext uri="{BB962C8B-B14F-4D97-AF65-F5344CB8AC3E}">
        <p14:creationId xmlns:p14="http://schemas.microsoft.com/office/powerpoint/2010/main" val="11512470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CDB96D2-EEE7-6DCD-70F1-15E4F635A1A3}"/>
              </a:ext>
            </a:extLst>
          </p:cNvPr>
          <p:cNvSpPr>
            <a:spLocks noGrp="1"/>
          </p:cNvSpPr>
          <p:nvPr>
            <p:ph type="title"/>
          </p:nvPr>
        </p:nvSpPr>
        <p:spPr/>
        <p:txBody>
          <a:bodyPr/>
          <a:lstStyle/>
          <a:p>
            <a:r>
              <a:t>Weird AI</a:t>
            </a:r>
          </a:p>
        </p:txBody>
      </p:sp>
    </p:spTree>
    <p:extLst>
      <p:ext uri="{BB962C8B-B14F-4D97-AF65-F5344CB8AC3E}">
        <p14:creationId xmlns:p14="http://schemas.microsoft.com/office/powerpoint/2010/main" val="3405573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t>Slechtste praktijken 1</a:t>
            </a:r>
            <a:br>
              <a:rPr lang="de-DE" dirty="0"/>
            </a:br>
            <a:r>
              <a:rPr sz="2000">
                <a:latin typeface="+mn-lt"/>
              </a:rPr>
              <a:t>Enkele voorbeelden van AI-'hallucinaties' en andere fouten</a:t>
            </a:r>
            <a:endParaRPr lang="de-DE" b="0" dirty="0">
              <a:latin typeface="+mn-lt"/>
            </a:endParaRPr>
          </a:p>
        </p:txBody>
      </p:sp>
      <p:sp>
        <p:nvSpPr>
          <p:cNvPr id="5" name="Textfeld 4">
            <a:extLst>
              <a:ext uri="{FF2B5EF4-FFF2-40B4-BE49-F238E27FC236}">
                <a16:creationId xmlns:a16="http://schemas.microsoft.com/office/drawing/2014/main" id="{BF67AC59-84BE-10E8-D63B-6D0DCF74FE09}"/>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1C78C5AC-9314-F8FA-8457-F88212CB6C40}"/>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Valse historische feiten</a:t>
            </a:r>
          </a:p>
        </p:txBody>
      </p:sp>
      <p:sp>
        <p:nvSpPr>
          <p:cNvPr id="7" name="Inhaltsplatzhalter 2">
            <a:extLst>
              <a:ext uri="{FF2B5EF4-FFF2-40B4-BE49-F238E27FC236}">
                <a16:creationId xmlns:a16="http://schemas.microsoft.com/office/drawing/2014/main" id="{5057B12A-80E3-5D9F-7DC0-3821E72E0EC9}"/>
              </a:ext>
            </a:extLst>
          </p:cNvPr>
          <p:cNvSpPr/>
          <p:nvPr/>
        </p:nvSpPr>
        <p:spPr>
          <a:xfrm>
            <a:off x="378535" y="2189719"/>
            <a:ext cx="10977892" cy="123928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b="1"/>
              <a:t>Invoer van de gebruiker</a:t>
            </a:r>
            <a:r>
              <a:t>: 'Wanneer heeft Leonardo da Vinci de Mona Lisa geschilderd?' Door AI gegenereerd antwoord: 'Leonardo da Vinci schilderde de Mona Lisa in 1815.'</a:t>
            </a:r>
          </a:p>
          <a:p>
            <a:pPr marL="285750" indent="-285750">
              <a:spcBef>
                <a:spcPts val="1000"/>
              </a:spcBef>
              <a:buFont typeface="Arial" panose="020B0604020202020204" pitchFamily="34" charset="0"/>
              <a:buChar char="•"/>
              <a:defRPr sz="1400"/>
            </a:pPr>
            <a:r>
              <a:rPr b="1"/>
              <a:t>Onjuist</a:t>
            </a:r>
            <a:r>
              <a:t>: De Mona Lisa is geschilderd tussen 1503 en 1506, of mogelijk tot 1517. (Marr 2023)</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B0ECBD40-D4A9-E0C1-BFBC-155D5CB442A2}"/>
              </a:ext>
            </a:extLst>
          </p:cNvPr>
          <p:cNvSpPr txBox="1"/>
          <p:nvPr/>
        </p:nvSpPr>
        <p:spPr>
          <a:xfrm>
            <a:off x="0" y="3436471"/>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52561C92-C1F4-19AA-B178-942524F3ADDE}"/>
              </a:ext>
            </a:extLst>
          </p:cNvPr>
          <p:cNvSpPr/>
          <p:nvPr/>
        </p:nvSpPr>
        <p:spPr>
          <a:xfrm>
            <a:off x="452108" y="343213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Valse, door AI gegenereerde boekenlijst</a:t>
            </a:r>
          </a:p>
        </p:txBody>
      </p:sp>
      <p:sp>
        <p:nvSpPr>
          <p:cNvPr id="10" name="Inhaltsplatzhalter 2">
            <a:extLst>
              <a:ext uri="{FF2B5EF4-FFF2-40B4-BE49-F238E27FC236}">
                <a16:creationId xmlns:a16="http://schemas.microsoft.com/office/drawing/2014/main" id="{95CFB644-FDAF-1507-39B2-667E9DBF4C4D}"/>
              </a:ext>
            </a:extLst>
          </p:cNvPr>
          <p:cNvSpPr/>
          <p:nvPr/>
        </p:nvSpPr>
        <p:spPr>
          <a:xfrm>
            <a:off x="452108" y="3828134"/>
            <a:ext cx="10977892" cy="8833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De Chicago Sun-Times en de Philadelphia Inquirer publiceerden een ‘zomerleeslijst met aanbevelingen voor boeken die niet bestaan’. (cio.com 2025)</a:t>
            </a:r>
          </a:p>
          <a:p>
            <a:pPr marL="285750" indent="-285750">
              <a:spcBef>
                <a:spcPts val="1000"/>
              </a:spcBef>
              <a:buFont typeface="Arial" panose="020B0604020202020204" pitchFamily="34" charset="0"/>
              <a:buChar char="•"/>
            </a:pPr>
            <a:endParaRPr lang="en-US" sz="1400" dirty="0"/>
          </a:p>
        </p:txBody>
      </p:sp>
      <p:sp>
        <p:nvSpPr>
          <p:cNvPr id="11" name="Textfeld 10">
            <a:extLst>
              <a:ext uri="{FF2B5EF4-FFF2-40B4-BE49-F238E27FC236}">
                <a16:creationId xmlns:a16="http://schemas.microsoft.com/office/drawing/2014/main" id="{4E9DEBDD-6156-709D-232E-A9F3BB973171}"/>
              </a:ext>
            </a:extLst>
          </p:cNvPr>
          <p:cNvSpPr txBox="1"/>
          <p:nvPr/>
        </p:nvSpPr>
        <p:spPr>
          <a:xfrm>
            <a:off x="5092" y="471587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Inhaltsplatzhalter 2">
            <a:extLst>
              <a:ext uri="{FF2B5EF4-FFF2-40B4-BE49-F238E27FC236}">
                <a16:creationId xmlns:a16="http://schemas.microsoft.com/office/drawing/2014/main" id="{8529B5B0-0F84-B5D4-F9C7-996A21D31DE8}"/>
              </a:ext>
            </a:extLst>
          </p:cNvPr>
          <p:cNvSpPr/>
          <p:nvPr/>
        </p:nvSpPr>
        <p:spPr>
          <a:xfrm>
            <a:off x="457200" y="47115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Onjuiste geometrie</a:t>
            </a:r>
          </a:p>
        </p:txBody>
      </p:sp>
      <p:sp>
        <p:nvSpPr>
          <p:cNvPr id="13" name="Inhaltsplatzhalter 2">
            <a:extLst>
              <a:ext uri="{FF2B5EF4-FFF2-40B4-BE49-F238E27FC236}">
                <a16:creationId xmlns:a16="http://schemas.microsoft.com/office/drawing/2014/main" id="{A1421018-D92D-DB74-BA67-AF043FB83DBB}"/>
              </a:ext>
            </a:extLst>
          </p:cNvPr>
          <p:cNvSpPr/>
          <p:nvPr/>
        </p:nvSpPr>
        <p:spPr>
          <a:xfrm>
            <a:off x="457200" y="5107533"/>
            <a:ext cx="10977892" cy="14193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b="1"/>
              <a:t>Invoer van de gebruiker</a:t>
            </a:r>
            <a:r>
              <a:t>: 'Kun je een diagonaal in een driehoek trekken?' </a:t>
            </a:r>
            <a:br>
              <a:rPr lang="en-US" sz="1400" dirty="0"/>
            </a:br>
            <a:r>
              <a:t>AI: 'Ja, het is mogelijk om een diagonaal in een driehoek te trekken…' </a:t>
            </a:r>
          </a:p>
          <a:p>
            <a:pPr marL="285750" indent="-285750">
              <a:spcBef>
                <a:spcPts val="1000"/>
              </a:spcBef>
              <a:buFont typeface="Arial" panose="020B0604020202020204" pitchFamily="34" charset="0"/>
              <a:buChar char="•"/>
              <a:defRPr sz="1400"/>
            </a:pPr>
            <a:r>
              <a:rPr b="1"/>
              <a:t>Onjuist</a:t>
            </a:r>
            <a:r>
              <a:t>: Een driehoek heeft geen diagonale lijnen. </a:t>
            </a:r>
            <a:br>
              <a:rPr lang="en-US" sz="1400" dirty="0"/>
            </a:br>
            <a:r>
              <a:t>Borjii, A. (2023) A categorical archive of ChatGPT Failures. https://arxiv.org/abs/2302.03494 </a:t>
            </a:r>
          </a:p>
        </p:txBody>
      </p:sp>
    </p:spTree>
    <p:extLst>
      <p:ext uri="{BB962C8B-B14F-4D97-AF65-F5344CB8AC3E}">
        <p14:creationId xmlns:p14="http://schemas.microsoft.com/office/powerpoint/2010/main" val="32546312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t>Slechtste praktijken 2</a:t>
            </a:r>
            <a:br>
              <a:rPr lang="de-DE" dirty="0"/>
            </a:br>
            <a:r>
              <a:rPr sz="2000">
                <a:latin typeface="+mn-lt"/>
              </a:rPr>
              <a:t>Enkele voorbeelden van AI-'hallucinaties' en andere fouten</a:t>
            </a:r>
            <a:endParaRPr lang="de-DE" b="0" dirty="0">
              <a:latin typeface="+mn-lt"/>
            </a:endParaRPr>
          </a:p>
        </p:txBody>
      </p:sp>
      <p:sp>
        <p:nvSpPr>
          <p:cNvPr id="5" name="Textfeld 4">
            <a:extLst>
              <a:ext uri="{FF2B5EF4-FFF2-40B4-BE49-F238E27FC236}">
                <a16:creationId xmlns:a16="http://schemas.microsoft.com/office/drawing/2014/main" id="{BF67AC59-84BE-10E8-D63B-6D0DCF74FE09}"/>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1C78C5AC-9314-F8FA-8457-F88212CB6C40}"/>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AI-fouten in een officieel rapport</a:t>
            </a:r>
          </a:p>
        </p:txBody>
      </p:sp>
      <p:sp>
        <p:nvSpPr>
          <p:cNvPr id="7" name="Inhaltsplatzhalter 2">
            <a:extLst>
              <a:ext uri="{FF2B5EF4-FFF2-40B4-BE49-F238E27FC236}">
                <a16:creationId xmlns:a16="http://schemas.microsoft.com/office/drawing/2014/main" id="{5057B12A-80E3-5D9F-7DC0-3821E72E0EC9}"/>
              </a:ext>
            </a:extLst>
          </p:cNvPr>
          <p:cNvSpPr/>
          <p:nvPr/>
        </p:nvSpPr>
        <p:spPr>
          <a:xfrm>
            <a:off x="378535" y="2189719"/>
            <a:ext cx="10977892" cy="92134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Deloitte-zaak: </a:t>
            </a:r>
            <a:r>
              <a:rPr b="1" i="1"/>
              <a:t>valse, door AI gegenereerde citaten en referenties in een officieel rapport</a:t>
            </a:r>
            <a:r>
              <a:t> voor de Australische overheid. Adviesbureau Deloitte moest ongeveer AUD 440.000 terugbetalen (arstechnica.com, okt. 2025)</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B0ECBD40-D4A9-E0C1-BFBC-155D5CB442A2}"/>
              </a:ext>
            </a:extLst>
          </p:cNvPr>
          <p:cNvSpPr txBox="1"/>
          <p:nvPr/>
        </p:nvSpPr>
        <p:spPr>
          <a:xfrm>
            <a:off x="0" y="311106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52561C92-C1F4-19AA-B178-942524F3ADDE}"/>
              </a:ext>
            </a:extLst>
          </p:cNvPr>
          <p:cNvSpPr/>
          <p:nvPr/>
        </p:nvSpPr>
        <p:spPr>
          <a:xfrm>
            <a:off x="452108" y="310672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AI-fouten in de rechtsleer</a:t>
            </a:r>
          </a:p>
        </p:txBody>
      </p:sp>
      <p:sp>
        <p:nvSpPr>
          <p:cNvPr id="10" name="Inhaltsplatzhalter 2">
            <a:extLst>
              <a:ext uri="{FF2B5EF4-FFF2-40B4-BE49-F238E27FC236}">
                <a16:creationId xmlns:a16="http://schemas.microsoft.com/office/drawing/2014/main" id="{95CFB644-FDAF-1507-39B2-667E9DBF4C4D}"/>
              </a:ext>
            </a:extLst>
          </p:cNvPr>
          <p:cNvSpPr/>
          <p:nvPr/>
        </p:nvSpPr>
        <p:spPr>
          <a:xfrm>
            <a:off x="452108" y="3502725"/>
            <a:ext cx="10977892" cy="8833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Bijv.: </a:t>
            </a:r>
            <a:r>
              <a:rPr b="1" i="1"/>
              <a:t>valse referenties; verzonnen jurisprudentie; aanhalen van fictieve deskundigen </a:t>
            </a:r>
            <a:r>
              <a:t>enz. </a:t>
            </a:r>
          </a:p>
          <a:p>
            <a:pPr marL="285750" indent="-285750">
              <a:spcBef>
                <a:spcPts val="1000"/>
              </a:spcBef>
              <a:buFont typeface="Arial" panose="020B0604020202020204" pitchFamily="34" charset="0"/>
              <a:buChar char="•"/>
              <a:defRPr sz="1400"/>
            </a:pPr>
            <a:r>
              <a:t>Database die AI-hallucinaties in juridische beslissingen bijhoudt – tot nu toe 569 zaken (november 2025)  https://www.damiencharlotin.com/hallucinations/ </a:t>
            </a:r>
          </a:p>
          <a:p>
            <a:pPr marL="285750" indent="-285750">
              <a:spcBef>
                <a:spcPts val="1000"/>
              </a:spcBef>
              <a:buFont typeface="Arial" panose="020B0604020202020204" pitchFamily="34" charset="0"/>
              <a:buChar char="•"/>
            </a:pPr>
            <a:endParaRPr lang="en-US" sz="1400" dirty="0"/>
          </a:p>
        </p:txBody>
      </p:sp>
      <p:sp>
        <p:nvSpPr>
          <p:cNvPr id="11" name="Textfeld 10">
            <a:extLst>
              <a:ext uri="{FF2B5EF4-FFF2-40B4-BE49-F238E27FC236}">
                <a16:creationId xmlns:a16="http://schemas.microsoft.com/office/drawing/2014/main" id="{4E9DEBDD-6156-709D-232E-A9F3BB973171}"/>
              </a:ext>
            </a:extLst>
          </p:cNvPr>
          <p:cNvSpPr txBox="1"/>
          <p:nvPr/>
        </p:nvSpPr>
        <p:spPr>
          <a:xfrm>
            <a:off x="5092" y="471587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12" name="Inhaltsplatzhalter 2">
            <a:extLst>
              <a:ext uri="{FF2B5EF4-FFF2-40B4-BE49-F238E27FC236}">
                <a16:creationId xmlns:a16="http://schemas.microsoft.com/office/drawing/2014/main" id="{8529B5B0-0F84-B5D4-F9C7-996A21D31DE8}"/>
              </a:ext>
            </a:extLst>
          </p:cNvPr>
          <p:cNvSpPr/>
          <p:nvPr/>
        </p:nvSpPr>
        <p:spPr>
          <a:xfrm>
            <a:off x="457200" y="471153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AI-fouten in de media</a:t>
            </a:r>
          </a:p>
        </p:txBody>
      </p:sp>
      <p:sp>
        <p:nvSpPr>
          <p:cNvPr id="13" name="Inhaltsplatzhalter 2">
            <a:extLst>
              <a:ext uri="{FF2B5EF4-FFF2-40B4-BE49-F238E27FC236}">
                <a16:creationId xmlns:a16="http://schemas.microsoft.com/office/drawing/2014/main" id="{A1421018-D92D-DB74-BA67-AF043FB83DBB}"/>
              </a:ext>
            </a:extLst>
          </p:cNvPr>
          <p:cNvSpPr/>
          <p:nvPr/>
        </p:nvSpPr>
        <p:spPr>
          <a:xfrm>
            <a:off x="457200" y="5107533"/>
            <a:ext cx="10977892" cy="14193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b="1" i="1"/>
              <a:t>Uit mediastudie blijkt dat 45% van de AI-tools nieuwsinhoud verkeerd weergeeft </a:t>
            </a:r>
            <a:r>
              <a:t>https://www.bbc.co.uk/mediacentre/2025/new-ebu-research-ai-assistants-news-content </a:t>
            </a:r>
          </a:p>
          <a:p>
            <a:pPr marL="285750" indent="-285750">
              <a:spcBef>
                <a:spcPts val="1000"/>
              </a:spcBef>
              <a:buFont typeface="Arial" panose="020B0604020202020204" pitchFamily="34" charset="0"/>
              <a:buChar char="•"/>
              <a:defRPr sz="1400"/>
            </a:pPr>
            <a:r>
              <a:t>Bijv.: AI gaf een onjuist antwoord op 'Wie is de paus?', 'Wie is de bondskanselier van Duitsland?' en maakte nog veel meer fouten</a:t>
            </a:r>
            <a:br>
              <a:rPr lang="en-US" sz="1400" dirty="0"/>
            </a:br>
            <a:endParaRPr lang="en-US" sz="1400" dirty="0"/>
          </a:p>
        </p:txBody>
      </p:sp>
    </p:spTree>
    <p:extLst>
      <p:ext uri="{BB962C8B-B14F-4D97-AF65-F5344CB8AC3E}">
        <p14:creationId xmlns:p14="http://schemas.microsoft.com/office/powerpoint/2010/main" val="219384262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95A73D-3ABF-6D05-81E0-3DA1F3F787BB}"/>
              </a:ext>
            </a:extLst>
          </p:cNvPr>
          <p:cNvSpPr>
            <a:spLocks noGrp="1"/>
          </p:cNvSpPr>
          <p:nvPr>
            <p:ph type="title"/>
          </p:nvPr>
        </p:nvSpPr>
        <p:spPr/>
        <p:txBody>
          <a:bodyPr/>
          <a:lstStyle/>
          <a:p>
            <a:r>
              <a:t>Slechtste praktijken 3</a:t>
            </a:r>
            <a:br>
              <a:rPr lang="de-DE" dirty="0"/>
            </a:br>
            <a:r>
              <a:rPr sz="2000">
                <a:latin typeface="+mn-lt"/>
              </a:rPr>
              <a:t>Weird AI-wiskunde</a:t>
            </a:r>
            <a:endParaRPr lang="de-DE" b="0" dirty="0">
              <a:latin typeface="+mn-lt"/>
            </a:endParaRPr>
          </a:p>
        </p:txBody>
      </p:sp>
      <p:sp>
        <p:nvSpPr>
          <p:cNvPr id="2" name="Inhaltsplatzhalter 2">
            <a:extLst>
              <a:ext uri="{FF2B5EF4-FFF2-40B4-BE49-F238E27FC236}">
                <a16:creationId xmlns:a16="http://schemas.microsoft.com/office/drawing/2014/main" id="{B4070734-E9F8-134E-B311-5AAB2E834945}"/>
              </a:ext>
            </a:extLst>
          </p:cNvPr>
          <p:cNvSpPr/>
          <p:nvPr/>
        </p:nvSpPr>
        <p:spPr>
          <a:xfrm>
            <a:off x="9959040" y="1526486"/>
            <a:ext cx="2131360" cy="4075528"/>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accent4"/>
                </a:solidFill>
                <a:effectLst/>
                <a:uFillTx/>
                <a:latin typeface="+mj-lt"/>
              </a:defRPr>
            </a:pPr>
            <a:r>
              <a:t>Aanpak:</a:t>
            </a:r>
            <a:endParaRPr lang="nl-BE" sz="2000" b="0" u="none" strike="noStrike" dirty="0">
              <a:solidFill>
                <a:schemeClr val="accent4"/>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solidFill>
                  <a:schemeClr val="accent4"/>
                </a:solidFill>
                <a:effectLst/>
                <a:uFillTx/>
                <a:latin typeface="Garet Book"/>
              </a:defRPr>
            </a:pPr>
            <a:r>
              <a:t>Los de volgende rekenopgave op: 5,9 = x + 5,11</a:t>
            </a:r>
          </a:p>
          <a:p>
            <a:pPr marL="228600" indent="-228600" defTabSz="914400">
              <a:lnSpc>
                <a:spcPct val="90000"/>
              </a:lnSpc>
              <a:spcBef>
                <a:spcPts val="1001"/>
              </a:spcBef>
              <a:buClr>
                <a:srgbClr val="0B163B"/>
              </a:buClr>
              <a:buFont typeface="Arial"/>
              <a:buChar char="•"/>
              <a:tabLst>
                <a:tab pos="0" algn="l"/>
              </a:tabLst>
              <a:defRPr sz="1400" b="1" u="sng">
                <a:solidFill>
                  <a:schemeClr val="accent4"/>
                </a:solidFill>
                <a:effectLst/>
                <a:uFillTx/>
                <a:latin typeface="Garet Book"/>
              </a:defRPr>
            </a:pPr>
            <a:r>
              <a:t>Wat is het juiste antwoord?</a:t>
            </a:r>
          </a:p>
          <a:p>
            <a:pPr marL="228600" indent="-228600" defTabSz="914400">
              <a:lnSpc>
                <a:spcPct val="90000"/>
              </a:lnSpc>
              <a:spcBef>
                <a:spcPts val="1001"/>
              </a:spcBef>
              <a:buClr>
                <a:srgbClr val="0B163B"/>
              </a:buClr>
              <a:buFont typeface="Arial"/>
              <a:buChar char="•"/>
              <a:tabLst>
                <a:tab pos="0" algn="l"/>
              </a:tabLst>
            </a:pPr>
            <a:endParaRPr lang="en-US" sz="1400" dirty="0">
              <a:solidFill>
                <a:schemeClr val="accent4"/>
              </a:solidFill>
              <a:latin typeface="Garet Book"/>
            </a:endParaRPr>
          </a:p>
          <a:p>
            <a:pPr marL="228600" indent="-228600">
              <a:lnSpc>
                <a:spcPct val="90000"/>
              </a:lnSpc>
              <a:spcBef>
                <a:spcPts val="1001"/>
              </a:spcBef>
              <a:buClr>
                <a:srgbClr val="0B163B"/>
              </a:buClr>
              <a:buFont typeface="Arial"/>
              <a:buChar char="•"/>
              <a:tabLst>
                <a:tab pos="0" algn="l"/>
              </a:tabLst>
              <a:defRPr sz="1400" b="1">
                <a:solidFill>
                  <a:schemeClr val="accent2"/>
                </a:solidFill>
              </a:defRPr>
            </a:pPr>
            <a:r>
              <a:t>X = 0,79 Juist!</a:t>
            </a:r>
          </a:p>
          <a:p>
            <a:pPr marL="228600" indent="-228600">
              <a:lnSpc>
                <a:spcPct val="90000"/>
              </a:lnSpc>
              <a:spcBef>
                <a:spcPts val="1001"/>
              </a:spcBef>
              <a:buClr>
                <a:srgbClr val="0B163B"/>
              </a:buClr>
              <a:buFont typeface="Arial"/>
              <a:buChar char="•"/>
              <a:tabLst>
                <a:tab pos="0" algn="l"/>
              </a:tabLst>
            </a:pPr>
            <a:endParaRPr lang="de-DE" sz="1400" b="1" kern="0" dirty="0">
              <a:solidFill>
                <a:schemeClr val="accent2"/>
              </a:solidFill>
            </a:endParaRPr>
          </a:p>
          <a:p>
            <a:pPr>
              <a:lnSpc>
                <a:spcPct val="90000"/>
              </a:lnSpc>
              <a:spcBef>
                <a:spcPts val="1001"/>
              </a:spcBef>
              <a:buClr>
                <a:srgbClr val="0B163B"/>
              </a:buClr>
              <a:tabLst>
                <a:tab pos="0" algn="l"/>
              </a:tabLst>
              <a:defRPr sz="2000">
                <a:latin typeface="+mj-lt"/>
              </a:defRPr>
            </a:pPr>
            <a:r>
              <a:t>Korte discussie</a:t>
            </a:r>
            <a:endParaRPr lang="de-DE" sz="2000" kern="0" dirty="0">
              <a:latin typeface="+mj-lt"/>
            </a:endParaRPr>
          </a:p>
          <a:p>
            <a:pPr marL="228600" indent="-228600">
              <a:lnSpc>
                <a:spcPct val="90000"/>
              </a:lnSpc>
              <a:spcBef>
                <a:spcPts val="1001"/>
              </a:spcBef>
              <a:buClr>
                <a:srgbClr val="0B163B"/>
              </a:buClr>
              <a:buFont typeface="Arial"/>
              <a:buChar char="•"/>
              <a:tabLst>
                <a:tab pos="0" algn="l"/>
              </a:tabLst>
              <a:defRPr sz="1400" b="1" u="sng"/>
            </a:pPr>
            <a:r>
              <a:t>Heb je vergelijkbare ervaringen? </a:t>
            </a:r>
            <a:endParaRPr lang="de-DE" sz="1400" b="1" u="sng" kern="0" dirty="0"/>
          </a:p>
          <a:p>
            <a:pPr marL="228600" indent="-228600">
              <a:lnSpc>
                <a:spcPct val="90000"/>
              </a:lnSpc>
              <a:spcBef>
                <a:spcPts val="1001"/>
              </a:spcBef>
              <a:buClr>
                <a:srgbClr val="0B163B"/>
              </a:buClr>
              <a:buFont typeface="Arial"/>
              <a:buChar char="•"/>
              <a:tabLst>
                <a:tab pos="0" algn="l"/>
              </a:tabLst>
            </a:pPr>
            <a:endParaRPr lang="de-DE" sz="1400" b="1" kern="0" dirty="0"/>
          </a:p>
        </p:txBody>
      </p:sp>
      <p:pic>
        <p:nvPicPr>
          <p:cNvPr id="4" name="Grafik 3">
            <a:extLst>
              <a:ext uri="{FF2B5EF4-FFF2-40B4-BE49-F238E27FC236}">
                <a16:creationId xmlns:a16="http://schemas.microsoft.com/office/drawing/2014/main" id="{D0B771AA-CBC8-6671-2F87-76A93A9791A3}"/>
              </a:ext>
            </a:extLst>
          </p:cNvPr>
          <p:cNvPicPr>
            <a:picLocks noChangeAspect="1"/>
          </p:cNvPicPr>
          <p:nvPr/>
        </p:nvPicPr>
        <p:blipFill rotWithShape="1">
          <a:blip r:embed="rId2"/>
          <a:srcRect l="8121" r="16861"/>
          <a:stretch/>
        </p:blipFill>
        <p:spPr>
          <a:xfrm>
            <a:off x="5787736" y="1951999"/>
            <a:ext cx="3314700" cy="4511147"/>
          </a:xfrm>
          <a:prstGeom prst="rect">
            <a:avLst/>
          </a:prstGeom>
        </p:spPr>
      </p:pic>
      <p:sp>
        <p:nvSpPr>
          <p:cNvPr id="14" name="Inhaltsplatzhalter 2">
            <a:extLst>
              <a:ext uri="{FF2B5EF4-FFF2-40B4-BE49-F238E27FC236}">
                <a16:creationId xmlns:a16="http://schemas.microsoft.com/office/drawing/2014/main" id="{15DE434A-CD05-BCD8-7E32-7893E994F272}"/>
              </a:ext>
            </a:extLst>
          </p:cNvPr>
          <p:cNvSpPr txBox="1">
            <a:spLocks/>
          </p:cNvSpPr>
          <p:nvPr/>
        </p:nvSpPr>
        <p:spPr>
          <a:xfrm>
            <a:off x="457200" y="2232707"/>
            <a:ext cx="4779818" cy="3369307"/>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nSpc>
                <a:spcPct val="150000"/>
              </a:lnSpc>
              <a:buNone/>
              <a:defRPr>
                <a:latin typeface="+mn-lt"/>
              </a:defRPr>
            </a:pPr>
            <a:r>
              <a:rPr dirty="0"/>
              <a:t>OpenAI </a:t>
            </a:r>
            <a:r>
              <a:rPr dirty="0" err="1"/>
              <a:t>beweerde</a:t>
            </a:r>
            <a:r>
              <a:rPr dirty="0"/>
              <a:t> </a:t>
            </a:r>
            <a:r>
              <a:rPr dirty="0" err="1"/>
              <a:t>dat</a:t>
            </a:r>
            <a:r>
              <a:rPr dirty="0"/>
              <a:t> de </a:t>
            </a:r>
            <a:r>
              <a:rPr dirty="0" err="1"/>
              <a:t>nieuwste</a:t>
            </a:r>
            <a:r>
              <a:rPr dirty="0"/>
              <a:t> ChatGPT 5 de </a:t>
            </a:r>
            <a:r>
              <a:rPr dirty="0" err="1"/>
              <a:t>meest</a:t>
            </a:r>
            <a:r>
              <a:rPr dirty="0"/>
              <a:t> </a:t>
            </a:r>
            <a:r>
              <a:rPr dirty="0" err="1"/>
              <a:t>geavanceerde</a:t>
            </a:r>
            <a:r>
              <a:rPr dirty="0"/>
              <a:t> AI </a:t>
            </a:r>
            <a:r>
              <a:rPr dirty="0" err="1"/>
              <a:t>zou</a:t>
            </a:r>
            <a:r>
              <a:rPr dirty="0"/>
              <a:t> </a:t>
            </a:r>
            <a:r>
              <a:rPr dirty="0" err="1"/>
              <a:t>zijn</a:t>
            </a:r>
            <a:r>
              <a:rPr dirty="0"/>
              <a:t>, '</a:t>
            </a:r>
            <a:r>
              <a:rPr dirty="0" err="1"/>
              <a:t>alsof</a:t>
            </a:r>
            <a:r>
              <a:rPr dirty="0"/>
              <a:t> je </a:t>
            </a:r>
            <a:r>
              <a:rPr dirty="0" err="1"/>
              <a:t>praat</a:t>
            </a:r>
            <a:r>
              <a:rPr dirty="0"/>
              <a:t> met </a:t>
            </a:r>
            <a:r>
              <a:rPr dirty="0" err="1"/>
              <a:t>een</a:t>
            </a:r>
            <a:r>
              <a:rPr dirty="0"/>
              <a:t> expert op elk </a:t>
            </a:r>
            <a:r>
              <a:rPr dirty="0" err="1"/>
              <a:t>gebied</a:t>
            </a:r>
            <a:r>
              <a:rPr dirty="0"/>
              <a:t>' met 'expertise op </a:t>
            </a:r>
            <a:r>
              <a:rPr dirty="0" err="1"/>
              <a:t>doctoraatsniveau</a:t>
            </a:r>
            <a:r>
              <a:rPr dirty="0"/>
              <a:t>'. Maar direct </a:t>
            </a:r>
            <a:r>
              <a:rPr dirty="0" err="1"/>
              <a:t>na</a:t>
            </a:r>
            <a:r>
              <a:rPr dirty="0"/>
              <a:t> de </a:t>
            </a:r>
            <a:r>
              <a:rPr dirty="0" err="1"/>
              <a:t>lancering</a:t>
            </a:r>
            <a:r>
              <a:rPr dirty="0"/>
              <a:t> </a:t>
            </a:r>
            <a:r>
              <a:rPr dirty="0" err="1"/>
              <a:t>kon</a:t>
            </a:r>
            <a:r>
              <a:rPr dirty="0"/>
              <a:t> ChatGPT 5 </a:t>
            </a:r>
            <a:r>
              <a:rPr dirty="0" err="1"/>
              <a:t>niet</a:t>
            </a:r>
            <a:r>
              <a:rPr dirty="0"/>
              <a:t> </a:t>
            </a:r>
            <a:r>
              <a:rPr dirty="0" err="1"/>
              <a:t>eens</a:t>
            </a:r>
            <a:r>
              <a:rPr dirty="0"/>
              <a:t> </a:t>
            </a:r>
            <a:r>
              <a:rPr dirty="0" err="1"/>
              <a:t>eenvoudige</a:t>
            </a:r>
            <a:r>
              <a:rPr dirty="0"/>
              <a:t> </a:t>
            </a:r>
            <a:r>
              <a:rPr dirty="0" err="1"/>
              <a:t>rekenopgaven</a:t>
            </a:r>
            <a:r>
              <a:rPr dirty="0"/>
              <a:t> </a:t>
            </a:r>
            <a:r>
              <a:rPr dirty="0" err="1"/>
              <a:t>oplossen</a:t>
            </a:r>
            <a:r>
              <a:rPr dirty="0"/>
              <a:t>, </a:t>
            </a:r>
            <a:r>
              <a:rPr dirty="0" err="1"/>
              <a:t>zoals</a:t>
            </a:r>
            <a:r>
              <a:rPr dirty="0"/>
              <a:t> </a:t>
            </a:r>
            <a:r>
              <a:rPr dirty="0">
                <a:sym typeface="Wingdings" panose="05000000000000000000" pitchFamily="2" charset="2"/>
              </a:rPr>
              <a:t> </a:t>
            </a:r>
            <a:r>
              <a:rPr dirty="0"/>
              <a:t>  </a:t>
            </a:r>
            <a:endParaRPr lang="de-DE" kern="0" dirty="0">
              <a:latin typeface="+mn-lt"/>
            </a:endParaRPr>
          </a:p>
        </p:txBody>
      </p:sp>
    </p:spTree>
    <p:extLst>
      <p:ext uri="{BB962C8B-B14F-4D97-AF65-F5344CB8AC3E}">
        <p14:creationId xmlns:p14="http://schemas.microsoft.com/office/powerpoint/2010/main" val="38471545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e 6">
            <a:extLst>
              <a:ext uri="{FF2B5EF4-FFF2-40B4-BE49-F238E27FC236}">
                <a16:creationId xmlns:a16="http://schemas.microsoft.com/office/drawing/2014/main" id="{39B1398C-1221-A888-A59F-71D31E674EEB}"/>
              </a:ext>
            </a:extLst>
          </p:cNvPr>
          <p:cNvGraphicFramePr>
            <a:graphicFrameLocks noGrp="1"/>
          </p:cNvGraphicFramePr>
          <p:nvPr>
            <p:extLst>
              <p:ext uri="{D42A27DB-BD31-4B8C-83A1-F6EECF244321}">
                <p14:modId xmlns:p14="http://schemas.microsoft.com/office/powerpoint/2010/main" val="963033901"/>
              </p:ext>
            </p:extLst>
          </p:nvPr>
        </p:nvGraphicFramePr>
        <p:xfrm>
          <a:off x="4563444" y="5965123"/>
          <a:ext cx="7171356" cy="731520"/>
        </p:xfrm>
        <a:graphic>
          <a:graphicData uri="http://schemas.openxmlformats.org/drawingml/2006/table">
            <a:tbl>
              <a:tblPr firstRow="1" bandRow="1">
                <a:tableStyleId>{5C22544A-7EE6-4342-B048-85BDC9FD1C3A}</a:tableStyleId>
              </a:tblPr>
              <a:tblGrid>
                <a:gridCol w="1567849">
                  <a:extLst>
                    <a:ext uri="{9D8B030D-6E8A-4147-A177-3AD203B41FA5}">
                      <a16:colId xmlns:a16="http://schemas.microsoft.com/office/drawing/2014/main" val="6583621"/>
                    </a:ext>
                  </a:extLst>
                </a:gridCol>
                <a:gridCol w="5603507">
                  <a:extLst>
                    <a:ext uri="{9D8B030D-6E8A-4147-A177-3AD203B41FA5}">
                      <a16:colId xmlns:a16="http://schemas.microsoft.com/office/drawing/2014/main" val="2824405535"/>
                    </a:ext>
                  </a:extLst>
                </a:gridCol>
              </a:tblGrid>
              <a:tr h="370840">
                <a:tc>
                  <a:txBody>
                    <a:bodyPr/>
                    <a:lstStyle/>
                    <a:p>
                      <a:endParaRPr lang="de-DE"/>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defRPr sz="1400">
                          <a:solidFill>
                            <a:schemeClr val="accent6"/>
                          </a:solidFill>
                        </a:defRPr>
                      </a:pPr>
                      <a:r>
                        <a:rPr dirty="0" err="1"/>
                        <a:t>Ziet</a:t>
                      </a:r>
                      <a:r>
                        <a:rPr dirty="0"/>
                        <a:t> er </a:t>
                      </a:r>
                      <a:r>
                        <a:rPr dirty="0" err="1"/>
                        <a:t>leuk</a:t>
                      </a:r>
                      <a:r>
                        <a:rPr dirty="0"/>
                        <a:t> </a:t>
                      </a:r>
                      <a:r>
                        <a:rPr dirty="0" err="1"/>
                        <a:t>en</a:t>
                      </a:r>
                      <a:r>
                        <a:rPr dirty="0"/>
                        <a:t> </a:t>
                      </a:r>
                      <a:r>
                        <a:rPr dirty="0" err="1"/>
                        <a:t>interessant</a:t>
                      </a:r>
                      <a:r>
                        <a:rPr dirty="0"/>
                        <a:t> </a:t>
                      </a:r>
                      <a:r>
                        <a:rPr dirty="0" err="1"/>
                        <a:t>uit</a:t>
                      </a:r>
                      <a:r>
                        <a:rPr dirty="0"/>
                        <a:t>. Maar </a:t>
                      </a:r>
                      <a:r>
                        <a:rPr dirty="0" err="1"/>
                        <a:t>dat</a:t>
                      </a:r>
                      <a:r>
                        <a:rPr dirty="0"/>
                        <a:t> is </a:t>
                      </a:r>
                      <a:r>
                        <a:rPr dirty="0" err="1"/>
                        <a:t>allemaal</a:t>
                      </a:r>
                      <a:r>
                        <a:rPr dirty="0"/>
                        <a:t> </a:t>
                      </a:r>
                    </a:p>
                    <a:p>
                      <a:pPr>
                        <a:defRPr sz="1400">
                          <a:solidFill>
                            <a:schemeClr val="accent6"/>
                          </a:solidFill>
                        </a:defRPr>
                      </a:pPr>
                      <a:r>
                        <a:rPr dirty="0" err="1"/>
                        <a:t>volledig</a:t>
                      </a:r>
                      <a:r>
                        <a:rPr dirty="0"/>
                        <a:t> </a:t>
                      </a:r>
                      <a:r>
                        <a:rPr dirty="0" err="1"/>
                        <a:t>onjuist</a:t>
                      </a:r>
                      <a:r>
                        <a:rPr dirty="0"/>
                        <a:t>. Noch de auteurs, </a:t>
                      </a:r>
                      <a:r>
                        <a:rPr dirty="0" err="1"/>
                        <a:t>noch</a:t>
                      </a:r>
                      <a:r>
                        <a:rPr dirty="0"/>
                        <a:t> de </a:t>
                      </a:r>
                      <a:r>
                        <a:rPr dirty="0" err="1"/>
                        <a:t>titels</a:t>
                      </a:r>
                      <a:r>
                        <a:rPr dirty="0"/>
                        <a:t> </a:t>
                      </a:r>
                      <a:r>
                        <a:rPr lang="de-DE" dirty="0"/>
                        <a:t>        </a:t>
                      </a:r>
                      <a:r>
                        <a:rPr dirty="0" err="1"/>
                        <a:t>bestaan</a:t>
                      </a:r>
                      <a:r>
                        <a:rPr dirty="0"/>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708652443"/>
                  </a:ext>
                </a:extLst>
              </a:tr>
            </a:tbl>
          </a:graphicData>
        </a:graphic>
      </p:graphicFrame>
      <p:sp>
        <p:nvSpPr>
          <p:cNvPr id="3" name="Titel 2">
            <a:extLst>
              <a:ext uri="{FF2B5EF4-FFF2-40B4-BE49-F238E27FC236}">
                <a16:creationId xmlns:a16="http://schemas.microsoft.com/office/drawing/2014/main" id="{5266D9CF-8578-BC2D-5D23-DB1C4289189D}"/>
              </a:ext>
            </a:extLst>
          </p:cNvPr>
          <p:cNvSpPr>
            <a:spLocks noGrp="1"/>
          </p:cNvSpPr>
          <p:nvPr>
            <p:ph type="title"/>
          </p:nvPr>
        </p:nvSpPr>
        <p:spPr/>
        <p:txBody>
          <a:bodyPr/>
          <a:lstStyle/>
          <a:p>
            <a:r>
              <a:t>Is AI betrouwbaar?</a:t>
            </a:r>
          </a:p>
        </p:txBody>
      </p:sp>
      <p:sp>
        <p:nvSpPr>
          <p:cNvPr id="4" name="Textplatzhalter 3">
            <a:extLst>
              <a:ext uri="{FF2B5EF4-FFF2-40B4-BE49-F238E27FC236}">
                <a16:creationId xmlns:a16="http://schemas.microsoft.com/office/drawing/2014/main" id="{910803EC-B5A0-702D-6CBC-53AC54BAAE02}"/>
              </a:ext>
            </a:extLst>
          </p:cNvPr>
          <p:cNvSpPr>
            <a:spLocks noGrp="1"/>
          </p:cNvSpPr>
          <p:nvPr>
            <p:ph type="body" sz="quarter" idx="10"/>
          </p:nvPr>
        </p:nvSpPr>
        <p:spPr>
          <a:xfrm>
            <a:off x="457200" y="2386799"/>
            <a:ext cx="3456000" cy="3763744"/>
          </a:xfrm>
        </p:spPr>
        <p:txBody>
          <a:bodyPr/>
          <a:lstStyle/>
          <a:p>
            <a:pPr algn="l">
              <a:defRPr sz="1600" b="1"/>
            </a:pPr>
            <a:r>
              <a:t>Het korte antwoord: NEE. </a:t>
            </a:r>
          </a:p>
          <a:p>
            <a:pPr algn="l"/>
            <a:endParaRPr lang="de-AT" sz="1600" b="1" dirty="0"/>
          </a:p>
          <a:p>
            <a:pPr algn="l">
              <a:defRPr sz="1600" b="1"/>
            </a:pPr>
            <a:r>
              <a:t>Vertrouwen is een ethisch menselijk begrip.</a:t>
            </a:r>
          </a:p>
          <a:p>
            <a:pPr algn="l">
              <a:defRPr sz="1600" b="1"/>
            </a:pPr>
            <a:r>
              <a:t>AI-systemen zijn machines die slechts min of meer betrouwbaar kunnen functioneren, maar niet betrouwbaar zijn. </a:t>
            </a:r>
            <a:br>
              <a:rPr lang="de-AT" sz="1600" b="1" dirty="0"/>
            </a:br>
            <a:endParaRPr lang="de-AT" sz="1600" b="1" dirty="0"/>
          </a:p>
          <a:p>
            <a:pPr algn="l"/>
            <a:r>
              <a:rPr sz="1600" b="1"/>
              <a:t>„Instability is the Achilles‘ heel of modern AI“ </a:t>
            </a:r>
            <a:r>
              <a:rPr sz="1400"/>
              <a:t>(Colbrook et al. 2022, Universiteit van Cambridge)</a:t>
            </a:r>
            <a:endParaRPr lang="de-AT" sz="1600" b="1" dirty="0"/>
          </a:p>
        </p:txBody>
      </p:sp>
      <p:graphicFrame>
        <p:nvGraphicFramePr>
          <p:cNvPr id="5" name="Tabelle 4">
            <a:extLst>
              <a:ext uri="{FF2B5EF4-FFF2-40B4-BE49-F238E27FC236}">
                <a16:creationId xmlns:a16="http://schemas.microsoft.com/office/drawing/2014/main" id="{AC9474EC-D933-68D5-E00D-94BD1D27B24A}"/>
              </a:ext>
            </a:extLst>
          </p:cNvPr>
          <p:cNvGraphicFramePr>
            <a:graphicFrameLocks noGrp="1"/>
          </p:cNvGraphicFramePr>
          <p:nvPr>
            <p:extLst>
              <p:ext uri="{D42A27DB-BD31-4B8C-83A1-F6EECF244321}">
                <p14:modId xmlns:p14="http://schemas.microsoft.com/office/powerpoint/2010/main" val="1305941684"/>
              </p:ext>
            </p:extLst>
          </p:nvPr>
        </p:nvGraphicFramePr>
        <p:xfrm>
          <a:off x="4563444" y="1131620"/>
          <a:ext cx="7171356" cy="4538894"/>
        </p:xfrm>
        <a:graphic>
          <a:graphicData uri="http://schemas.openxmlformats.org/drawingml/2006/table">
            <a:tbl>
              <a:tblPr firstRow="1" bandRow="1">
                <a:tableStyleId>{5C22544A-7EE6-4342-B048-85BDC9FD1C3A}</a:tableStyleId>
              </a:tblPr>
              <a:tblGrid>
                <a:gridCol w="1560467">
                  <a:extLst>
                    <a:ext uri="{9D8B030D-6E8A-4147-A177-3AD203B41FA5}">
                      <a16:colId xmlns:a16="http://schemas.microsoft.com/office/drawing/2014/main" val="1457429333"/>
                    </a:ext>
                  </a:extLst>
                </a:gridCol>
                <a:gridCol w="5610889">
                  <a:extLst>
                    <a:ext uri="{9D8B030D-6E8A-4147-A177-3AD203B41FA5}">
                      <a16:colId xmlns:a16="http://schemas.microsoft.com/office/drawing/2014/main" val="2067756315"/>
                    </a:ext>
                  </a:extLst>
                </a:gridCol>
              </a:tblGrid>
              <a:tr h="319319">
                <a:tc>
                  <a:txBody>
                    <a:bodyPr/>
                    <a:lstStyle/>
                    <a:p>
                      <a:pPr>
                        <a:defRPr sz="1200">
                          <a:solidFill>
                            <a:schemeClr val="tx1"/>
                          </a:solidFill>
                        </a:defRPr>
                      </a:pPr>
                      <a:r>
                        <a:rPr sz="1100"/>
                        <a:t>Perplexity.ai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defRPr i="1">
                          <a:solidFill>
                            <a:schemeClr val="tx1"/>
                          </a:solidFill>
                        </a:defRPr>
                      </a:pPr>
                      <a:r>
                        <a:rPr sz="1100"/>
                        <a:t>Wat</a:t>
                      </a:r>
                      <a:r>
                        <a:rPr sz="1200"/>
                        <a:t> zijn de meest geciteerde artikelen over AI-vaardigheden?</a:t>
                      </a:r>
                      <a:endParaRPr lang="de-DE" sz="1200" b="0" i="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8626485"/>
                  </a:ext>
                </a:extLst>
              </a:tr>
              <a:tr h="370840">
                <a:tc>
                  <a:txBody>
                    <a:bodyPr/>
                    <a:lstStyle/>
                    <a:p>
                      <a:pPr>
                        <a:defRPr sz="1200" b="1">
                          <a:solidFill>
                            <a:schemeClr val="tx1"/>
                          </a:solidFill>
                        </a:defRPr>
                      </a:pPr>
                      <a:r>
                        <a:rPr sz="1100" dirty="0"/>
                        <a:t>Antwoord</a:t>
                      </a:r>
                      <a:endParaRPr lang="de-DE" sz="1200" b="1"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lnSpc>
                          <a:spcPct val="130000"/>
                        </a:lnSpc>
                        <a:buNone/>
                        <a:defRPr sz="1200"/>
                      </a:pPr>
                      <a:r>
                        <a:rPr sz="1100" dirty="0"/>
                        <a:t>De </a:t>
                      </a:r>
                      <a:r>
                        <a:rPr sz="1100" dirty="0" err="1"/>
                        <a:t>meest</a:t>
                      </a:r>
                      <a:r>
                        <a:rPr sz="1100" dirty="0"/>
                        <a:t> </a:t>
                      </a:r>
                      <a:r>
                        <a:rPr sz="1100" dirty="0" err="1"/>
                        <a:t>geciteerde</a:t>
                      </a:r>
                      <a:r>
                        <a:rPr sz="1100" dirty="0"/>
                        <a:t> </a:t>
                      </a:r>
                      <a:r>
                        <a:rPr sz="1100" dirty="0" err="1"/>
                        <a:t>artikelen</a:t>
                      </a:r>
                      <a:r>
                        <a:rPr sz="1100" dirty="0"/>
                        <a:t> over AI-</a:t>
                      </a:r>
                      <a:r>
                        <a:rPr sz="1100" dirty="0" err="1"/>
                        <a:t>vaardigheden</a:t>
                      </a:r>
                      <a:r>
                        <a:rPr sz="1100" dirty="0"/>
                        <a:t> </a:t>
                      </a:r>
                      <a:r>
                        <a:rPr sz="1100" dirty="0" err="1"/>
                        <a:t>worden</a:t>
                      </a:r>
                      <a:r>
                        <a:rPr sz="1100" dirty="0"/>
                        <a:t> </a:t>
                      </a:r>
                      <a:r>
                        <a:rPr sz="1100" dirty="0" err="1"/>
                        <a:t>niet</a:t>
                      </a:r>
                      <a:r>
                        <a:rPr sz="1100" dirty="0"/>
                        <a:t> </a:t>
                      </a:r>
                      <a:r>
                        <a:rPr sz="1100" dirty="0" err="1"/>
                        <a:t>expliciet</a:t>
                      </a:r>
                      <a:r>
                        <a:rPr sz="1100" dirty="0"/>
                        <a:t> </a:t>
                      </a:r>
                      <a:r>
                        <a:rPr sz="1100" dirty="0" err="1"/>
                        <a:t>vermeld</a:t>
                      </a:r>
                      <a:r>
                        <a:rPr sz="1100" dirty="0"/>
                        <a:t> in de </a:t>
                      </a:r>
                      <a:r>
                        <a:rPr sz="1100" dirty="0" err="1"/>
                        <a:t>zoekresultaten</a:t>
                      </a:r>
                      <a:r>
                        <a:rPr sz="1100" dirty="0"/>
                        <a:t>. </a:t>
                      </a:r>
                      <a:r>
                        <a:rPr sz="1100" dirty="0" err="1"/>
                        <a:t>Enkele</a:t>
                      </a:r>
                      <a:r>
                        <a:rPr sz="1100" dirty="0"/>
                        <a:t> </a:t>
                      </a:r>
                      <a:r>
                        <a:rPr sz="1100" dirty="0" err="1"/>
                        <a:t>opmerkelijke</a:t>
                      </a:r>
                      <a:r>
                        <a:rPr sz="1100" dirty="0"/>
                        <a:t> </a:t>
                      </a:r>
                      <a:r>
                        <a:rPr sz="1100" dirty="0" err="1"/>
                        <a:t>publicaties</a:t>
                      </a:r>
                      <a:r>
                        <a:rPr sz="1100" dirty="0"/>
                        <a:t> over AI-</a:t>
                      </a:r>
                      <a:r>
                        <a:rPr sz="1100" dirty="0" err="1"/>
                        <a:t>educatie</a:t>
                      </a:r>
                      <a:r>
                        <a:rPr sz="1100" dirty="0"/>
                        <a:t> </a:t>
                      </a:r>
                      <a:r>
                        <a:rPr sz="1100" dirty="0" err="1"/>
                        <a:t>en</a:t>
                      </a:r>
                      <a:r>
                        <a:rPr sz="1100" dirty="0"/>
                        <a:t> AI-</a:t>
                      </a:r>
                      <a:r>
                        <a:rPr sz="1100" dirty="0" err="1"/>
                        <a:t>vaardigheden</a:t>
                      </a:r>
                      <a:r>
                        <a:rPr sz="1100" dirty="0"/>
                        <a:t> </a:t>
                      </a:r>
                      <a:r>
                        <a:rPr sz="1100" dirty="0" err="1"/>
                        <a:t>zijn</a:t>
                      </a:r>
                      <a:r>
                        <a:rPr sz="1100" dirty="0"/>
                        <a:t> </a:t>
                      </a:r>
                      <a:r>
                        <a:rPr sz="1100" dirty="0" err="1"/>
                        <a:t>echter</a:t>
                      </a:r>
                      <a:r>
                        <a:rPr sz="1100" dirty="0"/>
                        <a:t>: </a:t>
                      </a:r>
                      <a:endParaRPr lang="de-AT" sz="1100" dirty="0"/>
                    </a:p>
                    <a:p>
                      <a:pPr marL="285750" lvl="0" indent="-285750">
                        <a:lnSpc>
                          <a:spcPct val="130000"/>
                        </a:lnSpc>
                        <a:buFont typeface="Arial" panose="020B0604020202020204" pitchFamily="34" charset="0"/>
                        <a:buChar char="•"/>
                        <a:defRPr sz="1200"/>
                      </a:pPr>
                      <a:r>
                        <a:rPr sz="1100" dirty="0"/>
                        <a:t>'Artificial Intelligence Literacy: A New Approach to Teach AI Concepts' door R. M. Paisley </a:t>
                      </a:r>
                      <a:r>
                        <a:rPr sz="1100" dirty="0" err="1"/>
                        <a:t>en</a:t>
                      </a:r>
                      <a:r>
                        <a:rPr sz="1100" dirty="0"/>
                        <a:t> L. J. Griffin.</a:t>
                      </a:r>
                      <a:endParaRPr lang="de-AT" sz="1100" dirty="0"/>
                    </a:p>
                    <a:p>
                      <a:pPr marL="285750" lvl="0" indent="-285750">
                        <a:lnSpc>
                          <a:spcPct val="130000"/>
                        </a:lnSpc>
                        <a:buFont typeface="Arial" panose="020B0604020202020204" pitchFamily="34" charset="0"/>
                        <a:buChar char="•"/>
                        <a:defRPr sz="1200"/>
                      </a:pPr>
                      <a:r>
                        <a:rPr sz="1100" dirty="0"/>
                        <a:t>'AI4ALL: A New Course on Artificial Intelligence for All' door D'Arco, R., Ferrari, A., </a:t>
                      </a:r>
                      <a:r>
                        <a:rPr sz="1100" dirty="0" err="1"/>
                        <a:t>en</a:t>
                      </a:r>
                      <a:r>
                        <a:rPr sz="1100" dirty="0"/>
                        <a:t> </a:t>
                      </a:r>
                      <a:r>
                        <a:rPr sz="1100" dirty="0" err="1"/>
                        <a:t>Morselli</a:t>
                      </a:r>
                      <a:r>
                        <a:rPr sz="1100" dirty="0"/>
                        <a:t>, M.</a:t>
                      </a:r>
                      <a:endParaRPr lang="de-AT" sz="1100" dirty="0"/>
                    </a:p>
                    <a:p>
                      <a:pPr marL="285750" lvl="0" indent="-285750">
                        <a:lnSpc>
                          <a:spcPct val="130000"/>
                        </a:lnSpc>
                        <a:buFont typeface="Arial" panose="020B0604020202020204" pitchFamily="34" charset="0"/>
                        <a:buChar char="•"/>
                        <a:defRPr sz="1200"/>
                      </a:pPr>
                      <a:r>
                        <a:rPr sz="1100" dirty="0"/>
                        <a:t>'Artificial Intelligence for Literacy, Sustainability, and the Future of Work' door Ferrari, A., </a:t>
                      </a:r>
                      <a:r>
                        <a:rPr sz="1100" dirty="0" err="1"/>
                        <a:t>Morselli</a:t>
                      </a:r>
                      <a:r>
                        <a:rPr sz="1100" dirty="0"/>
                        <a:t>, M., </a:t>
                      </a:r>
                      <a:r>
                        <a:rPr sz="1100" dirty="0" err="1"/>
                        <a:t>en</a:t>
                      </a:r>
                      <a:r>
                        <a:rPr sz="1100" dirty="0"/>
                        <a:t> D'Arco, R.</a:t>
                      </a:r>
                      <a:endParaRPr lang="de-AT" sz="1100" dirty="0"/>
                    </a:p>
                    <a:p>
                      <a:pPr marL="285750" lvl="0" indent="-285750">
                        <a:lnSpc>
                          <a:spcPct val="130000"/>
                        </a:lnSpc>
                        <a:buFont typeface="Arial" panose="020B0604020202020204" pitchFamily="34" charset="0"/>
                        <a:buChar char="•"/>
                        <a:defRPr sz="1200"/>
                      </a:pPr>
                      <a:r>
                        <a:rPr sz="1100" dirty="0"/>
                        <a:t>'AI and the Future of Work: A Literature Review' door D'Arco, R., Ferrari, A., </a:t>
                      </a:r>
                      <a:r>
                        <a:rPr sz="1100" dirty="0" err="1"/>
                        <a:t>en</a:t>
                      </a:r>
                      <a:r>
                        <a:rPr sz="1100" dirty="0"/>
                        <a:t> </a:t>
                      </a:r>
                      <a:r>
                        <a:rPr sz="1100" dirty="0" err="1"/>
                        <a:t>Morselli</a:t>
                      </a:r>
                      <a:r>
                        <a:rPr sz="1100" dirty="0"/>
                        <a:t>, M.</a:t>
                      </a:r>
                      <a:endParaRPr lang="de-AT" sz="1100" dirty="0"/>
                    </a:p>
                    <a:p>
                      <a:pPr marL="285750" lvl="0" indent="-285750">
                        <a:lnSpc>
                          <a:spcPct val="130000"/>
                        </a:lnSpc>
                        <a:buFont typeface="Arial" panose="020B0604020202020204" pitchFamily="34" charset="0"/>
                        <a:buChar char="•"/>
                        <a:defRPr sz="1200"/>
                      </a:pPr>
                      <a:r>
                        <a:rPr sz="1100" dirty="0"/>
                        <a:t>'Artificial Intelligence and Literacy' door R. </a:t>
                      </a:r>
                      <a:r>
                        <a:rPr sz="1100" dirty="0" err="1"/>
                        <a:t>Ragavachary</a:t>
                      </a:r>
                      <a:r>
                        <a:rPr sz="1100" dirty="0"/>
                        <a:t> </a:t>
                      </a:r>
                      <a:r>
                        <a:rPr sz="1100" dirty="0" err="1"/>
                        <a:t>en</a:t>
                      </a:r>
                      <a:r>
                        <a:rPr sz="1100" dirty="0"/>
                        <a:t> L. J. Griffin.</a:t>
                      </a:r>
                      <a:endParaRPr lang="de-AT" sz="1100" dirty="0"/>
                    </a:p>
                    <a:p>
                      <a:pPr marL="0" indent="0">
                        <a:lnSpc>
                          <a:spcPct val="130000"/>
                        </a:lnSpc>
                        <a:buNone/>
                        <a:defRPr sz="1200"/>
                      </a:pPr>
                      <a:r>
                        <a:rPr sz="1100" dirty="0" err="1"/>
                        <a:t>Deze</a:t>
                      </a:r>
                      <a:r>
                        <a:rPr sz="1100" dirty="0"/>
                        <a:t> </a:t>
                      </a:r>
                      <a:r>
                        <a:rPr sz="1100" dirty="0" err="1"/>
                        <a:t>publicaties</a:t>
                      </a:r>
                      <a:r>
                        <a:rPr sz="1100" dirty="0"/>
                        <a:t> </a:t>
                      </a:r>
                      <a:r>
                        <a:rPr sz="1100" dirty="0" err="1"/>
                        <a:t>en</a:t>
                      </a:r>
                      <a:r>
                        <a:rPr sz="1100" dirty="0"/>
                        <a:t> </a:t>
                      </a:r>
                      <a:r>
                        <a:rPr sz="1100" dirty="0" err="1"/>
                        <a:t>artikelen</a:t>
                      </a:r>
                      <a:r>
                        <a:rPr sz="1100" dirty="0"/>
                        <a:t> </a:t>
                      </a:r>
                      <a:r>
                        <a:rPr sz="1100" dirty="0" err="1"/>
                        <a:t>richten</a:t>
                      </a:r>
                      <a:r>
                        <a:rPr sz="1100" dirty="0"/>
                        <a:t> </a:t>
                      </a:r>
                      <a:r>
                        <a:rPr sz="1100" dirty="0" err="1"/>
                        <a:t>zich</a:t>
                      </a:r>
                      <a:r>
                        <a:rPr sz="1100" dirty="0"/>
                        <a:t> op </a:t>
                      </a:r>
                      <a:r>
                        <a:rPr sz="1100" dirty="0" err="1"/>
                        <a:t>verschillende</a:t>
                      </a:r>
                      <a:r>
                        <a:rPr sz="1100" dirty="0"/>
                        <a:t> </a:t>
                      </a:r>
                      <a:r>
                        <a:rPr sz="1100" dirty="0" err="1"/>
                        <a:t>aspecten</a:t>
                      </a:r>
                      <a:r>
                        <a:rPr sz="1100" dirty="0"/>
                        <a:t> van AI-</a:t>
                      </a:r>
                      <a:r>
                        <a:rPr sz="1100" dirty="0" err="1"/>
                        <a:t>vaardigheden</a:t>
                      </a:r>
                      <a:r>
                        <a:rPr sz="1100" dirty="0"/>
                        <a:t>, </a:t>
                      </a:r>
                      <a:r>
                        <a:rPr sz="1100" dirty="0" err="1"/>
                        <a:t>waaronder</a:t>
                      </a:r>
                      <a:r>
                        <a:rPr sz="1100" dirty="0"/>
                        <a:t> het </a:t>
                      </a:r>
                      <a:r>
                        <a:rPr sz="1100" dirty="0" err="1"/>
                        <a:t>onderwijzen</a:t>
                      </a:r>
                      <a:r>
                        <a:rPr sz="1100" dirty="0"/>
                        <a:t> van AI-</a:t>
                      </a:r>
                      <a:r>
                        <a:rPr sz="1100" dirty="0" err="1"/>
                        <a:t>concepten</a:t>
                      </a:r>
                      <a:r>
                        <a:rPr sz="1100" dirty="0"/>
                        <a:t>, AI </a:t>
                      </a:r>
                      <a:r>
                        <a:rPr sz="1100" dirty="0" err="1"/>
                        <a:t>voor</a:t>
                      </a:r>
                      <a:r>
                        <a:rPr sz="1100" dirty="0"/>
                        <a:t> </a:t>
                      </a:r>
                      <a:r>
                        <a:rPr sz="1100" dirty="0" err="1"/>
                        <a:t>iedereen</a:t>
                      </a:r>
                      <a:r>
                        <a:rPr sz="1100" dirty="0"/>
                        <a:t>, AI </a:t>
                      </a:r>
                      <a:r>
                        <a:rPr sz="1100" dirty="0" err="1"/>
                        <a:t>en</a:t>
                      </a:r>
                      <a:r>
                        <a:rPr sz="1100" dirty="0"/>
                        <a:t> </a:t>
                      </a:r>
                      <a:r>
                        <a:rPr sz="1100" dirty="0" err="1"/>
                        <a:t>duurzaamheid</a:t>
                      </a:r>
                      <a:r>
                        <a:rPr sz="1100" dirty="0"/>
                        <a:t>, AI </a:t>
                      </a:r>
                      <a:r>
                        <a:rPr sz="1100" dirty="0" err="1"/>
                        <a:t>en</a:t>
                      </a:r>
                      <a:r>
                        <a:rPr sz="1100" dirty="0"/>
                        <a:t> de </a:t>
                      </a:r>
                      <a:r>
                        <a:rPr sz="1100" dirty="0" err="1"/>
                        <a:t>toekomst</a:t>
                      </a:r>
                      <a:r>
                        <a:rPr sz="1100" dirty="0"/>
                        <a:t> van </a:t>
                      </a:r>
                      <a:r>
                        <a:rPr sz="1100" dirty="0" err="1"/>
                        <a:t>werk</a:t>
                      </a:r>
                      <a:r>
                        <a:rPr sz="1100" dirty="0"/>
                        <a:t>, </a:t>
                      </a:r>
                      <a:r>
                        <a:rPr sz="1100" dirty="0" err="1"/>
                        <a:t>en</a:t>
                      </a:r>
                      <a:r>
                        <a:rPr sz="1100" dirty="0"/>
                        <a:t> AI </a:t>
                      </a:r>
                      <a:r>
                        <a:rPr sz="1100" dirty="0" err="1"/>
                        <a:t>en</a:t>
                      </a:r>
                      <a:r>
                        <a:rPr sz="1100" dirty="0"/>
                        <a:t> </a:t>
                      </a:r>
                      <a:r>
                        <a:rPr sz="1100" dirty="0" err="1"/>
                        <a:t>vaardigheden</a:t>
                      </a:r>
                      <a:r>
                        <a:rPr sz="1100" dirty="0"/>
                        <a:t>. </a:t>
                      </a:r>
                      <a:r>
                        <a:rPr sz="1100" dirty="0" err="1"/>
                        <a:t>Hoewel</a:t>
                      </a:r>
                      <a:r>
                        <a:rPr sz="1100" dirty="0"/>
                        <a:t> </a:t>
                      </a:r>
                      <a:r>
                        <a:rPr sz="1100" dirty="0" err="1"/>
                        <a:t>dit</a:t>
                      </a:r>
                      <a:r>
                        <a:rPr sz="1100" dirty="0"/>
                        <a:t> </a:t>
                      </a:r>
                      <a:r>
                        <a:rPr sz="1100" dirty="0" err="1"/>
                        <a:t>misschien</a:t>
                      </a:r>
                      <a:r>
                        <a:rPr sz="1100" dirty="0"/>
                        <a:t> </a:t>
                      </a:r>
                      <a:r>
                        <a:rPr sz="1100" dirty="0" err="1"/>
                        <a:t>niet</a:t>
                      </a:r>
                      <a:r>
                        <a:rPr sz="1100" dirty="0"/>
                        <a:t> de </a:t>
                      </a:r>
                      <a:r>
                        <a:rPr sz="1100" dirty="0" err="1"/>
                        <a:t>meest</a:t>
                      </a:r>
                      <a:r>
                        <a:rPr sz="1100" dirty="0"/>
                        <a:t> </a:t>
                      </a:r>
                      <a:r>
                        <a:rPr sz="1100" dirty="0" err="1"/>
                        <a:t>geciteerde</a:t>
                      </a:r>
                      <a:r>
                        <a:rPr sz="1100" dirty="0"/>
                        <a:t> </a:t>
                      </a:r>
                      <a:r>
                        <a:rPr sz="1100" dirty="0" err="1"/>
                        <a:t>artikelen</a:t>
                      </a:r>
                      <a:r>
                        <a:rPr sz="1100" dirty="0"/>
                        <a:t> over AI-</a:t>
                      </a:r>
                      <a:r>
                        <a:rPr sz="1100" dirty="0" err="1"/>
                        <a:t>vaardigheden</a:t>
                      </a:r>
                      <a:r>
                        <a:rPr sz="1100" dirty="0"/>
                        <a:t> </a:t>
                      </a:r>
                      <a:r>
                        <a:rPr sz="1100" dirty="0" err="1"/>
                        <a:t>zijn</a:t>
                      </a:r>
                      <a:r>
                        <a:rPr sz="1100" dirty="0"/>
                        <a:t>, </a:t>
                      </a:r>
                      <a:r>
                        <a:rPr sz="1100" dirty="0" err="1"/>
                        <a:t>leveren</a:t>
                      </a:r>
                      <a:r>
                        <a:rPr sz="1100" dirty="0"/>
                        <a:t> ze </a:t>
                      </a:r>
                      <a:r>
                        <a:rPr sz="1100" dirty="0" err="1"/>
                        <a:t>wel</a:t>
                      </a:r>
                      <a:r>
                        <a:rPr sz="1100" dirty="0"/>
                        <a:t> </a:t>
                      </a:r>
                      <a:r>
                        <a:rPr sz="1100" dirty="0" err="1"/>
                        <a:t>een</a:t>
                      </a:r>
                      <a:r>
                        <a:rPr sz="1100" dirty="0"/>
                        <a:t> </a:t>
                      </a:r>
                      <a:r>
                        <a:rPr sz="1100" dirty="0" err="1"/>
                        <a:t>bijdrage</a:t>
                      </a:r>
                      <a:r>
                        <a:rPr sz="1100" dirty="0"/>
                        <a:t> </a:t>
                      </a:r>
                      <a:r>
                        <a:rPr sz="1100" dirty="0" err="1"/>
                        <a:t>aan</a:t>
                      </a:r>
                      <a:r>
                        <a:rPr sz="1100" dirty="0"/>
                        <a:t> de </a:t>
                      </a:r>
                      <a:r>
                        <a:rPr sz="1100" dirty="0" err="1"/>
                        <a:t>lopende</a:t>
                      </a:r>
                      <a:r>
                        <a:rPr sz="1100" dirty="0"/>
                        <a:t> </a:t>
                      </a:r>
                      <a:r>
                        <a:rPr sz="1100" dirty="0" err="1"/>
                        <a:t>discussie</a:t>
                      </a:r>
                      <a:r>
                        <a:rPr sz="1100" dirty="0"/>
                        <a:t> </a:t>
                      </a:r>
                      <a:r>
                        <a:rPr sz="1100" dirty="0" err="1"/>
                        <a:t>en</a:t>
                      </a:r>
                      <a:r>
                        <a:rPr sz="1100" dirty="0"/>
                        <a:t> het </a:t>
                      </a:r>
                      <a:r>
                        <a:rPr sz="1100" dirty="0" err="1"/>
                        <a:t>lopende</a:t>
                      </a:r>
                      <a:r>
                        <a:rPr sz="1100" dirty="0"/>
                        <a:t> </a:t>
                      </a:r>
                      <a:r>
                        <a:rPr sz="1100" dirty="0" err="1"/>
                        <a:t>onderzoek</a:t>
                      </a:r>
                      <a:r>
                        <a:rPr sz="1100" dirty="0"/>
                        <a:t> op het </a:t>
                      </a:r>
                      <a:r>
                        <a:rPr sz="1100" dirty="0" err="1"/>
                        <a:t>gebied</a:t>
                      </a:r>
                      <a:r>
                        <a:rPr sz="1100" dirty="0"/>
                        <a:t> van AI-</a:t>
                      </a:r>
                      <a:r>
                        <a:rPr sz="1100" dirty="0" err="1"/>
                        <a:t>onderwijs</a:t>
                      </a:r>
                      <a:r>
                        <a:rPr sz="1100" dirty="0"/>
                        <a:t> </a:t>
                      </a:r>
                      <a:r>
                        <a:rPr sz="1100" dirty="0" err="1"/>
                        <a:t>en</a:t>
                      </a:r>
                      <a:r>
                        <a:rPr sz="1100" dirty="0"/>
                        <a:t> AI-</a:t>
                      </a:r>
                      <a:r>
                        <a:rPr sz="1100" dirty="0" err="1"/>
                        <a:t>vaardigheden</a:t>
                      </a:r>
                      <a:r>
                        <a:rPr sz="1100" dirty="0"/>
                        <a:t>.</a:t>
                      </a:r>
                      <a:endParaRPr lang="de-AT" sz="11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3281241"/>
                  </a:ext>
                </a:extLst>
              </a:tr>
            </a:tbl>
          </a:graphicData>
        </a:graphic>
      </p:graphicFrame>
      <p:pic>
        <p:nvPicPr>
          <p:cNvPr id="6" name="Grafik 1">
            <a:extLst>
              <a:ext uri="{FF2B5EF4-FFF2-40B4-BE49-F238E27FC236}">
                <a16:creationId xmlns:a16="http://schemas.microsoft.com/office/drawing/2014/main" id="{B1EA1878-421E-8942-2685-803DFE85D7BA}"/>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6201052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4062BC-0040-9BAD-5BF9-E29C9AB75E27}"/>
              </a:ext>
            </a:extLst>
          </p:cNvPr>
          <p:cNvSpPr>
            <a:spLocks noGrp="1"/>
          </p:cNvSpPr>
          <p:nvPr>
            <p:ph type="title"/>
          </p:nvPr>
        </p:nvSpPr>
        <p:spPr>
          <a:xfrm>
            <a:off x="457200" y="795600"/>
            <a:ext cx="3990109" cy="830997"/>
          </a:xfrm>
        </p:spPr>
        <p:txBody>
          <a:bodyPr/>
          <a:lstStyle/>
          <a:p>
            <a:r>
              <a:rPr dirty="0" err="1"/>
              <a:t>Groepsdiscussie</a:t>
            </a:r>
            <a:endParaRPr lang="de-DE" dirty="0"/>
          </a:p>
        </p:txBody>
      </p:sp>
      <p:sp>
        <p:nvSpPr>
          <p:cNvPr id="3" name="Textplatzhalter 2">
            <a:extLst>
              <a:ext uri="{FF2B5EF4-FFF2-40B4-BE49-F238E27FC236}">
                <a16:creationId xmlns:a16="http://schemas.microsoft.com/office/drawing/2014/main" id="{D5F8D2C8-F69E-4E27-5520-DE0AB06D4E44}"/>
              </a:ext>
            </a:extLst>
          </p:cNvPr>
          <p:cNvSpPr>
            <a:spLocks noGrp="1"/>
          </p:cNvSpPr>
          <p:nvPr>
            <p:ph type="body" sz="quarter" idx="10"/>
          </p:nvPr>
        </p:nvSpPr>
        <p:spPr>
          <a:xfrm>
            <a:off x="248673" y="2386799"/>
            <a:ext cx="3873054" cy="2584800"/>
          </a:xfrm>
        </p:spPr>
        <p:txBody>
          <a:bodyPr/>
          <a:lstStyle/>
          <a:p>
            <a:pPr>
              <a:defRPr sz="4400" b="1"/>
            </a:pPr>
            <a:r>
              <a:rPr dirty="0" err="1"/>
              <a:t>Onjuiste</a:t>
            </a:r>
            <a:r>
              <a:rPr dirty="0"/>
              <a:t> of </a:t>
            </a:r>
            <a:r>
              <a:rPr dirty="0" err="1"/>
              <a:t>misleidende</a:t>
            </a:r>
            <a:r>
              <a:rPr dirty="0"/>
              <a:t> AI-</a:t>
            </a:r>
            <a:r>
              <a:rPr dirty="0" err="1"/>
              <a:t>uitvoer</a:t>
            </a:r>
            <a:endParaRPr dirty="0"/>
          </a:p>
        </p:txBody>
      </p:sp>
      <p:sp>
        <p:nvSpPr>
          <p:cNvPr id="4" name="Inhaltsplatzhalter 2">
            <a:extLst>
              <a:ext uri="{FF2B5EF4-FFF2-40B4-BE49-F238E27FC236}">
                <a16:creationId xmlns:a16="http://schemas.microsoft.com/office/drawing/2014/main" id="{6945D870-EA9E-D8A6-3382-5E0D5B74F57B}"/>
              </a:ext>
            </a:extLst>
          </p:cNvPr>
          <p:cNvSpPr/>
          <p:nvPr/>
        </p:nvSpPr>
        <p:spPr>
          <a:xfrm>
            <a:off x="4559729" y="1206599"/>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defRPr sz="2000" b="1">
                <a:solidFill>
                  <a:schemeClr val="dk1"/>
                </a:solidFill>
                <a:effectLst/>
                <a:uFillTx/>
              </a:defRPr>
            </a:pPr>
            <a:r>
              <a:rPr>
                <a:latin typeface="+mj-lt"/>
              </a:rPr>
              <a:t>Aanpak</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a:effectLst/>
                <a:uFillTx/>
              </a:rPr>
              <a:t>Tijd </a:t>
            </a:r>
            <a:r>
              <a:t>: 5–10</a:t>
            </a:r>
            <a:r>
              <a:rPr>
                <a:effectLst/>
                <a:uFillTx/>
              </a:rPr>
              <a:t> min.</a:t>
            </a:r>
            <a:endParaRPr lang="en-US" sz="1200" u="sng" dirty="0">
              <a:solidFill>
                <a:schemeClr val="dk1"/>
              </a:solidFill>
            </a:endParaRPr>
          </a:p>
          <a:p>
            <a:pPr marL="285750" indent="-285750">
              <a:spcBef>
                <a:spcPts val="1000"/>
              </a:spcBef>
              <a:buClr>
                <a:srgbClr val="0B163B"/>
              </a:buClr>
              <a:buFont typeface="Arial" panose="020B0604020202020204" pitchFamily="34" charset="0"/>
              <a:buChar char="•"/>
              <a:tabLst>
                <a:tab pos="0" algn="l"/>
              </a:tabLst>
            </a:pPr>
            <a:endParaRPr lang="de-AT" sz="1400" u="sng" dirty="0"/>
          </a:p>
          <a:p>
            <a:pPr>
              <a:spcBef>
                <a:spcPts val="1000"/>
              </a:spcBef>
              <a:buClr>
                <a:srgbClr val="0B163B"/>
              </a:buClr>
              <a:tabLst>
                <a:tab pos="0" algn="l"/>
              </a:tabLst>
              <a:defRPr sz="1400" b="1"/>
            </a:pPr>
            <a:r>
              <a:t>Mogelijke vragen</a:t>
            </a:r>
          </a:p>
          <a:p>
            <a:pPr marL="285750" indent="-285750">
              <a:spcBef>
                <a:spcPts val="1000"/>
              </a:spcBef>
              <a:buClr>
                <a:srgbClr val="0B163B"/>
              </a:buClr>
              <a:buFont typeface="Arial" panose="020B0604020202020204" pitchFamily="34" charset="0"/>
              <a:buChar char="•"/>
              <a:tabLst>
                <a:tab pos="0" algn="l"/>
              </a:tabLst>
              <a:defRPr sz="1200"/>
            </a:pPr>
            <a:r>
              <a:t>Hoe kun je onjuiste of misleidende (AI-)uitvoer herkennen? </a:t>
            </a:r>
          </a:p>
          <a:p>
            <a:pPr marL="285750" indent="-285750">
              <a:spcBef>
                <a:spcPts val="1000"/>
              </a:spcBef>
              <a:buClr>
                <a:srgbClr val="0B163B"/>
              </a:buClr>
              <a:buFont typeface="Arial" panose="020B0604020202020204" pitchFamily="34" charset="0"/>
              <a:buChar char="•"/>
              <a:tabLst>
                <a:tab pos="0" algn="l"/>
              </a:tabLst>
              <a:defRPr sz="1200"/>
            </a:pPr>
            <a:r>
              <a:t>Heb je al ervaring met valse, door AI gegenereerde content? </a:t>
            </a:r>
          </a:p>
          <a:p>
            <a:pPr>
              <a:spcBef>
                <a:spcPts val="1000"/>
              </a:spcBef>
              <a:buClr>
                <a:srgbClr val="0B163B"/>
              </a:buClr>
              <a:tabLst>
                <a:tab pos="0" algn="l"/>
              </a:tabLst>
              <a:defRPr sz="1400"/>
            </a:pPr>
            <a:r>
              <a:rPr u="sng"/>
              <a:t>Deel</a:t>
            </a:r>
            <a:r>
              <a:t> je ervaringen en </a:t>
            </a:r>
            <a:r>
              <a:rPr u="sng"/>
              <a:t>bespreek</a:t>
            </a:r>
            <a:r>
              <a:t> in kleine groepen welke risico's misleidende content met zich meebrengt en welke strategieën er zijn om deze risico's te beperken. </a:t>
            </a:r>
          </a:p>
          <a:p>
            <a:pPr>
              <a:spcBef>
                <a:spcPts val="1000"/>
              </a:spcBef>
              <a:buClr>
                <a:srgbClr val="0B163B"/>
              </a:buClr>
              <a:tabLst>
                <a:tab pos="0" algn="l"/>
              </a:tabLst>
              <a:defRPr sz="1400"/>
            </a:pPr>
            <a:r>
              <a:rPr u="sng"/>
              <a:t>Noem</a:t>
            </a:r>
            <a:r>
              <a:t> ten minste 3 benaderingen </a:t>
            </a:r>
          </a:p>
          <a:p>
            <a:pPr>
              <a:spcBef>
                <a:spcPts val="1000"/>
              </a:spcBef>
              <a:buClr>
                <a:srgbClr val="0B163B"/>
              </a:buClr>
              <a:tabLst>
                <a:tab pos="0" algn="l"/>
              </a:tabLst>
            </a:pPr>
            <a:endParaRPr lang="de-AT" sz="1200" u="sng" dirty="0"/>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Gezond wantrouwen ten aanzien van AI-gegenereerde content (met name op het internet)</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Let op inconsistente details (bijv. lichaamsverhoudingen enz.)</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Feiten controleren</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Bronverificatie en plausibiliteitscontroles</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Omgekeerde beeldzoekopdracht</a:t>
            </a:r>
          </a:p>
          <a:p>
            <a:pPr marL="285750" indent="-285750">
              <a:spcBef>
                <a:spcPts val="1000"/>
              </a:spcBef>
              <a:buClr>
                <a:schemeClr val="accent2"/>
              </a:buClr>
              <a:buFont typeface="Arial" panose="020B0604020202020204" pitchFamily="34" charset="0"/>
              <a:buChar char="•"/>
              <a:tabLst>
                <a:tab pos="0" algn="l"/>
              </a:tabLst>
              <a:defRPr sz="1200">
                <a:solidFill>
                  <a:schemeClr val="accent2"/>
                </a:solidFill>
              </a:defRPr>
            </a:pPr>
            <a:r>
              <a:t>Watermerk op door AI gegenereerde content</a:t>
            </a:r>
          </a:p>
          <a:p>
            <a:pPr>
              <a:spcBef>
                <a:spcPts val="1000"/>
              </a:spcBef>
              <a:buClr>
                <a:srgbClr val="0B163B"/>
              </a:buClr>
              <a:tabLst>
                <a:tab pos="0" algn="l"/>
              </a:tabLst>
            </a:pPr>
            <a:endParaRPr lang="de-AT" sz="1400" u="sng" dirty="0"/>
          </a:p>
        </p:txBody>
      </p:sp>
    </p:spTree>
    <p:extLst>
      <p:ext uri="{BB962C8B-B14F-4D97-AF65-F5344CB8AC3E}">
        <p14:creationId xmlns:p14="http://schemas.microsoft.com/office/powerpoint/2010/main" val="875368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E17D0CF-CAB4-B0B3-ED03-FD120A0FB215}"/>
              </a:ext>
            </a:extLst>
          </p:cNvPr>
          <p:cNvSpPr>
            <a:spLocks noGrp="1"/>
          </p:cNvSpPr>
          <p:nvPr>
            <p:ph type="title"/>
          </p:nvPr>
        </p:nvSpPr>
        <p:spPr/>
        <p:txBody>
          <a:bodyPr/>
          <a:lstStyle/>
          <a:p>
            <a:r>
              <a:t>Echt of nep?</a:t>
            </a:r>
          </a:p>
        </p:txBody>
      </p:sp>
    </p:spTree>
    <p:extLst>
      <p:ext uri="{BB962C8B-B14F-4D97-AF65-F5344CB8AC3E}">
        <p14:creationId xmlns:p14="http://schemas.microsoft.com/office/powerpoint/2010/main" val="816340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D0B8265-3C96-07FD-7557-E37E18DCFAE6}"/>
              </a:ext>
            </a:extLst>
          </p:cNvPr>
          <p:cNvSpPr>
            <a:spLocks noGrp="1"/>
          </p:cNvSpPr>
          <p:nvPr>
            <p:ph type="title"/>
          </p:nvPr>
        </p:nvSpPr>
        <p:spPr/>
        <p:txBody>
          <a:bodyPr/>
          <a:lstStyle/>
          <a:p>
            <a:r>
              <a:t>Laten we een kleine quiz doen: Echt of nep?</a:t>
            </a:r>
            <a:endParaRPr lang="de-DE" dirty="0"/>
          </a:p>
        </p:txBody>
      </p:sp>
      <p:pic>
        <p:nvPicPr>
          <p:cNvPr id="5" name="Grafik 4">
            <a:extLst>
              <a:ext uri="{FF2B5EF4-FFF2-40B4-BE49-F238E27FC236}">
                <a16:creationId xmlns:a16="http://schemas.microsoft.com/office/drawing/2014/main" id="{65EA48A0-3339-05D8-6494-FFAE793B9C0B}"/>
              </a:ext>
            </a:extLst>
          </p:cNvPr>
          <p:cNvPicPr>
            <a:picLocks noChangeAspect="1"/>
          </p:cNvPicPr>
          <p:nvPr/>
        </p:nvPicPr>
        <p:blipFill rotWithShape="1">
          <a:blip r:embed="rId3"/>
          <a:srcRect l="1" r="27131" b="9574"/>
          <a:stretch/>
        </p:blipFill>
        <p:spPr>
          <a:xfrm>
            <a:off x="2714324" y="1626598"/>
            <a:ext cx="3297494" cy="2194631"/>
          </a:xfrm>
          <a:prstGeom prst="rect">
            <a:avLst/>
          </a:prstGeom>
        </p:spPr>
      </p:pic>
      <p:pic>
        <p:nvPicPr>
          <p:cNvPr id="6" name="Grafik 5">
            <a:extLst>
              <a:ext uri="{FF2B5EF4-FFF2-40B4-BE49-F238E27FC236}">
                <a16:creationId xmlns:a16="http://schemas.microsoft.com/office/drawing/2014/main" id="{79F56FBD-C255-5FA0-09D4-2C6AE692C7A8}"/>
              </a:ext>
            </a:extLst>
          </p:cNvPr>
          <p:cNvPicPr>
            <a:picLocks noChangeAspect="1"/>
          </p:cNvPicPr>
          <p:nvPr/>
        </p:nvPicPr>
        <p:blipFill rotWithShape="1">
          <a:blip r:embed="rId4"/>
          <a:srcRect l="21958" b="9574"/>
          <a:stretch/>
        </p:blipFill>
        <p:spPr>
          <a:xfrm>
            <a:off x="6180184" y="1626597"/>
            <a:ext cx="3540699" cy="2194632"/>
          </a:xfrm>
          <a:prstGeom prst="rect">
            <a:avLst/>
          </a:prstGeom>
        </p:spPr>
      </p:pic>
      <p:sp>
        <p:nvSpPr>
          <p:cNvPr id="10" name="Textfeld 9">
            <a:extLst>
              <a:ext uri="{FF2B5EF4-FFF2-40B4-BE49-F238E27FC236}">
                <a16:creationId xmlns:a16="http://schemas.microsoft.com/office/drawing/2014/main" id="{433F606A-2C46-5658-17D3-F1BECF8114C3}"/>
              </a:ext>
            </a:extLst>
          </p:cNvPr>
          <p:cNvSpPr txBox="1"/>
          <p:nvPr/>
        </p:nvSpPr>
        <p:spPr>
          <a:xfrm>
            <a:off x="6180184" y="3626004"/>
            <a:ext cx="3540699" cy="523220"/>
          </a:xfrm>
          <a:prstGeom prst="rect">
            <a:avLst/>
          </a:prstGeom>
          <a:solidFill>
            <a:schemeClr val="bg1"/>
          </a:solidFill>
        </p:spPr>
        <p:txBody>
          <a:bodyPr wrap="square">
            <a:spAutoFit/>
          </a:bodyPr>
          <a:lstStyle/>
          <a:p>
            <a:pPr>
              <a:defRPr sz="1400">
                <a:solidFill>
                  <a:schemeClr val="accent3"/>
                </a:solidFill>
              </a:defRPr>
            </a:pPr>
            <a:r>
              <a:rPr>
                <a:latin typeface="+mn-lt"/>
              </a:rPr>
              <a:t>Het </a:t>
            </a:r>
            <a:r>
              <a:rPr>
                <a:latin typeface="+mj-lt"/>
              </a:rPr>
              <a:t>nep-Glenfinnan-viaduct</a:t>
            </a:r>
            <a:r>
              <a:rPr>
                <a:latin typeface="+mn-lt"/>
              </a:rPr>
              <a:t> met </a:t>
            </a:r>
            <a:r>
              <a:rPr i="1">
                <a:latin typeface="+mn-lt"/>
              </a:rPr>
              <a:t>de Jacobite</a:t>
            </a:r>
            <a:r>
              <a:rPr>
                <a:latin typeface="+mn-lt"/>
              </a:rPr>
              <a:t> erop</a:t>
            </a:r>
            <a:endParaRPr lang="de-DE" sz="1400" dirty="0">
              <a:solidFill>
                <a:schemeClr val="accent3"/>
              </a:solidFill>
              <a:latin typeface="+mn-lt"/>
            </a:endParaRPr>
          </a:p>
        </p:txBody>
      </p:sp>
      <p:sp>
        <p:nvSpPr>
          <p:cNvPr id="11" name="Textfeld 10">
            <a:extLst>
              <a:ext uri="{FF2B5EF4-FFF2-40B4-BE49-F238E27FC236}">
                <a16:creationId xmlns:a16="http://schemas.microsoft.com/office/drawing/2014/main" id="{9092978B-EE55-3E31-EAC6-76060FA29A2C}"/>
              </a:ext>
            </a:extLst>
          </p:cNvPr>
          <p:cNvSpPr txBox="1"/>
          <p:nvPr/>
        </p:nvSpPr>
        <p:spPr>
          <a:xfrm>
            <a:off x="2714324" y="3619099"/>
            <a:ext cx="3297494" cy="523220"/>
          </a:xfrm>
          <a:prstGeom prst="rect">
            <a:avLst/>
          </a:prstGeom>
          <a:solidFill>
            <a:schemeClr val="bg1"/>
          </a:solidFill>
        </p:spPr>
        <p:txBody>
          <a:bodyPr wrap="square">
            <a:spAutoFit/>
          </a:bodyPr>
          <a:lstStyle/>
          <a:p>
            <a:pPr>
              <a:defRPr sz="1400">
                <a:solidFill>
                  <a:schemeClr val="accent3"/>
                </a:solidFill>
              </a:defRPr>
            </a:pPr>
            <a:r>
              <a:rPr>
                <a:latin typeface="+mn-lt"/>
              </a:rPr>
              <a:t>Het </a:t>
            </a:r>
            <a:r>
              <a:rPr>
                <a:latin typeface="+mj-lt"/>
              </a:rPr>
              <a:t>echte</a:t>
            </a:r>
            <a:r>
              <a:rPr>
                <a:latin typeface="+mn-lt"/>
              </a:rPr>
              <a:t> Glenfinnan-viaduct met </a:t>
            </a:r>
            <a:r>
              <a:rPr i="1">
                <a:latin typeface="+mn-lt"/>
              </a:rPr>
              <a:t>de Jacobite</a:t>
            </a:r>
            <a:r>
              <a:rPr>
                <a:latin typeface="+mn-lt"/>
              </a:rPr>
              <a:t> erop</a:t>
            </a:r>
            <a:endParaRPr lang="de-DE" sz="1400" dirty="0">
              <a:solidFill>
                <a:schemeClr val="accent3"/>
              </a:solidFill>
              <a:latin typeface="+mn-lt"/>
            </a:endParaRPr>
          </a:p>
        </p:txBody>
      </p:sp>
      <p:sp>
        <p:nvSpPr>
          <p:cNvPr id="14" name="Rechteck 13">
            <a:extLst>
              <a:ext uri="{FF2B5EF4-FFF2-40B4-BE49-F238E27FC236}">
                <a16:creationId xmlns:a16="http://schemas.microsoft.com/office/drawing/2014/main" id="{F475CAAF-7B7A-D20A-41FD-54071227ED5E}"/>
              </a:ext>
            </a:extLst>
          </p:cNvPr>
          <p:cNvSpPr/>
          <p:nvPr/>
        </p:nvSpPr>
        <p:spPr>
          <a:xfrm>
            <a:off x="457200" y="4418153"/>
            <a:ext cx="11275996" cy="1143903"/>
          </a:xfrm>
          <a:prstGeom prst="rect">
            <a:avLst/>
          </a:prstGeom>
        </p:spPr>
        <p:txBody>
          <a:bodyPr wrap="square">
            <a:spAutoFit/>
          </a:bodyPr>
          <a:lstStyle/>
          <a:p>
            <a:pPr algn="ctr">
              <a:defRPr sz="1600">
                <a:latin typeface="+mn-lt"/>
                <a:sym typeface="Wingdings" panose="05000000000000000000" pitchFamily="2" charset="2"/>
              </a:defRPr>
            </a:pPr>
            <a:r>
              <a:t>Beide afbeeldingen tonen het Glenfinnan-viaduct in Schotland</a:t>
            </a:r>
            <a:endParaRPr lang="de-AT" sz="2000" b="1" dirty="0">
              <a:solidFill>
                <a:schemeClr val="accent2"/>
              </a:solidFill>
              <a:latin typeface="+mn-lt"/>
              <a:sym typeface="Wingdings" panose="05000000000000000000" pitchFamily="2" charset="2"/>
            </a:endParaRPr>
          </a:p>
          <a:p>
            <a:pPr algn="ctr" eaLnBrk="1" hangingPunct="1">
              <a:spcBef>
                <a:spcPts val="1000"/>
              </a:spcBef>
              <a:defRPr>
                <a:solidFill>
                  <a:schemeClr val="tx2"/>
                </a:solidFill>
                <a:latin typeface="+mj-lt"/>
                <a:ea typeface="+mj-ea"/>
                <a:cs typeface="Brandon Grotesque Black" panose="020B0503020203060202" pitchFamily="34" charset="77"/>
                <a:sym typeface="Wingdings" panose="05000000000000000000" pitchFamily="2" charset="2"/>
              </a:defRPr>
            </a:pPr>
            <a:r>
              <a:t>Welke is door AI gegenereerd, welke is echt?</a:t>
            </a:r>
            <a:endParaRPr lang="de-AT" dirty="0">
              <a:solidFill>
                <a:schemeClr val="tx2"/>
              </a:solidFill>
              <a:latin typeface="+mj-lt"/>
              <a:ea typeface="+mj-ea"/>
              <a:cs typeface="Brandon Grotesque Black" panose="020B0503020203060202" pitchFamily="34" charset="77"/>
            </a:endParaRPr>
          </a:p>
          <a:p>
            <a:pPr algn="ctr"/>
            <a:endParaRPr lang="de-AT" sz="2000" dirty="0"/>
          </a:p>
        </p:txBody>
      </p:sp>
      <p:graphicFrame>
        <p:nvGraphicFramePr>
          <p:cNvPr id="16" name="Tabelle 15">
            <a:extLst>
              <a:ext uri="{FF2B5EF4-FFF2-40B4-BE49-F238E27FC236}">
                <a16:creationId xmlns:a16="http://schemas.microsoft.com/office/drawing/2014/main" id="{BD496290-A36E-4B7D-224E-58D383035923}"/>
              </a:ext>
            </a:extLst>
          </p:cNvPr>
          <p:cNvGraphicFramePr>
            <a:graphicFrameLocks noGrp="1"/>
          </p:cNvGraphicFramePr>
          <p:nvPr>
            <p:extLst>
              <p:ext uri="{D42A27DB-BD31-4B8C-83A1-F6EECF244321}">
                <p14:modId xmlns:p14="http://schemas.microsoft.com/office/powerpoint/2010/main" val="1314582109"/>
              </p:ext>
            </p:extLst>
          </p:nvPr>
        </p:nvGraphicFramePr>
        <p:xfrm>
          <a:off x="457199" y="5355100"/>
          <a:ext cx="10534852" cy="1158240"/>
        </p:xfrm>
        <a:graphic>
          <a:graphicData uri="http://schemas.openxmlformats.org/drawingml/2006/table">
            <a:tbl>
              <a:tblPr firstRow="1" bandRow="1">
                <a:tableStyleId>{5C22544A-7EE6-4342-B048-85BDC9FD1C3A}</a:tableStyleId>
              </a:tblPr>
              <a:tblGrid>
                <a:gridCol w="5267426">
                  <a:extLst>
                    <a:ext uri="{9D8B030D-6E8A-4147-A177-3AD203B41FA5}">
                      <a16:colId xmlns:a16="http://schemas.microsoft.com/office/drawing/2014/main" val="1069583761"/>
                    </a:ext>
                  </a:extLst>
                </a:gridCol>
                <a:gridCol w="5267426">
                  <a:extLst>
                    <a:ext uri="{9D8B030D-6E8A-4147-A177-3AD203B41FA5}">
                      <a16:colId xmlns:a16="http://schemas.microsoft.com/office/drawing/2014/main" val="3482567807"/>
                    </a:ext>
                  </a:extLst>
                </a:gridCol>
              </a:tblGrid>
              <a:tr h="370840">
                <a:tc>
                  <a:txBody>
                    <a:bodyPr/>
                    <a:lstStyle/>
                    <a:p>
                      <a:pPr>
                        <a:defRPr sz="1400" b="1">
                          <a:solidFill>
                            <a:schemeClr val="tx2"/>
                          </a:solidFill>
                        </a:defRPr>
                      </a:pPr>
                      <a:r>
                        <a:t>De rechterafbeelding is afkomstig uit een door AI gegenereerde video </a:t>
                      </a:r>
                      <a:br>
                        <a:rPr lang="en-US" sz="1400" b="1" dirty="0">
                          <a:solidFill>
                            <a:schemeClr val="tx2"/>
                          </a:solidFill>
                        </a:rPr>
                      </a:br>
                      <a:r>
                        <a:t>(gemaakt met Sora) die meerdere fouten bevat:</a:t>
                      </a:r>
                    </a:p>
                  </a:txBody>
                  <a:tcPr>
                    <a:solidFill>
                      <a:schemeClr val="bg1"/>
                    </a:solidFill>
                  </a:tcPr>
                </a:tc>
                <a:tc>
                  <a:txBody>
                    <a:bodyPr/>
                    <a:lstStyle/>
                    <a:p>
                      <a:pPr marL="285750" indent="-285750">
                        <a:buFont typeface="Arial" panose="020B0604020202020204" pitchFamily="34" charset="0"/>
                        <a:buChar char="•"/>
                        <a:defRPr sz="1400">
                          <a:solidFill>
                            <a:schemeClr val="tx2"/>
                          </a:solidFill>
                        </a:defRPr>
                      </a:pPr>
                      <a:r>
                        <a:t>Een niet-bestaand tweede treinspoor</a:t>
                      </a:r>
                    </a:p>
                    <a:p>
                      <a:pPr marL="285750" indent="-285750">
                        <a:buFont typeface="Arial" panose="020B0604020202020204" pitchFamily="34" charset="0"/>
                        <a:buChar char="•"/>
                        <a:defRPr sz="1400">
                          <a:solidFill>
                            <a:schemeClr val="tx2"/>
                          </a:solidFill>
                        </a:defRPr>
                      </a:pPr>
                      <a:r>
                        <a:t>De trein rijdt in de verkeerde richting (rechts in plaats van links)</a:t>
                      </a:r>
                    </a:p>
                    <a:p>
                      <a:pPr marL="285750" indent="-285750">
                        <a:buFont typeface="Arial" panose="020B0604020202020204" pitchFamily="34" charset="0"/>
                        <a:buChar char="•"/>
                        <a:defRPr sz="1400">
                          <a:solidFill>
                            <a:schemeClr val="tx2"/>
                          </a:solidFill>
                        </a:defRPr>
                      </a:pPr>
                      <a:r>
                        <a:t>Een tweede schoorsteen op de trein ('de Jacobite') </a:t>
                      </a:r>
                    </a:p>
                    <a:p>
                      <a:pPr marL="285750" indent="-285750">
                        <a:buFont typeface="Arial" panose="020B0604020202020204" pitchFamily="34" charset="0"/>
                        <a:buChar char="•"/>
                        <a:defRPr sz="1400">
                          <a:solidFill>
                            <a:schemeClr val="tx2"/>
                          </a:solidFill>
                        </a:defRPr>
                      </a:pPr>
                      <a:r>
                        <a:t>Een veel groter aantal wagons</a:t>
                      </a:r>
                      <a:endParaRPr lang="en-US" sz="1400" b="0" dirty="0">
                        <a:solidFill>
                          <a:schemeClr val="tx2"/>
                        </a:solidFill>
                      </a:endParaRPr>
                    </a:p>
                  </a:txBody>
                  <a:tcPr/>
                </a:tc>
                <a:extLst>
                  <a:ext uri="{0D108BD9-81ED-4DB2-BD59-A6C34878D82A}">
                    <a16:rowId xmlns:a16="http://schemas.microsoft.com/office/drawing/2014/main" val="2646136940"/>
                  </a:ext>
                </a:extLst>
              </a:tr>
            </a:tbl>
          </a:graphicData>
        </a:graphic>
      </p:graphicFrame>
      <p:sp>
        <p:nvSpPr>
          <p:cNvPr id="17" name="Multiplikationszeichen 16">
            <a:extLst>
              <a:ext uri="{FF2B5EF4-FFF2-40B4-BE49-F238E27FC236}">
                <a16:creationId xmlns:a16="http://schemas.microsoft.com/office/drawing/2014/main" id="{84320EDB-E6F1-80C1-B467-951CBC852407}"/>
              </a:ext>
            </a:extLst>
          </p:cNvPr>
          <p:cNvSpPr/>
          <p:nvPr/>
        </p:nvSpPr>
        <p:spPr bwMode="auto">
          <a:xfrm>
            <a:off x="7578753" y="2661137"/>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18" name="Textfeld 17">
            <a:extLst>
              <a:ext uri="{FF2B5EF4-FFF2-40B4-BE49-F238E27FC236}">
                <a16:creationId xmlns:a16="http://schemas.microsoft.com/office/drawing/2014/main" id="{E22CCEDD-9127-7530-D85A-0914A327B661}"/>
              </a:ext>
            </a:extLst>
          </p:cNvPr>
          <p:cNvSpPr txBox="1"/>
          <p:nvPr/>
        </p:nvSpPr>
        <p:spPr>
          <a:xfrm>
            <a:off x="3928559" y="4127953"/>
            <a:ext cx="4503250" cy="246221"/>
          </a:xfrm>
          <a:prstGeom prst="rect">
            <a:avLst/>
          </a:prstGeom>
          <a:noFill/>
        </p:spPr>
        <p:txBody>
          <a:bodyPr wrap="square">
            <a:spAutoFit/>
          </a:bodyPr>
          <a:lstStyle/>
          <a:p>
            <a:pPr algn="ctr">
              <a:defRPr sz="1000">
                <a:latin typeface="+mn-lt"/>
              </a:defRPr>
            </a:pPr>
            <a:r>
              <a:t>Afbeelding: en.wikipedia.org/wiki/Hallucination_(artificial_intelligence)</a:t>
            </a:r>
          </a:p>
        </p:txBody>
      </p:sp>
    </p:spTree>
    <p:extLst>
      <p:ext uri="{BB962C8B-B14F-4D97-AF65-F5344CB8AC3E}">
        <p14:creationId xmlns:p14="http://schemas.microsoft.com/office/powerpoint/2010/main" val="1725361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21211C6-7E1D-4FDC-BACE-2E15387E53A1}"/>
              </a:ext>
            </a:extLst>
          </p:cNvPr>
          <p:cNvSpPr>
            <a:spLocks noGrp="1"/>
          </p:cNvSpPr>
          <p:nvPr>
            <p:ph type="title"/>
          </p:nvPr>
        </p:nvSpPr>
        <p:spPr/>
        <p:txBody>
          <a:bodyPr/>
          <a:lstStyle/>
          <a:p>
            <a:r>
              <a:t>Inhoud</a:t>
            </a:r>
          </a:p>
        </p:txBody>
      </p:sp>
      <p:sp>
        <p:nvSpPr>
          <p:cNvPr id="5" name="Inhaltsplatzhalter 4">
            <a:extLst>
              <a:ext uri="{FF2B5EF4-FFF2-40B4-BE49-F238E27FC236}">
                <a16:creationId xmlns:a16="http://schemas.microsoft.com/office/drawing/2014/main" id="{F4C826FD-9376-47A6-ACFF-0A54D98C1BED}"/>
              </a:ext>
            </a:extLst>
          </p:cNvPr>
          <p:cNvSpPr>
            <a:spLocks noGrp="1"/>
          </p:cNvSpPr>
          <p:nvPr>
            <p:ph idx="1"/>
          </p:nvPr>
        </p:nvSpPr>
        <p:spPr>
          <a:xfrm>
            <a:off x="957600" y="1299600"/>
            <a:ext cx="10972800" cy="3921120"/>
          </a:xfrm>
        </p:spPr>
        <p:txBody>
          <a:bodyPr anchor="ctr"/>
          <a:lstStyle/>
          <a:p>
            <a:pPr marL="514800" indent="-514800">
              <a:lnSpc>
                <a:spcPct val="150000"/>
              </a:lnSpc>
              <a:spcBef>
                <a:spcPts val="600"/>
              </a:spcBef>
              <a:buFont typeface="+mj-lt"/>
              <a:buAutoNum type="arabicPeriod"/>
              <a:defRPr sz="1800"/>
            </a:pPr>
            <a:r>
              <a:t>AI-'hallucinaties'</a:t>
            </a:r>
            <a:endParaRPr lang="de-DE" sz="1800" dirty="0"/>
          </a:p>
          <a:p>
            <a:pPr marL="514800" indent="-514800">
              <a:lnSpc>
                <a:spcPct val="150000"/>
              </a:lnSpc>
              <a:spcBef>
                <a:spcPts val="600"/>
              </a:spcBef>
              <a:buFont typeface="+mj-lt"/>
              <a:buAutoNum type="arabicPeriod"/>
              <a:defRPr sz="1800"/>
            </a:pPr>
            <a:r>
              <a:t>Weird AI</a:t>
            </a:r>
          </a:p>
          <a:p>
            <a:pPr marL="514800" indent="-514800">
              <a:lnSpc>
                <a:spcPct val="150000"/>
              </a:lnSpc>
              <a:spcBef>
                <a:spcPts val="600"/>
              </a:spcBef>
              <a:buFont typeface="+mj-lt"/>
              <a:buAutoNum type="arabicPeriod"/>
              <a:defRPr sz="1800"/>
            </a:pPr>
            <a:r>
              <a:t>Echt of nep?</a:t>
            </a:r>
          </a:p>
        </p:txBody>
      </p:sp>
      <p:pic>
        <p:nvPicPr>
          <p:cNvPr id="7" name="Grafik 1">
            <a:extLst>
              <a:ext uri="{FF2B5EF4-FFF2-40B4-BE49-F238E27FC236}">
                <a16:creationId xmlns:a16="http://schemas.microsoft.com/office/drawing/2014/main" id="{529AD6EC-F9B2-42F0-9049-9EC112B4B0CC}"/>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12562945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t>Welke persoon is echt? </a:t>
            </a:r>
          </a:p>
        </p:txBody>
      </p:sp>
      <p:pic>
        <p:nvPicPr>
          <p:cNvPr id="5" name="Grafik 4">
            <a:extLst>
              <a:ext uri="{FF2B5EF4-FFF2-40B4-BE49-F238E27FC236}">
                <a16:creationId xmlns:a16="http://schemas.microsoft.com/office/drawing/2014/main" id="{E5334EA9-1A4C-3A57-A324-5D819D7478DC}"/>
              </a:ext>
            </a:extLst>
          </p:cNvPr>
          <p:cNvPicPr>
            <a:picLocks noChangeAspect="1"/>
          </p:cNvPicPr>
          <p:nvPr/>
        </p:nvPicPr>
        <p:blipFill>
          <a:blip r:embed="rId2"/>
          <a:stretch>
            <a:fillRect/>
          </a:stretch>
        </p:blipFill>
        <p:spPr>
          <a:xfrm>
            <a:off x="2026920" y="1364931"/>
            <a:ext cx="8138160" cy="4128138"/>
          </a:xfrm>
          <a:prstGeom prst="rect">
            <a:avLst/>
          </a:prstGeom>
        </p:spPr>
      </p:pic>
      <p:sp>
        <p:nvSpPr>
          <p:cNvPr id="6" name="Rechteck 5">
            <a:extLst>
              <a:ext uri="{FF2B5EF4-FFF2-40B4-BE49-F238E27FC236}">
                <a16:creationId xmlns:a16="http://schemas.microsoft.com/office/drawing/2014/main" id="{EFBB829F-42A8-011A-310E-7DDF895E77A5}"/>
              </a:ext>
            </a:extLst>
          </p:cNvPr>
          <p:cNvSpPr/>
          <p:nvPr/>
        </p:nvSpPr>
        <p:spPr>
          <a:xfrm>
            <a:off x="4558559" y="5807668"/>
            <a:ext cx="3074881" cy="400110"/>
          </a:xfrm>
          <a:prstGeom prst="rect">
            <a:avLst/>
          </a:prstGeom>
        </p:spPr>
        <p:txBody>
          <a:bodyPr wrap="none">
            <a:spAutoFit/>
          </a:bodyPr>
          <a:lstStyle/>
          <a:p>
            <a:pPr>
              <a:defRPr sz="2000">
                <a:solidFill>
                  <a:schemeClr val="accent3"/>
                </a:solidFill>
                <a:hlinkClick r:id="rId3">
                  <a:extLst>
                    <a:ext uri="{A12FA001-AC4F-418D-AE19-62706E023703}">
                      <ahyp:hlinkClr xmlns:ahyp="http://schemas.microsoft.com/office/drawing/2018/hyperlinkcolor" val="tx"/>
                    </a:ext>
                  </a:extLst>
                </a:hlinkClick>
              </a:defRPr>
            </a:pPr>
            <a:r>
              <a:t>https://whichfaceisreal.com/</a:t>
            </a:r>
            <a:endParaRPr lang="de-AT" sz="2000" dirty="0">
              <a:solidFill>
                <a:schemeClr val="accent3"/>
              </a:solidFill>
            </a:endParaRPr>
          </a:p>
        </p:txBody>
      </p:sp>
      <p:sp>
        <p:nvSpPr>
          <p:cNvPr id="7" name="Smiley 6">
            <a:extLst>
              <a:ext uri="{FF2B5EF4-FFF2-40B4-BE49-F238E27FC236}">
                <a16:creationId xmlns:a16="http://schemas.microsoft.com/office/drawing/2014/main" id="{9675D4F3-4657-0C55-3553-3A3FE34A90A8}"/>
              </a:ext>
            </a:extLst>
          </p:cNvPr>
          <p:cNvSpPr/>
          <p:nvPr/>
        </p:nvSpPr>
        <p:spPr bwMode="auto">
          <a:xfrm>
            <a:off x="5139755" y="4648045"/>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solidFill>
                <a:schemeClr val="accent2"/>
              </a:solidFill>
            </a:endParaRPr>
          </a:p>
        </p:txBody>
      </p:sp>
    </p:spTree>
    <p:extLst>
      <p:ext uri="{BB962C8B-B14F-4D97-AF65-F5344CB8AC3E}">
        <p14:creationId xmlns:p14="http://schemas.microsoft.com/office/powerpoint/2010/main" val="30619106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t>Welke persoon is echt? </a:t>
            </a:r>
          </a:p>
        </p:txBody>
      </p:sp>
      <p:sp>
        <p:nvSpPr>
          <p:cNvPr id="6" name="Rechteck 5">
            <a:extLst>
              <a:ext uri="{FF2B5EF4-FFF2-40B4-BE49-F238E27FC236}">
                <a16:creationId xmlns:a16="http://schemas.microsoft.com/office/drawing/2014/main" id="{EFBB829F-42A8-011A-310E-7DDF895E77A5}"/>
              </a:ext>
            </a:extLst>
          </p:cNvPr>
          <p:cNvSpPr/>
          <p:nvPr/>
        </p:nvSpPr>
        <p:spPr>
          <a:xfrm>
            <a:off x="4558559" y="5807668"/>
            <a:ext cx="3074881" cy="400110"/>
          </a:xfrm>
          <a:prstGeom prst="rect">
            <a:avLst/>
          </a:prstGeom>
        </p:spPr>
        <p:txBody>
          <a:bodyPr wrap="none">
            <a:spAutoFit/>
          </a:bodyPr>
          <a:lstStyle/>
          <a:p>
            <a:pPr>
              <a:defRPr sz="2000">
                <a:solidFill>
                  <a:schemeClr val="accent3"/>
                </a:solidFill>
                <a:hlinkClick r:id="rId2">
                  <a:extLst>
                    <a:ext uri="{A12FA001-AC4F-418D-AE19-62706E023703}">
                      <ahyp:hlinkClr xmlns:ahyp="http://schemas.microsoft.com/office/drawing/2018/hyperlinkcolor" val="tx"/>
                    </a:ext>
                  </a:extLst>
                </a:hlinkClick>
              </a:defRPr>
            </a:pPr>
            <a:r>
              <a:t>https://whichfaceisreal.com/</a:t>
            </a:r>
            <a:endParaRPr lang="de-AT" sz="2000" dirty="0">
              <a:solidFill>
                <a:schemeClr val="accent3"/>
              </a:solidFill>
            </a:endParaRPr>
          </a:p>
        </p:txBody>
      </p:sp>
      <p:pic>
        <p:nvPicPr>
          <p:cNvPr id="2" name="Grafik 1">
            <a:extLst>
              <a:ext uri="{FF2B5EF4-FFF2-40B4-BE49-F238E27FC236}">
                <a16:creationId xmlns:a16="http://schemas.microsoft.com/office/drawing/2014/main" id="{89B0089F-DF2F-0C6B-2EE0-21FA2118BB4A}"/>
              </a:ext>
            </a:extLst>
          </p:cNvPr>
          <p:cNvPicPr>
            <a:picLocks noChangeAspect="1"/>
          </p:cNvPicPr>
          <p:nvPr/>
        </p:nvPicPr>
        <p:blipFill>
          <a:blip r:embed="rId3"/>
          <a:stretch>
            <a:fillRect/>
          </a:stretch>
        </p:blipFill>
        <p:spPr>
          <a:xfrm>
            <a:off x="2026800" y="1364400"/>
            <a:ext cx="8187916" cy="4129200"/>
          </a:xfrm>
          <a:prstGeom prst="rect">
            <a:avLst/>
          </a:prstGeom>
        </p:spPr>
      </p:pic>
      <p:sp>
        <p:nvSpPr>
          <p:cNvPr id="7" name="Smiley 6">
            <a:extLst>
              <a:ext uri="{FF2B5EF4-FFF2-40B4-BE49-F238E27FC236}">
                <a16:creationId xmlns:a16="http://schemas.microsoft.com/office/drawing/2014/main" id="{9675D4F3-4657-0C55-3553-3A3FE34A90A8}"/>
              </a:ext>
            </a:extLst>
          </p:cNvPr>
          <p:cNvSpPr/>
          <p:nvPr/>
        </p:nvSpPr>
        <p:spPr bwMode="auto">
          <a:xfrm>
            <a:off x="5139755" y="4648045"/>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solidFill>
                <a:schemeClr val="accent2"/>
              </a:solidFill>
            </a:endParaRPr>
          </a:p>
        </p:txBody>
      </p:sp>
    </p:spTree>
    <p:extLst>
      <p:ext uri="{BB962C8B-B14F-4D97-AF65-F5344CB8AC3E}">
        <p14:creationId xmlns:p14="http://schemas.microsoft.com/office/powerpoint/2010/main" val="2651181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3142307-82A9-4B6E-50AC-785B14524A63}"/>
              </a:ext>
            </a:extLst>
          </p:cNvPr>
          <p:cNvSpPr>
            <a:spLocks noGrp="1"/>
          </p:cNvSpPr>
          <p:nvPr>
            <p:ph type="title"/>
          </p:nvPr>
        </p:nvSpPr>
        <p:spPr/>
        <p:txBody>
          <a:bodyPr/>
          <a:lstStyle/>
          <a:p>
            <a:r>
              <a:t>Nep of echt?</a:t>
            </a:r>
          </a:p>
        </p:txBody>
      </p:sp>
      <p:pic>
        <p:nvPicPr>
          <p:cNvPr id="4" name="Grafik 3">
            <a:extLst>
              <a:ext uri="{FF2B5EF4-FFF2-40B4-BE49-F238E27FC236}">
                <a16:creationId xmlns:a16="http://schemas.microsoft.com/office/drawing/2014/main" id="{C62D9E08-7766-79D8-363C-34A6E49C2E7E}"/>
              </a:ext>
            </a:extLst>
          </p:cNvPr>
          <p:cNvPicPr>
            <a:picLocks noChangeAspect="1"/>
          </p:cNvPicPr>
          <p:nvPr/>
        </p:nvPicPr>
        <p:blipFill>
          <a:blip r:embed="rId2"/>
          <a:stretch>
            <a:fillRect/>
          </a:stretch>
        </p:blipFill>
        <p:spPr>
          <a:xfrm>
            <a:off x="1981200" y="1505437"/>
            <a:ext cx="3955944" cy="3923327"/>
          </a:xfrm>
          <a:prstGeom prst="rect">
            <a:avLst/>
          </a:prstGeom>
        </p:spPr>
      </p:pic>
      <p:pic>
        <p:nvPicPr>
          <p:cNvPr id="5" name="Grafik 4">
            <a:extLst>
              <a:ext uri="{FF2B5EF4-FFF2-40B4-BE49-F238E27FC236}">
                <a16:creationId xmlns:a16="http://schemas.microsoft.com/office/drawing/2014/main" id="{12F245D2-0070-0BFC-2815-A1A940DAA68B}"/>
              </a:ext>
            </a:extLst>
          </p:cNvPr>
          <p:cNvPicPr>
            <a:picLocks noChangeAspect="1"/>
          </p:cNvPicPr>
          <p:nvPr/>
        </p:nvPicPr>
        <p:blipFill>
          <a:blip r:embed="rId3"/>
          <a:stretch>
            <a:fillRect/>
          </a:stretch>
        </p:blipFill>
        <p:spPr>
          <a:xfrm>
            <a:off x="6411970" y="1526630"/>
            <a:ext cx="3686412" cy="3923327"/>
          </a:xfrm>
          <a:prstGeom prst="rect">
            <a:avLst/>
          </a:prstGeom>
        </p:spPr>
      </p:pic>
      <p:sp>
        <p:nvSpPr>
          <p:cNvPr id="8" name="Multiplikationszeichen 7">
            <a:extLst>
              <a:ext uri="{FF2B5EF4-FFF2-40B4-BE49-F238E27FC236}">
                <a16:creationId xmlns:a16="http://schemas.microsoft.com/office/drawing/2014/main" id="{DA9E3B14-A338-CFF9-A353-33C9D1DC80D5}"/>
              </a:ext>
            </a:extLst>
          </p:cNvPr>
          <p:cNvSpPr/>
          <p:nvPr/>
        </p:nvSpPr>
        <p:spPr bwMode="auto">
          <a:xfrm>
            <a:off x="6411970" y="4682094"/>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9" name="Multiplikationszeichen 8">
            <a:extLst>
              <a:ext uri="{FF2B5EF4-FFF2-40B4-BE49-F238E27FC236}">
                <a16:creationId xmlns:a16="http://schemas.microsoft.com/office/drawing/2014/main" id="{B7613BB5-D6C7-48DE-9667-E6BAFADCD06B}"/>
              </a:ext>
            </a:extLst>
          </p:cNvPr>
          <p:cNvSpPr/>
          <p:nvPr/>
        </p:nvSpPr>
        <p:spPr bwMode="auto">
          <a:xfrm>
            <a:off x="4776731" y="4682094"/>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10" name="Rechteck 9">
            <a:extLst>
              <a:ext uri="{FF2B5EF4-FFF2-40B4-BE49-F238E27FC236}">
                <a16:creationId xmlns:a16="http://schemas.microsoft.com/office/drawing/2014/main" id="{6F4276B5-BBA0-FB08-919E-770ED6E95612}"/>
              </a:ext>
            </a:extLst>
          </p:cNvPr>
          <p:cNvSpPr/>
          <p:nvPr/>
        </p:nvSpPr>
        <p:spPr>
          <a:xfrm>
            <a:off x="3864077" y="5859974"/>
            <a:ext cx="4607352" cy="461665"/>
          </a:xfrm>
          <a:prstGeom prst="rect">
            <a:avLst/>
          </a:prstGeom>
        </p:spPr>
        <p:txBody>
          <a:bodyPr wrap="none">
            <a:spAutoFit/>
          </a:bodyPr>
          <a:lstStyle/>
          <a:p>
            <a:pPr>
              <a:defRPr>
                <a:solidFill>
                  <a:schemeClr val="accent3"/>
                </a:solidFill>
              </a:defRPr>
            </a:pPr>
            <a:r>
              <a:rPr>
                <a:hlinkClick r:id="rId4">
                  <a:extLst>
                    <a:ext uri="{A12FA001-AC4F-418D-AE19-62706E023703}">
                      <ahyp:hlinkClr xmlns:ahyp="http://schemas.microsoft.com/office/drawing/2018/hyperlinkcolor" val="tx"/>
                    </a:ext>
                  </a:extLst>
                </a:hlinkClick>
              </a:rPr>
              <a:t>https://thispersondoesnotexist.com/</a:t>
            </a:r>
            <a:r>
              <a:t> </a:t>
            </a:r>
          </a:p>
        </p:txBody>
      </p:sp>
    </p:spTree>
    <p:extLst>
      <p:ext uri="{BB962C8B-B14F-4D97-AF65-F5344CB8AC3E}">
        <p14:creationId xmlns:p14="http://schemas.microsoft.com/office/powerpoint/2010/main" val="13253227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BD40634-0282-1806-0ACE-04B372158073}"/>
              </a:ext>
            </a:extLst>
          </p:cNvPr>
          <p:cNvSpPr>
            <a:spLocks noGrp="1"/>
          </p:cNvSpPr>
          <p:nvPr>
            <p:ph type="title"/>
          </p:nvPr>
        </p:nvSpPr>
        <p:spPr/>
        <p:txBody>
          <a:bodyPr/>
          <a:lstStyle/>
          <a:p>
            <a:r>
              <a:t>Welke kat is nep? </a:t>
            </a:r>
          </a:p>
        </p:txBody>
      </p:sp>
      <p:pic>
        <p:nvPicPr>
          <p:cNvPr id="5" name="Grafik 4">
            <a:extLst>
              <a:ext uri="{FF2B5EF4-FFF2-40B4-BE49-F238E27FC236}">
                <a16:creationId xmlns:a16="http://schemas.microsoft.com/office/drawing/2014/main" id="{52DFCF4F-6A7F-62B3-E4E8-A050E8E7CE3D}"/>
              </a:ext>
            </a:extLst>
          </p:cNvPr>
          <p:cNvPicPr>
            <a:picLocks noChangeAspect="1"/>
          </p:cNvPicPr>
          <p:nvPr/>
        </p:nvPicPr>
        <p:blipFill rotWithShape="1">
          <a:blip r:embed="rId2"/>
          <a:srcRect b="6608"/>
          <a:stretch/>
        </p:blipFill>
        <p:spPr>
          <a:xfrm>
            <a:off x="2254060" y="1626597"/>
            <a:ext cx="7379079" cy="4222636"/>
          </a:xfrm>
          <a:prstGeom prst="rect">
            <a:avLst/>
          </a:prstGeom>
        </p:spPr>
      </p:pic>
      <p:sp>
        <p:nvSpPr>
          <p:cNvPr id="6" name="Smiley 5">
            <a:extLst>
              <a:ext uri="{FF2B5EF4-FFF2-40B4-BE49-F238E27FC236}">
                <a16:creationId xmlns:a16="http://schemas.microsoft.com/office/drawing/2014/main" id="{0E17BD96-6823-243F-BAB5-465BC8A00B34}"/>
              </a:ext>
            </a:extLst>
          </p:cNvPr>
          <p:cNvSpPr/>
          <p:nvPr/>
        </p:nvSpPr>
        <p:spPr bwMode="auto">
          <a:xfrm>
            <a:off x="7460530" y="3905356"/>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8" name="Rechteck 7">
            <a:extLst>
              <a:ext uri="{FF2B5EF4-FFF2-40B4-BE49-F238E27FC236}">
                <a16:creationId xmlns:a16="http://schemas.microsoft.com/office/drawing/2014/main" id="{F6B49358-7FAA-FAD5-53B2-A8FF3185C397}"/>
              </a:ext>
            </a:extLst>
          </p:cNvPr>
          <p:cNvSpPr/>
          <p:nvPr/>
        </p:nvSpPr>
        <p:spPr>
          <a:xfrm>
            <a:off x="2139148" y="6126463"/>
            <a:ext cx="7813224"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sz="1800">
                <a:ln>
                  <a:noFill/>
                </a:ln>
                <a:solidFill>
                  <a:schemeClr val="accent3"/>
                </a:solidFill>
                <a:effectLst/>
                <a:uLnTx/>
                <a:uFillTx/>
              </a:defRPr>
            </a:pPr>
            <a:r>
              <a:rPr>
                <a:hlinkClick r:id="rId3">
                  <a:extLst>
                    <a:ext uri="{A12FA001-AC4F-418D-AE19-62706E023703}">
                      <ahyp:hlinkClr xmlns:ahyp="http://schemas.microsoft.com/office/drawing/2018/hyperlinkcolor" val="tx"/>
                    </a:ext>
                  </a:extLst>
                </a:hlinkClick>
              </a:rPr>
              <a:t>https://data.wdr.de/ddj/deepfake-quiz-erkennen-sie-alle-ki-bilder/</a:t>
            </a:r>
            <a:r>
              <a:t> </a:t>
            </a:r>
          </a:p>
        </p:txBody>
      </p:sp>
    </p:spTree>
    <p:extLst>
      <p:ext uri="{BB962C8B-B14F-4D97-AF65-F5344CB8AC3E}">
        <p14:creationId xmlns:p14="http://schemas.microsoft.com/office/powerpoint/2010/main" val="22753398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81C1F7E-EE75-E005-3755-56967F15B95D}"/>
              </a:ext>
            </a:extLst>
          </p:cNvPr>
          <p:cNvSpPr>
            <a:spLocks noGrp="1"/>
          </p:cNvSpPr>
          <p:nvPr>
            <p:ph type="title"/>
          </p:nvPr>
        </p:nvSpPr>
        <p:spPr/>
        <p:txBody>
          <a:bodyPr/>
          <a:lstStyle/>
          <a:p>
            <a:r>
              <a:t>Zijn deze personen echt? </a:t>
            </a:r>
          </a:p>
        </p:txBody>
      </p:sp>
      <p:pic>
        <p:nvPicPr>
          <p:cNvPr id="5" name="Grafik 4">
            <a:extLst>
              <a:ext uri="{FF2B5EF4-FFF2-40B4-BE49-F238E27FC236}">
                <a16:creationId xmlns:a16="http://schemas.microsoft.com/office/drawing/2014/main" id="{2B0AE1E9-F116-A70E-71CF-E76139A5C6CD}"/>
              </a:ext>
            </a:extLst>
          </p:cNvPr>
          <p:cNvPicPr>
            <a:picLocks noChangeAspect="1"/>
          </p:cNvPicPr>
          <p:nvPr/>
        </p:nvPicPr>
        <p:blipFill>
          <a:blip r:embed="rId2"/>
          <a:stretch>
            <a:fillRect/>
          </a:stretch>
        </p:blipFill>
        <p:spPr>
          <a:xfrm>
            <a:off x="2915449" y="1530535"/>
            <a:ext cx="6361100" cy="3578119"/>
          </a:xfrm>
          <a:prstGeom prst="rect">
            <a:avLst/>
          </a:prstGeom>
        </p:spPr>
      </p:pic>
      <p:sp>
        <p:nvSpPr>
          <p:cNvPr id="6" name="Inhaltsplatzhalter 6">
            <a:extLst>
              <a:ext uri="{FF2B5EF4-FFF2-40B4-BE49-F238E27FC236}">
                <a16:creationId xmlns:a16="http://schemas.microsoft.com/office/drawing/2014/main" id="{D79BFF7D-6521-56CA-2D22-B7C0722FBE0B}"/>
              </a:ext>
            </a:extLst>
          </p:cNvPr>
          <p:cNvSpPr txBox="1">
            <a:spLocks/>
          </p:cNvSpPr>
          <p:nvPr/>
        </p:nvSpPr>
        <p:spPr>
          <a:xfrm>
            <a:off x="1568005" y="5906995"/>
            <a:ext cx="9055988" cy="443563"/>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mn-lt"/>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gn="ctr">
              <a:buFont typeface="Arial"/>
              <a:buNone/>
            </a:pPr>
            <a:r>
              <a:t>AI-influencers veranderen het socialemedialandschap</a:t>
            </a:r>
            <a:endParaRPr lang="de-DE" kern="0" dirty="0"/>
          </a:p>
        </p:txBody>
      </p:sp>
      <p:sp>
        <p:nvSpPr>
          <p:cNvPr id="7" name="Smiley 6">
            <a:extLst>
              <a:ext uri="{FF2B5EF4-FFF2-40B4-BE49-F238E27FC236}">
                <a16:creationId xmlns:a16="http://schemas.microsoft.com/office/drawing/2014/main" id="{B3D63FF0-E04C-1A87-3749-E1387F116DFA}"/>
              </a:ext>
            </a:extLst>
          </p:cNvPr>
          <p:cNvSpPr/>
          <p:nvPr/>
        </p:nvSpPr>
        <p:spPr bwMode="auto">
          <a:xfrm>
            <a:off x="6355731" y="4211500"/>
            <a:ext cx="715107" cy="668216"/>
          </a:xfrm>
          <a:prstGeom prst="smileyFac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
        <p:nvSpPr>
          <p:cNvPr id="8" name="Rechteck 7">
            <a:extLst>
              <a:ext uri="{FF2B5EF4-FFF2-40B4-BE49-F238E27FC236}">
                <a16:creationId xmlns:a16="http://schemas.microsoft.com/office/drawing/2014/main" id="{C495BD23-B1BD-9BDB-B914-8DABA11B7B85}"/>
              </a:ext>
            </a:extLst>
          </p:cNvPr>
          <p:cNvSpPr/>
          <p:nvPr/>
        </p:nvSpPr>
        <p:spPr>
          <a:xfrm>
            <a:off x="2152262" y="5188478"/>
            <a:ext cx="7887475" cy="461665"/>
          </a:xfrm>
          <a:prstGeom prst="rect">
            <a:avLst/>
          </a:prstGeom>
        </p:spPr>
        <p:txBody>
          <a:bodyPr wrap="square">
            <a:spAutoFit/>
          </a:bodyPr>
          <a:lstStyle/>
          <a:p>
            <a:pPr algn="ctr">
              <a:defRPr sz="1200">
                <a:latin typeface="+mn-lt"/>
              </a:defRPr>
            </a:pPr>
            <a:r>
              <a:t>Door AI gegenereerde afbeelding – één persoon is echt, de andere is een fictieve, niet-bestaande AI-influencer </a:t>
            </a:r>
            <a:r>
              <a:rPr>
                <a:solidFill>
                  <a:schemeClr val="accent3"/>
                </a:solidFill>
                <a:hlinkClick r:id="rId3">
                  <a:extLst>
                    <a:ext uri="{A12FA001-AC4F-418D-AE19-62706E023703}">
                      <ahyp:hlinkClr xmlns:ahyp="http://schemas.microsoft.com/office/drawing/2018/hyperlinkcolor" val="tx"/>
                    </a:ext>
                  </a:extLst>
                </a:hlinkClick>
              </a:rPr>
              <a:t>https://www.mimikama.org/ki-influencer-veraendern-social-media/</a:t>
            </a:r>
            <a:r>
              <a:rPr>
                <a:solidFill>
                  <a:schemeClr val="accent3"/>
                </a:solidFill>
              </a:rPr>
              <a:t> </a:t>
            </a:r>
          </a:p>
        </p:txBody>
      </p:sp>
      <p:sp>
        <p:nvSpPr>
          <p:cNvPr id="9" name="Multiplikationszeichen 8">
            <a:extLst>
              <a:ext uri="{FF2B5EF4-FFF2-40B4-BE49-F238E27FC236}">
                <a16:creationId xmlns:a16="http://schemas.microsoft.com/office/drawing/2014/main" id="{5AD89B06-1EFC-1FDA-6469-BEFA7BE6EC3A}"/>
              </a:ext>
            </a:extLst>
          </p:cNvPr>
          <p:cNvSpPr/>
          <p:nvPr/>
        </p:nvSpPr>
        <p:spPr bwMode="auto">
          <a:xfrm>
            <a:off x="3444715" y="4211500"/>
            <a:ext cx="1003300" cy="767863"/>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endParaRPr lang="de-AT"/>
          </a:p>
        </p:txBody>
      </p:sp>
    </p:spTree>
    <p:extLst>
      <p:ext uri="{BB962C8B-B14F-4D97-AF65-F5344CB8AC3E}">
        <p14:creationId xmlns:p14="http://schemas.microsoft.com/office/powerpoint/2010/main" val="29285486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animBg="1"/>
      <p:bldP spid="8"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ED7668C-618A-EF35-20DB-00B62DA2E575}"/>
              </a:ext>
            </a:extLst>
          </p:cNvPr>
          <p:cNvSpPr>
            <a:spLocks noGrp="1"/>
          </p:cNvSpPr>
          <p:nvPr>
            <p:ph type="title"/>
          </p:nvPr>
        </p:nvSpPr>
        <p:spPr/>
        <p:txBody>
          <a:bodyPr/>
          <a:lstStyle/>
          <a:p>
            <a:r>
              <a:t>Groepswerk en discussie</a:t>
            </a:r>
            <a:endParaRPr lang="de-DE" dirty="0"/>
          </a:p>
        </p:txBody>
      </p:sp>
      <p:sp>
        <p:nvSpPr>
          <p:cNvPr id="4" name="Textplatzhalter 3">
            <a:extLst>
              <a:ext uri="{FF2B5EF4-FFF2-40B4-BE49-F238E27FC236}">
                <a16:creationId xmlns:a16="http://schemas.microsoft.com/office/drawing/2014/main" id="{A6FB760D-FC55-B354-EFD4-F15CA3FAF573}"/>
              </a:ext>
            </a:extLst>
          </p:cNvPr>
          <p:cNvSpPr>
            <a:spLocks noGrp="1"/>
          </p:cNvSpPr>
          <p:nvPr>
            <p:ph type="body" sz="quarter" idx="10"/>
          </p:nvPr>
        </p:nvSpPr>
        <p:spPr/>
        <p:txBody>
          <a:bodyPr/>
          <a:lstStyle/>
          <a:p>
            <a:pPr>
              <a:defRPr sz="4400" b="1"/>
            </a:pPr>
            <a:r>
              <a:t>Tegenstrategieën</a:t>
            </a:r>
            <a:endParaRPr lang="de-DE" sz="4400" b="1" dirty="0"/>
          </a:p>
        </p:txBody>
      </p:sp>
      <p:sp>
        <p:nvSpPr>
          <p:cNvPr id="5" name="Inhaltsplatzhalter 2">
            <a:extLst>
              <a:ext uri="{FF2B5EF4-FFF2-40B4-BE49-F238E27FC236}">
                <a16:creationId xmlns:a16="http://schemas.microsoft.com/office/drawing/2014/main" id="{DBBE7ECA-D9E5-81CD-4383-F3ADDE9D0F61}"/>
              </a:ext>
            </a:extLst>
          </p:cNvPr>
          <p:cNvSpPr/>
          <p:nvPr/>
        </p:nvSpPr>
        <p:spPr>
          <a:xfrm>
            <a:off x="4561200" y="1601162"/>
            <a:ext cx="7173600" cy="51384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0"/>
              </a:spcBef>
              <a:tabLst>
                <a:tab pos="0" algn="l"/>
              </a:tabLst>
              <a:defRPr sz="2000" b="1">
                <a:solidFill>
                  <a:schemeClr val="dk1"/>
                </a:solidFill>
                <a:effectLst/>
                <a:uFillTx/>
              </a:defRPr>
            </a:pPr>
            <a:r>
              <a:rPr>
                <a:latin typeface="+mj-lt"/>
              </a:rPr>
              <a:t>Aanpak</a:t>
            </a:r>
            <a:r>
              <a:rPr>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a:effectLst/>
                <a:uFillTx/>
              </a:rPr>
              <a:t>Tijd: </a:t>
            </a:r>
            <a:r>
              <a:t>20</a:t>
            </a:r>
            <a:r>
              <a:rPr>
                <a:effectLst/>
                <a:uFillTx/>
              </a:rPr>
              <a:t> min.</a:t>
            </a:r>
            <a:endParaRPr lang="en-US" sz="1200" u="sng" dirty="0">
              <a:solidFill>
                <a:schemeClr val="dk1"/>
              </a:solidFill>
            </a:endParaRPr>
          </a:p>
          <a:p>
            <a:pPr marL="285750" indent="-285750">
              <a:spcBef>
                <a:spcPts val="1000"/>
              </a:spcBef>
              <a:buClr>
                <a:srgbClr val="0B163B"/>
              </a:buClr>
              <a:buFont typeface="Arial" panose="020B0604020202020204" pitchFamily="34" charset="0"/>
              <a:buChar char="•"/>
              <a:tabLst>
                <a:tab pos="0" algn="l"/>
              </a:tabLst>
            </a:pPr>
            <a:endParaRPr lang="de-AT" sz="1400" u="sng" dirty="0"/>
          </a:p>
          <a:p>
            <a:pPr marL="342900" indent="-342900">
              <a:spcBef>
                <a:spcPts val="1000"/>
              </a:spcBef>
              <a:buClr>
                <a:srgbClr val="0B163B"/>
              </a:buClr>
              <a:buFont typeface="+mj-lt"/>
              <a:buAutoNum type="arabicParenR"/>
              <a:tabLst>
                <a:tab pos="0" algn="l"/>
              </a:tabLst>
              <a:defRPr sz="1400"/>
            </a:pPr>
            <a:r>
              <a:t>Bedenk benaderingen en strategieën om met problemen, fouten of misleidende AI-uitvoer om te gaan.</a:t>
            </a:r>
          </a:p>
          <a:p>
            <a:pPr marL="342900" indent="-342900">
              <a:spcBef>
                <a:spcPts val="1000"/>
              </a:spcBef>
              <a:buClr>
                <a:srgbClr val="0B163B"/>
              </a:buClr>
              <a:buFont typeface="+mj-lt"/>
              <a:buAutoNum type="arabicParenR"/>
              <a:tabLst>
                <a:tab pos="0" algn="l"/>
              </a:tabLst>
            </a:pPr>
            <a:endParaRPr lang="en-US" sz="1400" dirty="0"/>
          </a:p>
          <a:p>
            <a:pPr marL="342900" indent="-342900">
              <a:spcBef>
                <a:spcPts val="1000"/>
              </a:spcBef>
              <a:buClr>
                <a:srgbClr val="0B163B"/>
              </a:buClr>
              <a:buFont typeface="+mj-lt"/>
              <a:buAutoNum type="arabicParenR"/>
              <a:tabLst>
                <a:tab pos="0" algn="l"/>
              </a:tabLst>
              <a:defRPr sz="1400"/>
            </a:pPr>
            <a:r>
              <a:t>Maak een lijst met </a:t>
            </a:r>
            <a:r>
              <a:rPr b="1"/>
              <a:t>vaardigheden</a:t>
            </a:r>
            <a:r>
              <a:t> (2–4) die u belangrijk vindt </a:t>
            </a:r>
          </a:p>
          <a:p>
            <a:pPr marL="800100" lvl="1" indent="-342900">
              <a:spcBef>
                <a:spcPts val="1000"/>
              </a:spcBef>
              <a:buClr>
                <a:srgbClr val="0B163B"/>
              </a:buClr>
              <a:buFont typeface="Arial" panose="020B0604020202020204" pitchFamily="34" charset="0"/>
              <a:buChar char="•"/>
              <a:tabLst>
                <a:tab pos="0" algn="l"/>
              </a:tabLst>
              <a:defRPr sz="1200"/>
            </a:pPr>
            <a:r>
              <a:t>om het </a:t>
            </a:r>
            <a:r>
              <a:rPr b="1"/>
              <a:t>inzicht</a:t>
            </a:r>
            <a:r>
              <a:t> in AI-uitvoer te vergroten en </a:t>
            </a:r>
          </a:p>
          <a:p>
            <a:pPr marL="800100" lvl="1" indent="-342900">
              <a:spcBef>
                <a:spcPts val="1000"/>
              </a:spcBef>
              <a:buClr>
                <a:srgbClr val="0B163B"/>
              </a:buClr>
              <a:buFont typeface="Arial" panose="020B0604020202020204" pitchFamily="34" charset="0"/>
              <a:buChar char="•"/>
              <a:tabLst>
                <a:tab pos="0" algn="l"/>
              </a:tabLst>
              <a:defRPr sz="1200"/>
            </a:pPr>
            <a:r>
              <a:t>Om </a:t>
            </a:r>
            <a:r>
              <a:rPr b="1"/>
              <a:t>onjuiste of misleidende AI-resultaten op te sporen en aan te pakken</a:t>
            </a:r>
            <a:r>
              <a:t>.</a:t>
            </a:r>
          </a:p>
          <a:p>
            <a:pPr marL="342900" indent="-342900">
              <a:spcBef>
                <a:spcPts val="1000"/>
              </a:spcBef>
              <a:buClr>
                <a:srgbClr val="0B163B"/>
              </a:buClr>
              <a:buFont typeface="+mj-lt"/>
              <a:buAutoNum type="arabicParenR"/>
              <a:tabLst>
                <a:tab pos="0" algn="l"/>
              </a:tabLst>
            </a:pPr>
            <a:endParaRPr lang="en-US" sz="1400" dirty="0"/>
          </a:p>
          <a:p>
            <a:pPr marL="342900" indent="-342900">
              <a:spcBef>
                <a:spcPts val="1000"/>
              </a:spcBef>
              <a:buClr>
                <a:srgbClr val="0B163B"/>
              </a:buClr>
              <a:buFont typeface="+mj-lt"/>
              <a:buAutoNum type="arabicParenR"/>
              <a:tabLst>
                <a:tab pos="0" algn="l"/>
              </a:tabLst>
              <a:defRPr sz="1400"/>
            </a:pPr>
            <a:r>
              <a:t>Bespreek welke vaardigheden en competenties belangrijk zijn om overmatig vertrouwen te vermijden en om door AI gegenereerde resultaten te begrijpen. </a:t>
            </a:r>
          </a:p>
        </p:txBody>
      </p:sp>
    </p:spTree>
    <p:extLst>
      <p:ext uri="{BB962C8B-B14F-4D97-AF65-F5344CB8AC3E}">
        <p14:creationId xmlns:p14="http://schemas.microsoft.com/office/powerpoint/2010/main" val="289609595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3A0F72F-F917-C89B-0117-C7C82F60CC81}"/>
              </a:ext>
            </a:extLst>
          </p:cNvPr>
          <p:cNvSpPr>
            <a:spLocks noGrp="1"/>
          </p:cNvSpPr>
          <p:nvPr>
            <p:ph type="title"/>
          </p:nvPr>
        </p:nvSpPr>
        <p:spPr/>
        <p:txBody>
          <a:bodyPr/>
          <a:lstStyle/>
          <a:p>
            <a:pPr>
              <a:defRPr>
                <a:solidFill>
                  <a:schemeClr val="accent4"/>
                </a:solidFill>
              </a:defRPr>
            </a:pPr>
            <a:r>
              <a:rPr dirty="0" err="1"/>
              <a:t>Kritische</a:t>
            </a:r>
            <a:r>
              <a:rPr dirty="0"/>
              <a:t> AI-</a:t>
            </a:r>
            <a:r>
              <a:rPr dirty="0" err="1"/>
              <a:t>vaardigheden</a:t>
            </a:r>
            <a:r>
              <a:rPr dirty="0"/>
              <a:t> </a:t>
            </a:r>
            <a:r>
              <a:rPr dirty="0" err="1"/>
              <a:t>als</a:t>
            </a:r>
            <a:r>
              <a:rPr dirty="0"/>
              <a:t> </a:t>
            </a:r>
            <a:r>
              <a:rPr dirty="0" err="1"/>
              <a:t>voorwaarde</a:t>
            </a:r>
            <a:r>
              <a:rPr dirty="0"/>
              <a:t> </a:t>
            </a:r>
            <a:r>
              <a:rPr dirty="0" err="1"/>
              <a:t>voor</a:t>
            </a:r>
            <a:r>
              <a:rPr dirty="0"/>
              <a:t> </a:t>
            </a:r>
            <a:r>
              <a:rPr dirty="0" err="1"/>
              <a:t>constructief</a:t>
            </a:r>
            <a:r>
              <a:rPr dirty="0"/>
              <a:t> </a:t>
            </a:r>
            <a:r>
              <a:rPr dirty="0" err="1"/>
              <a:t>gebruik</a:t>
            </a:r>
            <a:br>
              <a:rPr lang="en-US" dirty="0">
                <a:solidFill>
                  <a:schemeClr val="accent4"/>
                </a:solidFill>
              </a:rPr>
            </a:br>
            <a:endParaRPr lang="de-DE" dirty="0">
              <a:solidFill>
                <a:schemeClr val="accent4"/>
              </a:solidFill>
            </a:endParaRPr>
          </a:p>
        </p:txBody>
      </p:sp>
      <p:sp>
        <p:nvSpPr>
          <p:cNvPr id="5" name="Inhaltsplatzhalter 2">
            <a:extLst>
              <a:ext uri="{FF2B5EF4-FFF2-40B4-BE49-F238E27FC236}">
                <a16:creationId xmlns:a16="http://schemas.microsoft.com/office/drawing/2014/main" id="{182A3300-7012-E3CB-4160-01BB82A9508F}"/>
              </a:ext>
            </a:extLst>
          </p:cNvPr>
          <p:cNvSpPr/>
          <p:nvPr/>
        </p:nvSpPr>
        <p:spPr>
          <a:xfrm>
            <a:off x="9959040" y="1526486"/>
            <a:ext cx="2131360" cy="371817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accent4"/>
                </a:solidFill>
                <a:effectLst/>
                <a:uFillTx/>
                <a:latin typeface="+mj-lt"/>
              </a:defRPr>
            </a:pPr>
            <a:r>
              <a:t>Aanpak:</a:t>
            </a:r>
            <a:endParaRPr lang="nl-BE" sz="2000" b="0" u="none" strike="noStrike" dirty="0">
              <a:solidFill>
                <a:schemeClr val="accent4"/>
              </a:solidFill>
              <a:effectLst/>
              <a:uFillTx/>
              <a:latin typeface="+mj-lt"/>
            </a:endParaRPr>
          </a:p>
          <a:p>
            <a:pPr marL="228600" indent="-228600">
              <a:lnSpc>
                <a:spcPct val="90000"/>
              </a:lnSpc>
              <a:spcBef>
                <a:spcPts val="1001"/>
              </a:spcBef>
              <a:buClr>
                <a:srgbClr val="0B163B"/>
              </a:buClr>
              <a:buFont typeface="Arial"/>
              <a:buChar char="•"/>
              <a:tabLst>
                <a:tab pos="0" algn="l"/>
              </a:tabLst>
              <a:defRPr sz="1400" u="sng"/>
            </a:pPr>
            <a:r>
              <a:t>Bespreek in 2 min.</a:t>
            </a:r>
          </a:p>
          <a:p>
            <a:pPr marL="228600" indent="-228600">
              <a:lnSpc>
                <a:spcPct val="90000"/>
              </a:lnSpc>
              <a:spcBef>
                <a:spcPts val="1001"/>
              </a:spcBef>
              <a:buClr>
                <a:srgbClr val="0B163B"/>
              </a:buClr>
              <a:buFont typeface="Arial"/>
              <a:buChar char="•"/>
              <a:tabLst>
                <a:tab pos="0" algn="l"/>
              </a:tabLst>
            </a:pPr>
            <a:endParaRPr lang="de-DE" sz="1400" u="sng" kern="0" dirty="0"/>
          </a:p>
          <a:p>
            <a:pPr marL="228600" indent="-228600">
              <a:lnSpc>
                <a:spcPct val="90000"/>
              </a:lnSpc>
              <a:spcBef>
                <a:spcPts val="1001"/>
              </a:spcBef>
              <a:buClr>
                <a:srgbClr val="0B163B"/>
              </a:buClr>
              <a:buFont typeface="Arial"/>
              <a:buChar char="•"/>
              <a:tabLst>
                <a:tab pos="0" algn="l"/>
              </a:tabLst>
              <a:defRPr sz="1400" b="1" u="sng"/>
            </a:pPr>
            <a:r>
              <a:t>Beschouw deze afbeelding als een metafoor voor AI. Is dit een echte projectie of slechts een illusie …?  </a:t>
            </a:r>
          </a:p>
        </p:txBody>
      </p:sp>
      <p:pic>
        <p:nvPicPr>
          <p:cNvPr id="6" name="Picture 2">
            <a:extLst>
              <a:ext uri="{FF2B5EF4-FFF2-40B4-BE49-F238E27FC236}">
                <a16:creationId xmlns:a16="http://schemas.microsoft.com/office/drawing/2014/main" id="{9F026B5B-1B4A-1DD7-4865-3C384836A62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41"/>
          <a:stretch/>
        </p:blipFill>
        <p:spPr bwMode="auto">
          <a:xfrm>
            <a:off x="6256421" y="2586568"/>
            <a:ext cx="3352801" cy="305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feld 6">
            <a:extLst>
              <a:ext uri="{FF2B5EF4-FFF2-40B4-BE49-F238E27FC236}">
                <a16:creationId xmlns:a16="http://schemas.microsoft.com/office/drawing/2014/main" id="{B5133617-4D3E-645F-BB09-142763345CFA}"/>
              </a:ext>
            </a:extLst>
          </p:cNvPr>
          <p:cNvSpPr txBox="1"/>
          <p:nvPr/>
        </p:nvSpPr>
        <p:spPr>
          <a:xfrm>
            <a:off x="457200" y="2795787"/>
            <a:ext cx="5799221" cy="3389389"/>
          </a:xfrm>
          <a:prstGeom prst="rect">
            <a:avLst/>
          </a:prstGeom>
          <a:solidFill>
            <a:schemeClr val="bg1">
              <a:alpha val="91000"/>
            </a:schemeClr>
          </a:solidFill>
        </p:spPr>
        <p:txBody>
          <a:bodyPr wrap="square">
            <a:spAutoFit/>
          </a:bodyPr>
          <a:lstStyle/>
          <a:p>
            <a:pPr>
              <a:lnSpc>
                <a:spcPct val="150000"/>
              </a:lnSpc>
              <a:defRPr sz="1400" b="1">
                <a:solidFill>
                  <a:schemeClr val="tx2"/>
                </a:solidFill>
                <a:latin typeface="+mn-lt"/>
              </a:defRPr>
            </a:pPr>
            <a:r>
              <a:rPr sz="1200" u="sng" dirty="0" err="1"/>
              <a:t>Interpretatievermogen</a:t>
            </a:r>
            <a:r>
              <a:rPr sz="1200" dirty="0"/>
              <a:t>:</a:t>
            </a:r>
            <a:endParaRPr lang="de-DE" sz="1200" dirty="0">
              <a:solidFill>
                <a:schemeClr val="tx2"/>
              </a:solidFill>
              <a:latin typeface="+mn-lt"/>
            </a:endParaRPr>
          </a:p>
          <a:p>
            <a:pPr marL="285750" indent="-285750">
              <a:lnSpc>
                <a:spcPct val="150000"/>
              </a:lnSpc>
              <a:buFont typeface="Arial" panose="020B0604020202020204" pitchFamily="34" charset="0"/>
              <a:buChar char="•"/>
              <a:defRPr>
                <a:solidFill>
                  <a:schemeClr val="tx2"/>
                </a:solidFill>
                <a:latin typeface="+mn-lt"/>
              </a:defRPr>
            </a:pPr>
            <a:r>
              <a:rPr sz="1200" b="1" dirty="0" err="1"/>
              <a:t>herkennen</a:t>
            </a:r>
            <a:r>
              <a:rPr sz="1200" b="1" dirty="0"/>
              <a:t> </a:t>
            </a:r>
            <a:r>
              <a:rPr sz="1200" b="1" dirty="0" err="1"/>
              <a:t>en</a:t>
            </a:r>
            <a:r>
              <a:rPr sz="1200" b="1" dirty="0"/>
              <a:t> </a:t>
            </a:r>
            <a:r>
              <a:rPr sz="1200" b="1" dirty="0" err="1"/>
              <a:t>begrijpen</a:t>
            </a:r>
            <a:r>
              <a:rPr sz="1200" dirty="0" err="1"/>
              <a:t>van</a:t>
            </a:r>
            <a:r>
              <a:rPr sz="1200" dirty="0"/>
              <a:t> door AI </a:t>
            </a:r>
            <a:r>
              <a:rPr sz="1200" dirty="0" err="1"/>
              <a:t>gegenereerde</a:t>
            </a:r>
            <a:r>
              <a:rPr sz="1200" dirty="0"/>
              <a:t> content </a:t>
            </a:r>
            <a:r>
              <a:rPr sz="1200" dirty="0" err="1"/>
              <a:t>en</a:t>
            </a:r>
            <a:r>
              <a:rPr sz="1200" dirty="0"/>
              <a:t> de</a:t>
            </a:r>
            <a:br>
              <a:rPr lang="de-DE" sz="1200" dirty="0">
                <a:solidFill>
                  <a:schemeClr val="tx2"/>
                </a:solidFill>
                <a:latin typeface="+mn-lt"/>
              </a:rPr>
            </a:br>
            <a:r>
              <a:rPr sz="1100" dirty="0">
                <a:sym typeface="Wingdings" panose="05000000000000000000" pitchFamily="2" charset="2"/>
              </a:rPr>
              <a:t> </a:t>
            </a:r>
            <a:r>
              <a:rPr sz="1100" b="1" dirty="0" err="1">
                <a:sym typeface="Wingdings" panose="05000000000000000000" pitchFamily="2" charset="2"/>
              </a:rPr>
              <a:t>betekenis</a:t>
            </a:r>
            <a:r>
              <a:rPr sz="1100" b="1" dirty="0">
                <a:sym typeface="Wingdings" panose="05000000000000000000" pitchFamily="2" charset="2"/>
              </a:rPr>
              <a:t> van </a:t>
            </a:r>
            <a:r>
              <a:rPr sz="1100" b="1" dirty="0" err="1">
                <a:sym typeface="Wingdings" panose="05000000000000000000" pitchFamily="2" charset="2"/>
              </a:rPr>
              <a:t>resultaten,</a:t>
            </a:r>
            <a:r>
              <a:rPr sz="1100" dirty="0" err="1"/>
              <a:t>evenals</a:t>
            </a:r>
            <a:r>
              <a:rPr sz="1100" dirty="0"/>
              <a:t> </a:t>
            </a:r>
            <a:r>
              <a:rPr sz="1100" b="1" dirty="0"/>
              <a:t>de </a:t>
            </a:r>
            <a:r>
              <a:rPr sz="1100" b="1" dirty="0" err="1"/>
              <a:t>situationele</a:t>
            </a:r>
            <a:r>
              <a:rPr sz="1100" b="1" dirty="0"/>
              <a:t> context </a:t>
            </a:r>
            <a:r>
              <a:rPr sz="1100" dirty="0"/>
              <a:t>(</a:t>
            </a:r>
            <a:r>
              <a:rPr sz="1100" dirty="0" err="1"/>
              <a:t>omstandigheden</a:t>
            </a:r>
            <a:r>
              <a:rPr sz="1100" dirty="0"/>
              <a:t> van de </a:t>
            </a:r>
            <a:r>
              <a:rPr sz="1100" dirty="0" err="1"/>
              <a:t>resultaten</a:t>
            </a:r>
            <a:r>
              <a:rPr sz="1100" dirty="0"/>
              <a:t>)</a:t>
            </a:r>
          </a:p>
          <a:p>
            <a:pPr marL="285750" indent="-285750">
              <a:lnSpc>
                <a:spcPct val="150000"/>
              </a:lnSpc>
              <a:buFont typeface="Arial" panose="020B0604020202020204" pitchFamily="34" charset="0"/>
              <a:buChar char="•"/>
              <a:defRPr sz="1400">
                <a:solidFill>
                  <a:schemeClr val="tx2"/>
                </a:solidFill>
                <a:latin typeface="+mn-lt"/>
              </a:defRPr>
            </a:pPr>
            <a:r>
              <a:rPr sz="1200" b="1" dirty="0" err="1"/>
              <a:t>verifiëren</a:t>
            </a:r>
            <a:r>
              <a:rPr sz="1200" dirty="0"/>
              <a:t> </a:t>
            </a:r>
            <a:r>
              <a:rPr sz="1200" b="1" dirty="0"/>
              <a:t>van </a:t>
            </a:r>
            <a:r>
              <a:rPr sz="1200" b="1" dirty="0" err="1"/>
              <a:t>validiteit</a:t>
            </a:r>
            <a:r>
              <a:rPr sz="1200" dirty="0"/>
              <a:t> </a:t>
            </a:r>
            <a:r>
              <a:rPr sz="1200" dirty="0" err="1"/>
              <a:t>en</a:t>
            </a:r>
            <a:r>
              <a:rPr sz="1200" dirty="0"/>
              <a:t> </a:t>
            </a:r>
            <a:r>
              <a:rPr sz="1200" b="1" dirty="0" err="1"/>
              <a:t>aannemelijkheid</a:t>
            </a:r>
            <a:r>
              <a:rPr sz="1200" dirty="0"/>
              <a:t> </a:t>
            </a:r>
          </a:p>
          <a:p>
            <a:pPr>
              <a:lnSpc>
                <a:spcPct val="150000"/>
              </a:lnSpc>
              <a:defRPr sz="1400">
                <a:solidFill>
                  <a:schemeClr val="tx2"/>
                </a:solidFill>
                <a:latin typeface="+mn-lt"/>
              </a:defRPr>
            </a:pPr>
            <a:r>
              <a:rPr sz="1200" b="1" u="sng" dirty="0" err="1"/>
              <a:t>Omgangscapaciteit</a:t>
            </a:r>
            <a:r>
              <a:rPr sz="1200" dirty="0"/>
              <a:t>: </a:t>
            </a:r>
          </a:p>
          <a:p>
            <a:pPr marL="285750" indent="-285750">
              <a:lnSpc>
                <a:spcPct val="150000"/>
              </a:lnSpc>
              <a:buFont typeface="Arial" panose="020B0604020202020204" pitchFamily="34" charset="0"/>
              <a:buChar char="•"/>
              <a:defRPr sz="1400">
                <a:solidFill>
                  <a:schemeClr val="tx2"/>
                </a:solidFill>
                <a:latin typeface="+mn-lt"/>
              </a:defRPr>
            </a:pPr>
            <a:r>
              <a:rPr sz="1200" dirty="0" err="1"/>
              <a:t>probleemoplossende</a:t>
            </a:r>
            <a:r>
              <a:rPr sz="1200" dirty="0"/>
              <a:t> </a:t>
            </a:r>
            <a:r>
              <a:rPr sz="1200" dirty="0" err="1"/>
              <a:t>vaardigheden</a:t>
            </a:r>
            <a:r>
              <a:rPr sz="1200" dirty="0"/>
              <a:t> </a:t>
            </a:r>
            <a:r>
              <a:rPr sz="1200" dirty="0" err="1"/>
              <a:t>bij</a:t>
            </a:r>
            <a:r>
              <a:rPr sz="1200" dirty="0"/>
              <a:t> het </a:t>
            </a:r>
            <a:r>
              <a:rPr sz="1200" dirty="0" err="1"/>
              <a:t>omgaan</a:t>
            </a:r>
            <a:r>
              <a:rPr sz="1200" dirty="0"/>
              <a:t> met </a:t>
            </a:r>
            <a:br>
              <a:rPr lang="de-DE" sz="1200" dirty="0">
                <a:solidFill>
                  <a:schemeClr val="tx2"/>
                </a:solidFill>
                <a:latin typeface="+mn-lt"/>
              </a:rPr>
            </a:br>
            <a:r>
              <a:rPr sz="1200" dirty="0" err="1"/>
              <a:t>onjuiste</a:t>
            </a:r>
            <a:r>
              <a:rPr sz="1200" dirty="0"/>
              <a:t> of </a:t>
            </a:r>
            <a:r>
              <a:rPr sz="1200" dirty="0" err="1"/>
              <a:t>twijfelachtige</a:t>
            </a:r>
            <a:r>
              <a:rPr sz="1200" dirty="0"/>
              <a:t> </a:t>
            </a:r>
            <a:r>
              <a:rPr sz="1200" dirty="0" err="1"/>
              <a:t>resultaten</a:t>
            </a:r>
            <a:endParaRPr lang="de-DE" sz="1200" dirty="0">
              <a:solidFill>
                <a:schemeClr val="tx2"/>
              </a:solidFill>
              <a:latin typeface="+mn-lt"/>
            </a:endParaRPr>
          </a:p>
          <a:p>
            <a:pPr marL="285750" indent="-285750">
              <a:lnSpc>
                <a:spcPct val="150000"/>
              </a:lnSpc>
              <a:buFont typeface="Arial" panose="020B0604020202020204" pitchFamily="34" charset="0"/>
              <a:buChar char="•"/>
              <a:defRPr sz="1400">
                <a:solidFill>
                  <a:schemeClr val="tx2"/>
                </a:solidFill>
                <a:latin typeface="+mn-lt"/>
              </a:defRPr>
            </a:pPr>
            <a:r>
              <a:rPr sz="1200" b="1" dirty="0" err="1"/>
              <a:t>beoordeling</a:t>
            </a:r>
            <a:r>
              <a:rPr sz="1200" dirty="0"/>
              <a:t> van de </a:t>
            </a:r>
            <a:r>
              <a:rPr sz="1200" dirty="0" err="1"/>
              <a:t>praktische</a:t>
            </a:r>
            <a:r>
              <a:rPr sz="1200" dirty="0"/>
              <a:t> </a:t>
            </a:r>
            <a:r>
              <a:rPr sz="1200" b="1" dirty="0" err="1"/>
              <a:t>bruikbaarheid</a:t>
            </a:r>
            <a:r>
              <a:rPr sz="1200" dirty="0"/>
              <a:t> </a:t>
            </a:r>
            <a:r>
              <a:rPr sz="1200" dirty="0" err="1"/>
              <a:t>en</a:t>
            </a:r>
            <a:r>
              <a:rPr sz="1200" dirty="0"/>
              <a:t> </a:t>
            </a:r>
            <a:r>
              <a:rPr sz="1200" b="1" dirty="0" err="1"/>
              <a:t>aanvaardbaarheid</a:t>
            </a:r>
            <a:r>
              <a:rPr sz="1200" dirty="0"/>
              <a:t> </a:t>
            </a:r>
          </a:p>
          <a:p>
            <a:pPr>
              <a:lnSpc>
                <a:spcPct val="150000"/>
              </a:lnSpc>
              <a:defRPr>
                <a:solidFill>
                  <a:schemeClr val="tx2"/>
                </a:solidFill>
                <a:latin typeface="+mn-lt"/>
                <a:sym typeface="Wingdings" panose="05000000000000000000" pitchFamily="2" charset="2"/>
              </a:defRPr>
            </a:pPr>
            <a:r>
              <a:rPr sz="1200" dirty="0"/>
              <a:t>       </a:t>
            </a:r>
            <a:r>
              <a:rPr sz="1050" dirty="0"/>
              <a:t> </a:t>
            </a:r>
            <a:r>
              <a:rPr sz="1100" dirty="0"/>
              <a:t>In de concrete </a:t>
            </a:r>
            <a:r>
              <a:rPr sz="1100" dirty="0" err="1"/>
              <a:t>toepassingscontext</a:t>
            </a:r>
            <a:r>
              <a:rPr sz="1100" dirty="0"/>
              <a:t> </a:t>
            </a:r>
            <a:r>
              <a:rPr sz="1100" dirty="0" err="1"/>
              <a:t>geschikt</a:t>
            </a:r>
            <a:r>
              <a:rPr sz="1100" dirty="0"/>
              <a:t> </a:t>
            </a:r>
            <a:r>
              <a:rPr sz="1100" dirty="0" err="1"/>
              <a:t>en</a:t>
            </a:r>
            <a:r>
              <a:rPr sz="1100" dirty="0"/>
              <a:t> </a:t>
            </a:r>
            <a:r>
              <a:rPr sz="1100" dirty="0" err="1"/>
              <a:t>aanvaardbaar</a:t>
            </a:r>
            <a:r>
              <a:rPr sz="1100" dirty="0"/>
              <a:t> of </a:t>
            </a:r>
            <a:r>
              <a:rPr sz="1100" dirty="0" err="1"/>
              <a:t>niet</a:t>
            </a:r>
            <a:r>
              <a:rPr sz="1100" dirty="0"/>
              <a:t>?</a:t>
            </a:r>
          </a:p>
          <a:p>
            <a:pPr marL="285750" indent="-285750">
              <a:lnSpc>
                <a:spcPct val="150000"/>
              </a:lnSpc>
              <a:buFont typeface="Arial" panose="020B0604020202020204" pitchFamily="34" charset="0"/>
              <a:buChar char="•"/>
              <a:defRPr sz="1400" b="1">
                <a:solidFill>
                  <a:schemeClr val="tx2"/>
                </a:solidFill>
                <a:latin typeface="+mn-lt"/>
              </a:defRPr>
            </a:pPr>
            <a:r>
              <a:rPr sz="1200" dirty="0" err="1"/>
              <a:t>Geïnformeerde</a:t>
            </a:r>
            <a:r>
              <a:rPr sz="1200" dirty="0"/>
              <a:t> </a:t>
            </a:r>
            <a:r>
              <a:rPr sz="1200" dirty="0" err="1"/>
              <a:t>beslissing</a:t>
            </a:r>
            <a:r>
              <a:rPr sz="1200" dirty="0"/>
              <a:t>: </a:t>
            </a:r>
            <a:r>
              <a:rPr sz="1200" dirty="0" err="1"/>
              <a:t>gebruiken</a:t>
            </a:r>
            <a:r>
              <a:rPr sz="1200" dirty="0"/>
              <a:t> of </a:t>
            </a:r>
            <a:r>
              <a:rPr sz="1200" dirty="0" err="1"/>
              <a:t>afwijzen</a:t>
            </a:r>
            <a:endParaRPr lang="de-DE" sz="1200" b="1" dirty="0">
              <a:solidFill>
                <a:schemeClr val="tx2"/>
              </a:solidFill>
              <a:latin typeface="+mn-lt"/>
            </a:endParaRPr>
          </a:p>
        </p:txBody>
      </p:sp>
      <p:sp>
        <p:nvSpPr>
          <p:cNvPr id="8" name="Textfeld 7">
            <a:extLst>
              <a:ext uri="{FF2B5EF4-FFF2-40B4-BE49-F238E27FC236}">
                <a16:creationId xmlns:a16="http://schemas.microsoft.com/office/drawing/2014/main" id="{99502FC1-67F3-24DA-FA78-AD366694966A}"/>
              </a:ext>
            </a:extLst>
          </p:cNvPr>
          <p:cNvSpPr txBox="1"/>
          <p:nvPr/>
        </p:nvSpPr>
        <p:spPr>
          <a:xfrm>
            <a:off x="457200" y="2063348"/>
            <a:ext cx="8927432" cy="523220"/>
          </a:xfrm>
          <a:prstGeom prst="rect">
            <a:avLst/>
          </a:prstGeom>
          <a:noFill/>
        </p:spPr>
        <p:txBody>
          <a:bodyPr wrap="square">
            <a:spAutoFit/>
          </a:bodyPr>
          <a:lstStyle/>
          <a:p>
            <a:pPr>
              <a:defRPr sz="1400">
                <a:solidFill>
                  <a:schemeClr val="tx2"/>
                </a:solidFill>
                <a:latin typeface="+mn-lt"/>
              </a:defRPr>
            </a:pPr>
            <a:r>
              <a:rPr b="1" u="sng" dirty="0" err="1"/>
              <a:t>Probleembewustzijn</a:t>
            </a:r>
            <a:r>
              <a:rPr b="1" u="sng" dirty="0"/>
              <a:t> </a:t>
            </a:r>
            <a:r>
              <a:rPr b="1" u="sng" dirty="0" err="1"/>
              <a:t>en</a:t>
            </a:r>
            <a:r>
              <a:rPr b="1" u="sng" dirty="0"/>
              <a:t> </a:t>
            </a:r>
            <a:r>
              <a:rPr b="1" u="sng" dirty="0" err="1"/>
              <a:t>basiskennis</a:t>
            </a:r>
            <a:r>
              <a:rPr b="1" u="sng" dirty="0"/>
              <a:t> van de</a:t>
            </a:r>
            <a:r>
              <a:rPr dirty="0"/>
              <a:t> </a:t>
            </a:r>
            <a:r>
              <a:rPr dirty="0" err="1"/>
              <a:t>praktische</a:t>
            </a:r>
            <a:r>
              <a:rPr dirty="0"/>
              <a:t> </a:t>
            </a:r>
            <a:r>
              <a:rPr dirty="0" err="1"/>
              <a:t>bruikbaarheid</a:t>
            </a:r>
            <a:r>
              <a:rPr dirty="0"/>
              <a:t> </a:t>
            </a:r>
            <a:r>
              <a:rPr dirty="0" err="1"/>
              <a:t>en</a:t>
            </a:r>
            <a:r>
              <a:rPr dirty="0"/>
              <a:t> </a:t>
            </a:r>
            <a:r>
              <a:rPr dirty="0" err="1"/>
              <a:t>beperkingen</a:t>
            </a:r>
            <a:r>
              <a:rPr dirty="0"/>
              <a:t> </a:t>
            </a:r>
            <a:br>
              <a:rPr lang="de-DE" sz="1400" dirty="0">
                <a:solidFill>
                  <a:schemeClr val="tx2"/>
                </a:solidFill>
                <a:latin typeface="+mn-lt"/>
              </a:rPr>
            </a:br>
            <a:r>
              <a:rPr dirty="0" err="1"/>
              <a:t>Wanneer</a:t>
            </a:r>
            <a:r>
              <a:rPr dirty="0"/>
              <a:t> is AI </a:t>
            </a:r>
            <a:r>
              <a:rPr dirty="0" err="1"/>
              <a:t>een</a:t>
            </a:r>
            <a:r>
              <a:rPr dirty="0"/>
              <a:t> </a:t>
            </a:r>
            <a:r>
              <a:rPr dirty="0" err="1"/>
              <a:t>nuttig</a:t>
            </a:r>
            <a:r>
              <a:rPr dirty="0"/>
              <a:t> </a:t>
            </a:r>
            <a:r>
              <a:rPr dirty="0" err="1"/>
              <a:t>hulpmiddel</a:t>
            </a:r>
            <a:r>
              <a:rPr dirty="0"/>
              <a:t> </a:t>
            </a:r>
            <a:r>
              <a:rPr dirty="0" err="1"/>
              <a:t>en</a:t>
            </a:r>
            <a:r>
              <a:rPr dirty="0"/>
              <a:t> </a:t>
            </a:r>
            <a:r>
              <a:rPr dirty="0" err="1"/>
              <a:t>wanneer</a:t>
            </a:r>
            <a:r>
              <a:rPr dirty="0"/>
              <a:t> </a:t>
            </a:r>
            <a:r>
              <a:rPr dirty="0" err="1"/>
              <a:t>een</a:t>
            </a:r>
            <a:r>
              <a:rPr dirty="0"/>
              <a:t> extra last?</a:t>
            </a:r>
          </a:p>
        </p:txBody>
      </p:sp>
      <p:sp>
        <p:nvSpPr>
          <p:cNvPr id="9" name="Rechteck 8">
            <a:extLst>
              <a:ext uri="{FF2B5EF4-FFF2-40B4-BE49-F238E27FC236}">
                <a16:creationId xmlns:a16="http://schemas.microsoft.com/office/drawing/2014/main" id="{03B19296-4060-9129-3624-B068CCE8BC85}"/>
              </a:ext>
            </a:extLst>
          </p:cNvPr>
          <p:cNvSpPr/>
          <p:nvPr/>
        </p:nvSpPr>
        <p:spPr>
          <a:xfrm>
            <a:off x="6177424" y="5675158"/>
            <a:ext cx="3391606" cy="369332"/>
          </a:xfrm>
          <a:prstGeom prst="rect">
            <a:avLst/>
          </a:prstGeom>
        </p:spPr>
        <p:txBody>
          <a:bodyPr wrap="square">
            <a:spAutoFit/>
          </a:bodyPr>
          <a:lstStyle/>
          <a:p>
            <a:pPr marR="11880">
              <a:defRPr sz="900">
                <a:solidFill>
                  <a:schemeClr val="tx2"/>
                </a:solidFill>
                <a:latin typeface="+mn-lt"/>
              </a:defRPr>
            </a:pPr>
            <a:r>
              <a:t>Afbeelding: www.artworksforchange.org/portfolio/tim-noble-and-sue-webster/</a:t>
            </a:r>
          </a:p>
        </p:txBody>
      </p:sp>
    </p:spTree>
    <p:extLst>
      <p:ext uri="{BB962C8B-B14F-4D97-AF65-F5344CB8AC3E}">
        <p14:creationId xmlns:p14="http://schemas.microsoft.com/office/powerpoint/2010/main" val="30559521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Bedankt </a:t>
            </a:r>
            <a:r>
              <a:rPr kumimoji="0" sz="3600" b="0" i="0" u="none" strike="noStrike" kern="1200" cap="none" spc="0" normalizeH="0" baseline="0" noProof="0">
                <a:ln>
                  <a:noFill/>
                </a:ln>
                <a:solidFill>
                  <a:srgbClr val="FFFFFF"/>
                </a:solidFill>
                <a:effectLst/>
                <a:uLnTx/>
                <a:uFillTx/>
                <a:latin typeface="Garet Heavy"/>
                <a:ea typeface="+mj-ea"/>
                <a:cs typeface="+mj-cs"/>
              </a:rPr>
              <a:t>voor je interesse en aandacht.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590386"/>
            <a:ext cx="10584360" cy="916974"/>
            <a:chOff x="1369440" y="5590386"/>
            <a:chExt cx="10584360" cy="916974"/>
          </a:xfrm>
        </p:grpSpPr>
        <p:sp>
          <p:nvSpPr>
            <p:cNvPr id="12" name="Textfeld 14">
              <a:extLst>
                <a:ext uri="{FF2B5EF4-FFF2-40B4-BE49-F238E27FC236}">
                  <a16:creationId xmlns:a16="http://schemas.microsoft.com/office/drawing/2014/main" id="{C91CAAEF-CABD-4A43-8CFD-13C501194AD2}"/>
                </a:ext>
              </a:extLst>
            </p:cNvPr>
            <p:cNvSpPr/>
            <p:nvPr/>
          </p:nvSpPr>
          <p:spPr>
            <a:xfrm>
              <a:off x="1369440" y="5590386"/>
              <a:ext cx="5277600" cy="821880"/>
            </a:xfrm>
            <a:prstGeom prst="rect">
              <a:avLst/>
            </a:prstGeom>
            <a:noFill/>
            <a:ln w="6350">
              <a:noFill/>
            </a:ln>
            <a:effectLst/>
          </p:spPr>
          <p:txBody>
            <a:bodyPr numCol="1" spcCol="0" anchor="t">
              <a:noAutofit/>
            </a:bodyPr>
            <a:lstStyle/>
            <a:p>
              <a:pPr marL="0" marR="0" lvl="0" indent="0"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lang="nl-NL" sz="900" b="0" i="0" u="none" strike="noStrike" kern="1200" cap="none" spc="0" normalizeH="0" baseline="0" noProof="0" dirty="0">
                  <a:ln>
                    <a:noFill/>
                  </a:ln>
                  <a:solidFill>
                    <a:srgbClr val="1F2328"/>
                  </a:solidFill>
                  <a:effectLst/>
                  <a:uLnTx/>
                  <a:uFillTx/>
                  <a:latin typeface="Garet Book" pitchFamily="2" charset="0"/>
                </a:rPr>
                <a:t>Gefinancierd door de Europese Unie. De hier geuite ideeën en meningen komen echter uitsluitend voor rekening van de auteur(s) en geven niet noodzakelijkerwijs die van de Europese Unie of het Europese Uitvoerende Agentschap onderwijs en cultuur (EACEA) weer. Noch de Europese Unie, noch het EACEA kan ervoor aansprakelijk worden gesteld.</a:t>
              </a:r>
              <a:br>
                <a:rPr lang="de-DE" sz="900" dirty="0">
                  <a:solidFill>
                    <a:srgbClr val="1F2328"/>
                  </a:solidFill>
                  <a:latin typeface="Garet Book" pitchFamily="2" charset="0"/>
                </a:rPr>
              </a:br>
              <a:r>
                <a:rPr kumimoji="0" lang="de-DE" sz="900" b="1" i="0" u="none" strike="noStrike" kern="1200" cap="none" spc="0" normalizeH="0" baseline="0" noProof="0" dirty="0" err="1">
                  <a:ln>
                    <a:noFill/>
                  </a:ln>
                  <a:solidFill>
                    <a:srgbClr val="0B163B"/>
                  </a:solidFill>
                  <a:effectLst/>
                  <a:uLnTx/>
                  <a:uFillTx/>
                  <a:latin typeface="Garet Book"/>
                </a:rPr>
                <a:t>Projectnr</a:t>
              </a:r>
              <a:r>
                <a:rPr kumimoji="0" lang="de-DE" sz="900" b="1" i="0" u="none" strike="noStrike" kern="1200" cap="none" spc="0" normalizeH="0" baseline="0" noProof="0" dirty="0">
                  <a:ln>
                    <a:noFill/>
                  </a:ln>
                  <a:solidFill>
                    <a:srgbClr val="0B163B"/>
                  </a:solidFill>
                  <a:effectLst/>
                  <a:uLnTx/>
                  <a:uFillTx/>
                  <a:latin typeface="Garet Book"/>
                </a:rPr>
                <a:t>.: KA220-VET-000165375</a:t>
              </a:r>
              <a:endParaRPr kumimoji="0" lang="de-D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algn="l" defTabSz="914400" rtl="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kumimoji="0" sz="900" b="0" i="0" u="none" strike="noStrike" kern="1200" cap="none" spc="0" normalizeH="0" baseline="0" noProof="0">
                    <a:ln>
                      <a:noFill/>
                    </a:ln>
                    <a:solidFill>
                      <a:srgbClr val="0B163B"/>
                    </a:solidFill>
                    <a:effectLst/>
                    <a:uLnTx/>
                    <a:uFillTx/>
                    <a:latin typeface="Garet Book"/>
                  </a:rPr>
                  <a:t>Copyright © 2026 door </a:t>
                </a:r>
                <a:r>
                  <a:rPr kumimoji="0" sz="900" b="0" i="0" u="sng" strike="noStrike" kern="1200" cap="none" spc="0" normalizeH="0" baseline="0" noProof="0">
                    <a:ln>
                      <a:noFill/>
                    </a:ln>
                    <a:solidFill>
                      <a:srgbClr val="1F2C8F"/>
                    </a:solidFill>
                    <a:effectLst/>
                    <a:uLnTx/>
                    <a:uFillTx/>
                    <a:latin typeface="Garet Book"/>
                    <a:hlinkClick r:id="rId3"/>
                  </a:rPr>
                  <a:t>het partnerconsortium van het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ＭＳ Ｐゴシック" charset="0"/>
                    <a:cs typeface="+mn-cs"/>
                  </a:rPr>
                </a:br>
                <a:r>
                  <a:rPr kumimoji="0" sz="900" b="1" i="0" u="none" strike="noStrike" kern="1200" cap="none" spc="0" normalizeH="0" baseline="0" noProof="0">
                    <a:ln>
                      <a:noFill/>
                    </a:ln>
                    <a:solidFill>
                      <a:srgbClr val="0B163B"/>
                    </a:solidFill>
                    <a:effectLst/>
                    <a:uLnTx/>
                    <a:uFillTx/>
                    <a:latin typeface="Garet Book"/>
                  </a:rPr>
                  <a:t>Dit werk valt onder de licentie </a:t>
                </a:r>
                <a:r>
                  <a:rPr kumimoji="0" sz="900" b="1" i="0" u="sng" strike="noStrike" kern="1200" cap="none" spc="0" normalizeH="0" baseline="0" noProof="0">
                    <a:ln>
                      <a:noFill/>
                    </a:ln>
                    <a:solidFill>
                      <a:srgbClr val="1F2C8F"/>
                    </a:solidFill>
                    <a:effectLst/>
                    <a:uLnTx/>
                    <a:uFillTx/>
                    <a:latin typeface="Garet Book"/>
                    <a:hlinkClick r:id="rId4"/>
                  </a:rPr>
                  <a:t>CC BY-SA 4.0</a:t>
                </a:r>
                <a:endParaRPr kumimoji="0" lang="nl-BE" sz="900" b="0"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grpSp>
      <p:pic>
        <p:nvPicPr>
          <p:cNvPr id="2" name="Grafik 1">
            <a:extLst>
              <a:ext uri="{FF2B5EF4-FFF2-40B4-BE49-F238E27FC236}">
                <a16:creationId xmlns:a16="http://schemas.microsoft.com/office/drawing/2014/main" id="{3D743C4F-7362-7D25-06E1-5C563C9843A3}"/>
              </a:ext>
            </a:extLst>
          </p:cNvPr>
          <p:cNvPicPr>
            <a:picLocks noChangeAspect="1"/>
          </p:cNvPicPr>
          <p:nvPr/>
        </p:nvPicPr>
        <p:blipFill>
          <a:blip r:embed="rId5"/>
          <a:stretch>
            <a:fillRect/>
          </a:stretch>
        </p:blipFill>
        <p:spPr>
          <a:xfrm>
            <a:off x="179773" y="5511420"/>
            <a:ext cx="1234174" cy="1175759"/>
          </a:xfrm>
          <a:prstGeom prst="rect">
            <a:avLst/>
          </a:prstGeom>
        </p:spPr>
      </p:pic>
    </p:spTree>
    <p:extLst>
      <p:ext uri="{BB962C8B-B14F-4D97-AF65-F5344CB8AC3E}">
        <p14:creationId xmlns:p14="http://schemas.microsoft.com/office/powerpoint/2010/main" val="111018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86F4CB5-B2B7-67F7-89CB-22EBDA902959}"/>
              </a:ext>
            </a:extLst>
          </p:cNvPr>
          <p:cNvSpPr>
            <a:spLocks noGrp="1"/>
          </p:cNvSpPr>
          <p:nvPr>
            <p:ph type="title"/>
          </p:nvPr>
        </p:nvSpPr>
        <p:spPr/>
        <p:txBody>
          <a:bodyPr/>
          <a:lstStyle/>
          <a:p>
            <a:r>
              <a:t>AI-'hallucinaties'</a:t>
            </a:r>
            <a:endParaRPr lang="de-DE" dirty="0"/>
          </a:p>
        </p:txBody>
      </p:sp>
    </p:spTree>
    <p:extLst>
      <p:ext uri="{BB962C8B-B14F-4D97-AF65-F5344CB8AC3E}">
        <p14:creationId xmlns:p14="http://schemas.microsoft.com/office/powerpoint/2010/main" val="4110860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CFCC25F-D8F7-4889-AF59-887565E42585}"/>
              </a:ext>
            </a:extLst>
          </p:cNvPr>
          <p:cNvSpPr>
            <a:spLocks noGrp="1"/>
          </p:cNvSpPr>
          <p:nvPr>
            <p:ph type="title"/>
          </p:nvPr>
        </p:nvSpPr>
        <p:spPr/>
        <p:txBody>
          <a:bodyPr/>
          <a:lstStyle/>
          <a:p>
            <a:r>
              <a:t>Korte discussie</a:t>
            </a:r>
            <a:endParaRPr lang="de-DE" dirty="0"/>
          </a:p>
        </p:txBody>
      </p:sp>
      <p:sp>
        <p:nvSpPr>
          <p:cNvPr id="4" name="Inhaltsplatzhalter 2">
            <a:extLst>
              <a:ext uri="{FF2B5EF4-FFF2-40B4-BE49-F238E27FC236}">
                <a16:creationId xmlns:a16="http://schemas.microsoft.com/office/drawing/2014/main" id="{D39DC9F5-4A37-45A8-99FF-84D08A7465C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accent4"/>
                </a:solidFill>
                <a:effectLst/>
                <a:uFillTx/>
                <a:latin typeface="+mj-lt"/>
              </a:defRPr>
            </a:pPr>
            <a:r>
              <a:t>Aanpak:</a:t>
            </a:r>
            <a:endParaRPr lang="nl-BE" sz="2000" b="0" u="none" strike="noStrike" dirty="0">
              <a:solidFill>
                <a:schemeClr val="accent4"/>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solidFill>
                  <a:schemeClr val="accent4"/>
                </a:solidFill>
                <a:effectLst/>
                <a:uFillTx/>
                <a:latin typeface="Garet Book"/>
              </a:defRPr>
            </a:pPr>
            <a:r>
              <a:t>Opwarming: </a:t>
            </a:r>
            <a:r>
              <a:rPr u="sng"/>
              <a:t>Bespreek in 1–2 min.</a:t>
            </a:r>
            <a:endParaRPr lang="nl-BE" sz="1400" b="0" u="sng" strike="noStrike" dirty="0">
              <a:solidFill>
                <a:schemeClr val="accent4"/>
              </a:solidFill>
              <a:effectLst/>
              <a:uFillTx/>
              <a:latin typeface="Arial"/>
            </a:endParaRPr>
          </a:p>
        </p:txBody>
      </p:sp>
      <p:sp>
        <p:nvSpPr>
          <p:cNvPr id="5" name="PlaceHolder 1">
            <a:extLst>
              <a:ext uri="{FF2B5EF4-FFF2-40B4-BE49-F238E27FC236}">
                <a16:creationId xmlns:a16="http://schemas.microsoft.com/office/drawing/2014/main" id="{7A76A005-2D31-47AA-A50F-8AC02A6AA98A}"/>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sz="4400">
                <a:solidFill>
                  <a:schemeClr val="accent4"/>
                </a:solidFill>
                <a:latin typeface="+mn-lt"/>
              </a:defRPr>
            </a:pPr>
            <a:r>
              <a:t>Heb je enig idee </a:t>
            </a:r>
            <a:br>
              <a:rPr lang="en-US" sz="4400" kern="0" dirty="0">
                <a:solidFill>
                  <a:schemeClr val="accent4"/>
                </a:solidFill>
                <a:latin typeface="+mn-lt"/>
              </a:rPr>
            </a:br>
            <a:r>
              <a:t>wat 'hallucinerende' AI betekent?</a:t>
            </a:r>
            <a:endParaRPr lang="de-DE" sz="4400" b="0" kern="0" dirty="0">
              <a:solidFill>
                <a:schemeClr val="accent4"/>
              </a:solidFill>
              <a:latin typeface="+mn-lt"/>
            </a:endParaRPr>
          </a:p>
        </p:txBody>
      </p:sp>
    </p:spTree>
    <p:extLst>
      <p:ext uri="{BB962C8B-B14F-4D97-AF65-F5344CB8AC3E}">
        <p14:creationId xmlns:p14="http://schemas.microsoft.com/office/powerpoint/2010/main" val="6332257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EF772DB-067C-4151-8525-25993ACA20D0}"/>
              </a:ext>
            </a:extLst>
          </p:cNvPr>
          <p:cNvSpPr>
            <a:spLocks noGrp="1"/>
          </p:cNvSpPr>
          <p:nvPr>
            <p:ph type="title"/>
          </p:nvPr>
        </p:nvSpPr>
        <p:spPr/>
        <p:txBody>
          <a:bodyPr/>
          <a:lstStyle/>
          <a:p>
            <a:r>
              <a:t>AI-'hallucinaties'</a:t>
            </a:r>
          </a:p>
        </p:txBody>
      </p:sp>
      <p:sp>
        <p:nvSpPr>
          <p:cNvPr id="5" name="Textfeld 4">
            <a:extLst>
              <a:ext uri="{FF2B5EF4-FFF2-40B4-BE49-F238E27FC236}">
                <a16:creationId xmlns:a16="http://schemas.microsoft.com/office/drawing/2014/main" id="{4A722558-76AA-4423-84D8-FE2BD37CF8A7}"/>
              </a:ext>
            </a:extLst>
          </p:cNvPr>
          <p:cNvSpPr txBox="1"/>
          <p:nvPr/>
        </p:nvSpPr>
        <p:spPr>
          <a:xfrm>
            <a:off x="0"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AF218A88-B10F-460F-958F-EC16D7DD8DFF}"/>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AI-'hallucinaties'</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675D2F73-DA2B-492B-8B3A-7AF1A9BCD7D4}"/>
              </a:ext>
            </a:extLst>
          </p:cNvPr>
          <p:cNvSpPr/>
          <p:nvPr/>
        </p:nvSpPr>
        <p:spPr>
          <a:xfrm>
            <a:off x="452108" y="2344076"/>
            <a:ext cx="7691767" cy="251427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rPr b="1"/>
              <a:t>beschrijft het fenomeen dat AI uitvoer genereert die onjuiste, misleidende of valse informatie bevat. </a:t>
            </a:r>
            <a:r>
              <a:t>(Smith 2023).</a:t>
            </a:r>
          </a:p>
          <a:p>
            <a:pPr marL="285750" indent="-285750">
              <a:lnSpc>
                <a:spcPct val="150000"/>
              </a:lnSpc>
              <a:spcBef>
                <a:spcPts val="1000"/>
              </a:spcBef>
              <a:buFont typeface="Arial" panose="020B0604020202020204" pitchFamily="34" charset="0"/>
              <a:buChar char="•"/>
              <a:defRPr sz="1400"/>
            </a:pPr>
            <a:r>
              <a:t>kunnen vele verschillende vormen aannemen: bijv. feitelijke fouten; verzonnen, d.w.z. niet-bestaande inhoud; of volledig onzinnige uitvoer. </a:t>
            </a:r>
          </a:p>
          <a:p>
            <a:pPr marL="285750" indent="-285750">
              <a:lnSpc>
                <a:spcPct val="150000"/>
              </a:lnSpc>
              <a:spcBef>
                <a:spcPts val="1000"/>
              </a:spcBef>
              <a:buFont typeface="Arial" panose="020B0604020202020204" pitchFamily="34" charset="0"/>
              <a:buChar char="•"/>
              <a:defRPr sz="1400"/>
            </a:pPr>
            <a:r>
              <a:t>kunnen leiden tot </a:t>
            </a:r>
            <a:r>
              <a:rPr b="1"/>
              <a:t>onjuiste of ongeschikte antwoorden, tot de misleidende presentatie van bedrieglijke inhoud, tot verkeerde wiskundige resultaten, tot niet-bestaande citaten, producten, personen, enz.</a:t>
            </a:r>
          </a:p>
        </p:txBody>
      </p:sp>
      <p:pic>
        <p:nvPicPr>
          <p:cNvPr id="8" name="Grafik 7">
            <a:extLst>
              <a:ext uri="{FF2B5EF4-FFF2-40B4-BE49-F238E27FC236}">
                <a16:creationId xmlns:a16="http://schemas.microsoft.com/office/drawing/2014/main" id="{4DD68B81-EB27-4C7D-8919-C85C85F7F23A}"/>
              </a:ext>
            </a:extLst>
          </p:cNvPr>
          <p:cNvPicPr>
            <a:picLocks noChangeAspect="1"/>
          </p:cNvPicPr>
          <p:nvPr/>
        </p:nvPicPr>
        <p:blipFill>
          <a:blip r:embed="rId2"/>
          <a:stretch>
            <a:fillRect/>
          </a:stretch>
        </p:blipFill>
        <p:spPr>
          <a:xfrm>
            <a:off x="8609264" y="2986678"/>
            <a:ext cx="2125412" cy="2746645"/>
          </a:xfrm>
          <a:prstGeom prst="rect">
            <a:avLst/>
          </a:prstGeom>
        </p:spPr>
      </p:pic>
      <p:sp>
        <p:nvSpPr>
          <p:cNvPr id="9" name="Textfeld 8">
            <a:extLst>
              <a:ext uri="{FF2B5EF4-FFF2-40B4-BE49-F238E27FC236}">
                <a16:creationId xmlns:a16="http://schemas.microsoft.com/office/drawing/2014/main" id="{38797C75-3B4E-4461-9DD1-F89F4B812322}"/>
              </a:ext>
            </a:extLst>
          </p:cNvPr>
          <p:cNvSpPr txBox="1"/>
          <p:nvPr/>
        </p:nvSpPr>
        <p:spPr>
          <a:xfrm>
            <a:off x="8609264" y="5741172"/>
            <a:ext cx="2125412" cy="400110"/>
          </a:xfrm>
          <a:prstGeom prst="rect">
            <a:avLst/>
          </a:prstGeom>
          <a:noFill/>
        </p:spPr>
        <p:txBody>
          <a:bodyPr wrap="square">
            <a:spAutoFit/>
          </a:bodyPr>
          <a:lstStyle/>
          <a:p>
            <a:pPr>
              <a:defRPr sz="1000">
                <a:latin typeface="+mn-lt"/>
              </a:defRPr>
            </a:pPr>
            <a:r>
              <a:t>Afbeelding: door AI gegenereerd met Craiyon.com </a:t>
            </a:r>
          </a:p>
        </p:txBody>
      </p:sp>
      <p:sp>
        <p:nvSpPr>
          <p:cNvPr id="10" name="Rechteck 9">
            <a:extLst>
              <a:ext uri="{FF2B5EF4-FFF2-40B4-BE49-F238E27FC236}">
                <a16:creationId xmlns:a16="http://schemas.microsoft.com/office/drawing/2014/main" id="{33F27FB5-DC36-4B23-A872-FFB735923953}"/>
              </a:ext>
            </a:extLst>
          </p:cNvPr>
          <p:cNvSpPr/>
          <p:nvPr/>
        </p:nvSpPr>
        <p:spPr>
          <a:xfrm>
            <a:off x="452107" y="5140472"/>
            <a:ext cx="7691767" cy="707886"/>
          </a:xfrm>
          <a:prstGeom prst="rect">
            <a:avLst/>
          </a:prstGeom>
        </p:spPr>
        <p:txBody>
          <a:bodyPr wrap="square">
            <a:spAutoFit/>
          </a:bodyPr>
          <a:lstStyle/>
          <a:p>
            <a:pPr algn="ctr">
              <a:defRPr sz="2000">
                <a:latin typeface="+mn-lt"/>
              </a:defRPr>
            </a:pPr>
            <a:r>
              <a:t>Strikt genomen is 'hallucinatie' geen juiste term, omdat AI een machine is zonder echte waarneming.</a:t>
            </a:r>
          </a:p>
        </p:txBody>
      </p:sp>
      <p:sp>
        <p:nvSpPr>
          <p:cNvPr id="4" name="Textfeld 3">
            <a:extLst>
              <a:ext uri="{FF2B5EF4-FFF2-40B4-BE49-F238E27FC236}">
                <a16:creationId xmlns:a16="http://schemas.microsoft.com/office/drawing/2014/main" id="{AFDA5AB2-63B8-818A-18E9-5EA599ECB2BB}"/>
              </a:ext>
            </a:extLst>
          </p:cNvPr>
          <p:cNvSpPr txBox="1"/>
          <p:nvPr/>
        </p:nvSpPr>
        <p:spPr>
          <a:xfrm>
            <a:off x="8486787" y="2393827"/>
            <a:ext cx="3253105" cy="584775"/>
          </a:xfrm>
          <a:prstGeom prst="rect">
            <a:avLst/>
          </a:prstGeom>
          <a:noFill/>
        </p:spPr>
        <p:txBody>
          <a:bodyPr wrap="square">
            <a:spAutoFit/>
          </a:bodyPr>
          <a:lstStyle/>
          <a:p>
            <a:pPr algn="ctr">
              <a:defRPr sz="1600" b="1">
                <a:latin typeface="+mn-lt"/>
              </a:defRPr>
            </a:pPr>
            <a:r>
              <a:rPr dirty="0" err="1"/>
              <a:t>een</a:t>
            </a:r>
            <a:r>
              <a:rPr dirty="0"/>
              <a:t> </a:t>
            </a:r>
            <a:r>
              <a:rPr dirty="0" err="1"/>
              <a:t>fotorealistische</a:t>
            </a:r>
            <a:r>
              <a:rPr dirty="0"/>
              <a:t>, </a:t>
            </a:r>
            <a:r>
              <a:rPr dirty="0" err="1"/>
              <a:t>robotachtige</a:t>
            </a:r>
            <a:r>
              <a:rPr dirty="0"/>
              <a:t> </a:t>
            </a:r>
            <a:r>
              <a:rPr dirty="0" err="1"/>
              <a:t>Pinokkio</a:t>
            </a:r>
            <a:endParaRPr dirty="0"/>
          </a:p>
        </p:txBody>
      </p:sp>
    </p:spTree>
    <p:extLst>
      <p:ext uri="{BB962C8B-B14F-4D97-AF65-F5344CB8AC3E}">
        <p14:creationId xmlns:p14="http://schemas.microsoft.com/office/powerpoint/2010/main" val="5191124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9596A12-A8A5-46CE-98F0-DA4EA40942BF}"/>
              </a:ext>
            </a:extLst>
          </p:cNvPr>
          <p:cNvSpPr>
            <a:spLocks noGrp="1"/>
          </p:cNvSpPr>
          <p:nvPr>
            <p:ph type="title"/>
          </p:nvPr>
        </p:nvSpPr>
        <p:spPr>
          <a:xfrm>
            <a:off x="457200" y="795600"/>
            <a:ext cx="4287982" cy="830997"/>
          </a:xfrm>
        </p:spPr>
        <p:txBody>
          <a:bodyPr/>
          <a:lstStyle/>
          <a:p>
            <a:r>
              <a:rPr dirty="0" err="1"/>
              <a:t>Groepsdiscussie</a:t>
            </a:r>
            <a:r>
              <a:rPr dirty="0"/>
              <a:t> </a:t>
            </a:r>
          </a:p>
        </p:txBody>
      </p:sp>
      <p:sp>
        <p:nvSpPr>
          <p:cNvPr id="4" name="Textplatzhalter 3">
            <a:extLst>
              <a:ext uri="{FF2B5EF4-FFF2-40B4-BE49-F238E27FC236}">
                <a16:creationId xmlns:a16="http://schemas.microsoft.com/office/drawing/2014/main" id="{267BE1BA-9CCD-42D3-A593-504FCD9DEBB1}"/>
              </a:ext>
            </a:extLst>
          </p:cNvPr>
          <p:cNvSpPr>
            <a:spLocks noGrp="1"/>
          </p:cNvSpPr>
          <p:nvPr>
            <p:ph type="body" sz="quarter" idx="10"/>
          </p:nvPr>
        </p:nvSpPr>
        <p:spPr>
          <a:xfrm>
            <a:off x="381000" y="2386799"/>
            <a:ext cx="3524250" cy="2584800"/>
          </a:xfrm>
        </p:spPr>
        <p:txBody>
          <a:bodyPr/>
          <a:lstStyle/>
          <a:p>
            <a:pPr>
              <a:defRPr sz="4400" b="1"/>
            </a:pPr>
            <a:r>
              <a:t>Ervaringen met AI-fouten</a:t>
            </a:r>
            <a:endParaRPr lang="de-DE" sz="4400" b="1" dirty="0"/>
          </a:p>
        </p:txBody>
      </p:sp>
      <p:sp>
        <p:nvSpPr>
          <p:cNvPr id="5" name="Inhaltsplatzhalter 2">
            <a:extLst>
              <a:ext uri="{FF2B5EF4-FFF2-40B4-BE49-F238E27FC236}">
                <a16:creationId xmlns:a16="http://schemas.microsoft.com/office/drawing/2014/main" id="{877B3D69-4057-465F-AFA9-C36221F2A23F}"/>
              </a:ext>
            </a:extLst>
          </p:cNvPr>
          <p:cNvSpPr/>
          <p:nvPr/>
        </p:nvSpPr>
        <p:spPr>
          <a:xfrm>
            <a:off x="4559729" y="1009650"/>
            <a:ext cx="7173600" cy="45675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0"/>
              </a:spcBef>
              <a:tabLst>
                <a:tab pos="0" algn="l"/>
              </a:tabLst>
              <a:defRPr sz="2000" b="1">
                <a:solidFill>
                  <a:schemeClr val="dk1"/>
                </a:solidFill>
                <a:effectLst/>
                <a:uFillTx/>
              </a:defRPr>
            </a:pPr>
            <a:r>
              <a:rPr dirty="0" err="1">
                <a:latin typeface="+mj-lt"/>
              </a:rPr>
              <a:t>Aanpak</a:t>
            </a:r>
            <a:r>
              <a:rPr dirty="0">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dirty="0" err="1">
                <a:effectLst/>
                <a:uFillTx/>
              </a:rPr>
              <a:t>Tijd</a:t>
            </a:r>
            <a:r>
              <a:rPr dirty="0">
                <a:effectLst/>
                <a:uFillTx/>
              </a:rPr>
              <a:t> </a:t>
            </a:r>
            <a:r>
              <a:rPr dirty="0"/>
              <a:t>: 8–10</a:t>
            </a:r>
            <a:r>
              <a:rPr dirty="0">
                <a:effectLst/>
                <a:uFillTx/>
              </a:rPr>
              <a:t> min.</a:t>
            </a:r>
            <a:endParaRPr lang="de-DE" sz="1400" u="sng" dirty="0">
              <a:solidFill>
                <a:schemeClr val="dk1"/>
              </a:solidFill>
              <a:latin typeface="Garet Book"/>
            </a:endParaRPr>
          </a:p>
          <a:p>
            <a:pPr defTabSz="914400">
              <a:spcBef>
                <a:spcPts val="1000"/>
              </a:spcBef>
              <a:buClr>
                <a:srgbClr val="0B163B"/>
              </a:buClr>
              <a:tabLst>
                <a:tab pos="0" algn="l"/>
              </a:tabLst>
            </a:pPr>
            <a:endParaRPr lang="en-US" sz="1200" u="sng" dirty="0">
              <a:solidFill>
                <a:schemeClr val="dk1"/>
              </a:solidFill>
            </a:endParaRP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rPr dirty="0"/>
              <a:t>Heb je </a:t>
            </a:r>
            <a:r>
              <a:rPr dirty="0" err="1"/>
              <a:t>voorbeelden</a:t>
            </a:r>
            <a:r>
              <a:rPr dirty="0"/>
              <a:t> van </a:t>
            </a:r>
            <a:r>
              <a:rPr dirty="0" err="1"/>
              <a:t>situaties</a:t>
            </a:r>
            <a:r>
              <a:rPr dirty="0"/>
              <a:t> </a:t>
            </a:r>
            <a:r>
              <a:rPr dirty="0" err="1"/>
              <a:t>waarin</a:t>
            </a:r>
            <a:r>
              <a:rPr dirty="0"/>
              <a:t> AI je in </a:t>
            </a:r>
            <a:r>
              <a:rPr dirty="0" err="1"/>
              <a:t>verwarring</a:t>
            </a:r>
            <a:r>
              <a:rPr dirty="0"/>
              <a:t> </a:t>
            </a:r>
            <a:r>
              <a:rPr dirty="0" err="1"/>
              <a:t>heeft</a:t>
            </a:r>
            <a:r>
              <a:rPr dirty="0"/>
              <a:t> </a:t>
            </a:r>
            <a:r>
              <a:rPr dirty="0" err="1"/>
              <a:t>gebracht</a:t>
            </a:r>
            <a:r>
              <a:rPr dirty="0"/>
              <a:t>?</a:t>
            </a: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rPr dirty="0"/>
              <a:t>Of </a:t>
            </a:r>
            <a:r>
              <a:rPr dirty="0" err="1"/>
              <a:t>waren</a:t>
            </a:r>
            <a:r>
              <a:rPr dirty="0"/>
              <a:t> de </a:t>
            </a:r>
            <a:r>
              <a:rPr dirty="0" err="1"/>
              <a:t>resultaten</a:t>
            </a:r>
            <a:r>
              <a:rPr dirty="0"/>
              <a:t> </a:t>
            </a:r>
            <a:r>
              <a:rPr dirty="0" err="1"/>
              <a:t>vreemd</a:t>
            </a:r>
            <a:r>
              <a:rPr dirty="0"/>
              <a:t>, </a:t>
            </a:r>
            <a:r>
              <a:rPr dirty="0" err="1"/>
              <a:t>verkeerd</a:t>
            </a:r>
            <a:r>
              <a:rPr dirty="0"/>
              <a:t> of </a:t>
            </a:r>
            <a:br>
              <a:rPr lang="en-US" sz="1400" dirty="0">
                <a:solidFill>
                  <a:schemeClr val="tx1"/>
                </a:solidFill>
              </a:rPr>
            </a:br>
            <a:r>
              <a:rPr dirty="0" err="1"/>
              <a:t>niet</a:t>
            </a:r>
            <a:r>
              <a:rPr dirty="0"/>
              <a:t> </a:t>
            </a:r>
            <a:r>
              <a:rPr dirty="0" err="1"/>
              <a:t>praktisch</a:t>
            </a:r>
            <a:r>
              <a:rPr dirty="0"/>
              <a:t> </a:t>
            </a:r>
            <a:r>
              <a:rPr dirty="0" err="1"/>
              <a:t>bruikbaar</a:t>
            </a:r>
            <a:r>
              <a:rPr dirty="0"/>
              <a:t>?</a:t>
            </a: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rPr dirty="0"/>
              <a:t>Wat </a:t>
            </a:r>
            <a:r>
              <a:rPr dirty="0" err="1"/>
              <a:t>kunnen</a:t>
            </a:r>
            <a:r>
              <a:rPr dirty="0"/>
              <a:t> </a:t>
            </a:r>
            <a:r>
              <a:rPr dirty="0" err="1"/>
              <a:t>redenen</a:t>
            </a:r>
            <a:r>
              <a:rPr dirty="0"/>
              <a:t> </a:t>
            </a:r>
            <a:r>
              <a:rPr dirty="0" err="1"/>
              <a:t>zijn</a:t>
            </a:r>
            <a:r>
              <a:rPr dirty="0"/>
              <a:t> </a:t>
            </a:r>
            <a:r>
              <a:rPr dirty="0" err="1"/>
              <a:t>waarom</a:t>
            </a:r>
            <a:r>
              <a:rPr dirty="0"/>
              <a:t> AI </a:t>
            </a:r>
            <a:r>
              <a:rPr dirty="0" err="1"/>
              <a:t>fouten</a:t>
            </a:r>
            <a:r>
              <a:rPr dirty="0"/>
              <a:t> of </a:t>
            </a:r>
            <a:r>
              <a:rPr dirty="0" err="1"/>
              <a:t>misleidende</a:t>
            </a:r>
            <a:r>
              <a:rPr dirty="0"/>
              <a:t> </a:t>
            </a:r>
            <a:r>
              <a:rPr dirty="0" err="1"/>
              <a:t>resultaten</a:t>
            </a:r>
            <a:r>
              <a:rPr dirty="0"/>
              <a:t> ('</a:t>
            </a:r>
            <a:r>
              <a:rPr dirty="0" err="1"/>
              <a:t>hallucinaties</a:t>
            </a:r>
            <a:r>
              <a:rPr dirty="0"/>
              <a:t>') </a:t>
            </a:r>
            <a:r>
              <a:rPr dirty="0" err="1"/>
              <a:t>oplevert</a:t>
            </a:r>
            <a:r>
              <a:rPr dirty="0"/>
              <a:t>? </a:t>
            </a:r>
            <a:br>
              <a:rPr lang="en-US" sz="1400" dirty="0">
                <a:solidFill>
                  <a:schemeClr val="tx1"/>
                </a:solidFill>
              </a:rPr>
            </a:br>
            <a:endParaRPr lang="en-US" sz="1400" dirty="0">
              <a:solidFill>
                <a:schemeClr val="tx1"/>
              </a:solidFill>
            </a:endParaRPr>
          </a:p>
          <a:p>
            <a:pPr marL="285750" indent="-285750" defTabSz="914400">
              <a:spcBef>
                <a:spcPts val="1000"/>
              </a:spcBef>
              <a:buClr>
                <a:srgbClr val="0B163B"/>
              </a:buClr>
              <a:buFont typeface="Arial" panose="020B0604020202020204" pitchFamily="34" charset="0"/>
              <a:buChar char="•"/>
              <a:tabLst>
                <a:tab pos="0" algn="l"/>
              </a:tabLst>
              <a:defRPr sz="1400">
                <a:solidFill>
                  <a:schemeClr val="tx1"/>
                </a:solidFill>
              </a:defRPr>
            </a:pPr>
            <a:r>
              <a:rPr u="sng" dirty="0" err="1"/>
              <a:t>Probeer</a:t>
            </a:r>
            <a:r>
              <a:rPr u="sng" dirty="0"/>
              <a:t> 1–2 </a:t>
            </a:r>
            <a:r>
              <a:rPr u="sng" dirty="0" err="1"/>
              <a:t>verklaringen</a:t>
            </a:r>
            <a:r>
              <a:rPr u="sng" dirty="0"/>
              <a:t> </a:t>
            </a:r>
            <a:r>
              <a:rPr u="sng" dirty="0" err="1"/>
              <a:t>te</a:t>
            </a:r>
            <a:r>
              <a:rPr u="sng" dirty="0"/>
              <a:t> </a:t>
            </a:r>
            <a:r>
              <a:rPr u="sng" dirty="0" err="1"/>
              <a:t>vinden</a:t>
            </a:r>
            <a:r>
              <a:rPr dirty="0"/>
              <a:t>. </a:t>
            </a:r>
          </a:p>
        </p:txBody>
      </p:sp>
    </p:spTree>
    <p:extLst>
      <p:ext uri="{BB962C8B-B14F-4D97-AF65-F5344CB8AC3E}">
        <p14:creationId xmlns:p14="http://schemas.microsoft.com/office/powerpoint/2010/main" val="15460181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52A4FD-D9D8-4CE0-B7EF-399446D0912B}"/>
              </a:ext>
            </a:extLst>
          </p:cNvPr>
          <p:cNvSpPr>
            <a:spLocks noGrp="1"/>
          </p:cNvSpPr>
          <p:nvPr>
            <p:ph type="title"/>
          </p:nvPr>
        </p:nvSpPr>
        <p:spPr>
          <a:xfrm>
            <a:off x="457199" y="795600"/>
            <a:ext cx="11672455" cy="830997"/>
          </a:xfrm>
        </p:spPr>
        <p:txBody>
          <a:bodyPr/>
          <a:lstStyle/>
          <a:p>
            <a:pPr>
              <a:defRPr b="1">
                <a:solidFill>
                  <a:schemeClr val="accent4"/>
                </a:solidFill>
              </a:defRPr>
            </a:pPr>
            <a:r>
              <a:rPr dirty="0" err="1"/>
              <a:t>Enkele</a:t>
            </a:r>
            <a:r>
              <a:rPr dirty="0"/>
              <a:t> </a:t>
            </a:r>
            <a:r>
              <a:rPr dirty="0" err="1"/>
              <a:t>factoren</a:t>
            </a:r>
            <a:r>
              <a:rPr dirty="0"/>
              <a:t> die van </a:t>
            </a:r>
            <a:r>
              <a:rPr dirty="0" err="1"/>
              <a:t>invloed</a:t>
            </a:r>
            <a:r>
              <a:rPr dirty="0"/>
              <a:t> </a:t>
            </a:r>
            <a:r>
              <a:rPr dirty="0" err="1"/>
              <a:t>zijn</a:t>
            </a:r>
            <a:r>
              <a:rPr dirty="0"/>
              <a:t> op</a:t>
            </a:r>
            <a:br>
              <a:rPr lang="it-IT" dirty="0"/>
            </a:br>
            <a:r>
              <a:rPr dirty="0"/>
              <a:t>AI-'</a:t>
            </a:r>
            <a:r>
              <a:rPr dirty="0" err="1"/>
              <a:t>hallucinaties</a:t>
            </a:r>
            <a:r>
              <a:rPr dirty="0"/>
              <a:t>'</a:t>
            </a:r>
            <a:endParaRPr lang="de-DE" dirty="0">
              <a:solidFill>
                <a:schemeClr val="accent4"/>
              </a:solidFill>
            </a:endParaRPr>
          </a:p>
        </p:txBody>
      </p:sp>
      <p:sp>
        <p:nvSpPr>
          <p:cNvPr id="6" name="Textfeld 5">
            <a:extLst>
              <a:ext uri="{FF2B5EF4-FFF2-40B4-BE49-F238E27FC236}">
                <a16:creationId xmlns:a16="http://schemas.microsoft.com/office/drawing/2014/main" id="{36DAFCA5-1D9F-4CC1-B53A-197EC1DB5B10}"/>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7" name="Inhaltsplatzhalter 2">
            <a:extLst>
              <a:ext uri="{FF2B5EF4-FFF2-40B4-BE49-F238E27FC236}">
                <a16:creationId xmlns:a16="http://schemas.microsoft.com/office/drawing/2014/main" id="{8C819430-19E4-45C8-86A5-438CDD5EBF57}"/>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Voorspelling is geen kennis</a:t>
            </a:r>
            <a:endParaRPr lang="nl-BE" sz="1800" b="0" u="none" strike="noStrike" dirty="0">
              <a:solidFill>
                <a:srgbClr val="000000"/>
              </a:solidFill>
              <a:effectLst/>
              <a:uFillTx/>
              <a:latin typeface="+mj-lt"/>
            </a:endParaRPr>
          </a:p>
        </p:txBody>
      </p:sp>
      <p:sp>
        <p:nvSpPr>
          <p:cNvPr id="8" name="Inhaltsplatzhalter 2">
            <a:extLst>
              <a:ext uri="{FF2B5EF4-FFF2-40B4-BE49-F238E27FC236}">
                <a16:creationId xmlns:a16="http://schemas.microsoft.com/office/drawing/2014/main" id="{E27A0CCD-3739-452A-8157-A700A272844F}"/>
              </a:ext>
            </a:extLst>
          </p:cNvPr>
          <p:cNvSpPr/>
          <p:nvPr/>
        </p:nvSpPr>
        <p:spPr>
          <a:xfrm>
            <a:off x="452108" y="2227663"/>
            <a:ext cx="10977892" cy="78859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AI weet niets, maar berekent de uitvoer, bijv. door woorden te voorspellen op basis van patronen. Dit kan leiden tot teksten die alleen maar correct klinken, maar die onjuiste of misleidende passages bevatten. </a:t>
            </a:r>
          </a:p>
        </p:txBody>
      </p:sp>
      <p:sp>
        <p:nvSpPr>
          <p:cNvPr id="9" name="Textfeld 8">
            <a:extLst>
              <a:ext uri="{FF2B5EF4-FFF2-40B4-BE49-F238E27FC236}">
                <a16:creationId xmlns:a16="http://schemas.microsoft.com/office/drawing/2014/main" id="{F0D29927-03EE-41EA-B568-7DA9B9E56061}"/>
              </a:ext>
            </a:extLst>
          </p:cNvPr>
          <p:cNvSpPr txBox="1"/>
          <p:nvPr/>
        </p:nvSpPr>
        <p:spPr>
          <a:xfrm>
            <a:off x="0" y="301626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C4758403-03A0-4FFF-884F-8D7695074792}"/>
              </a:ext>
            </a:extLst>
          </p:cNvPr>
          <p:cNvSpPr/>
          <p:nvPr/>
        </p:nvSpPr>
        <p:spPr>
          <a:xfrm>
            <a:off x="452108" y="301192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Lage kwaliteit van trainingsgegevens en -modellen</a:t>
            </a:r>
            <a:endParaRPr lang="nl-BE" sz="1800"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7C0EA431-7D77-42CD-82CF-BA08A467CBA9}"/>
              </a:ext>
            </a:extLst>
          </p:cNvPr>
          <p:cNvSpPr/>
          <p:nvPr/>
        </p:nvSpPr>
        <p:spPr>
          <a:xfrm>
            <a:off x="452108" y="3407924"/>
            <a:ext cx="10977892" cy="107835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Als datamodellen en trainingsdata verouderde of onjuiste informatie bevatten (bijv. webcontent), zal de kwaliteit van de uitvoer ook laag zijn. De meeste AI-modellen maken gebruik van gegevens uit vele verschillende bronnen die niet altijd geverifieerde en feitelijke informatie bevatten.</a:t>
            </a:r>
          </a:p>
        </p:txBody>
      </p:sp>
      <p:sp>
        <p:nvSpPr>
          <p:cNvPr id="16" name="Textfeld 15">
            <a:extLst>
              <a:ext uri="{FF2B5EF4-FFF2-40B4-BE49-F238E27FC236}">
                <a16:creationId xmlns:a16="http://schemas.microsoft.com/office/drawing/2014/main" id="{66C7F25F-FA53-4742-961E-675046FB875A}"/>
              </a:ext>
            </a:extLst>
          </p:cNvPr>
          <p:cNvSpPr txBox="1"/>
          <p:nvPr/>
        </p:nvSpPr>
        <p:spPr>
          <a:xfrm>
            <a:off x="0" y="448627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1C49F4CA-ED59-4620-B17C-2E8017A5412B}"/>
              </a:ext>
            </a:extLst>
          </p:cNvPr>
          <p:cNvSpPr/>
          <p:nvPr/>
        </p:nvSpPr>
        <p:spPr>
          <a:xfrm>
            <a:off x="452108" y="448193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Overfitting en optimalisatie van de uitvoer</a:t>
            </a:r>
            <a:endParaRPr lang="nl-BE" sz="18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4B6C705D-EFD4-48B1-8028-1CC3EB5E9F66}"/>
              </a:ext>
            </a:extLst>
          </p:cNvPr>
          <p:cNvSpPr/>
          <p:nvPr/>
        </p:nvSpPr>
        <p:spPr>
          <a:xfrm>
            <a:off x="452108" y="4877937"/>
            <a:ext cx="10977892" cy="107835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Veel AI-systemen (met name generatieve AI) zijn geprogrammeerd om de uitvoer te optimaliseren. Daarom wordt er ook uitvoer gegenereerd die alleen maar aannemelijk klinkt, in plaats van onzekerheid toe te geven. </a:t>
            </a:r>
          </a:p>
        </p:txBody>
      </p:sp>
    </p:spTree>
    <p:extLst>
      <p:ext uri="{BB962C8B-B14F-4D97-AF65-F5344CB8AC3E}">
        <p14:creationId xmlns:p14="http://schemas.microsoft.com/office/powerpoint/2010/main" val="72944648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652A4FD-D9D8-4CE0-B7EF-399446D0912B}"/>
              </a:ext>
            </a:extLst>
          </p:cNvPr>
          <p:cNvSpPr>
            <a:spLocks noGrp="1"/>
          </p:cNvSpPr>
          <p:nvPr>
            <p:ph type="title"/>
          </p:nvPr>
        </p:nvSpPr>
        <p:spPr/>
        <p:txBody>
          <a:bodyPr/>
          <a:lstStyle/>
          <a:p>
            <a:pPr>
              <a:defRPr b="1">
                <a:solidFill>
                  <a:schemeClr val="tx1"/>
                </a:solidFill>
              </a:defRPr>
            </a:pPr>
            <a:r>
              <a:rPr dirty="0" err="1"/>
              <a:t>Enkele</a:t>
            </a:r>
            <a:r>
              <a:rPr dirty="0"/>
              <a:t> </a:t>
            </a:r>
            <a:r>
              <a:rPr dirty="0" err="1"/>
              <a:t>factoren</a:t>
            </a:r>
            <a:r>
              <a:rPr dirty="0"/>
              <a:t> die van </a:t>
            </a:r>
            <a:r>
              <a:rPr dirty="0" err="1"/>
              <a:t>invloed</a:t>
            </a:r>
            <a:r>
              <a:rPr dirty="0"/>
              <a:t> </a:t>
            </a:r>
            <a:r>
              <a:rPr dirty="0" err="1"/>
              <a:t>zijn</a:t>
            </a:r>
            <a:r>
              <a:rPr dirty="0"/>
              <a:t> op</a:t>
            </a:r>
            <a:br>
              <a:rPr lang="it-IT" dirty="0"/>
            </a:br>
            <a:r>
              <a:rPr dirty="0"/>
              <a:t>AI-'</a:t>
            </a:r>
            <a:r>
              <a:rPr dirty="0" err="1"/>
              <a:t>hallucinaties</a:t>
            </a:r>
            <a:r>
              <a:rPr dirty="0"/>
              <a:t>'</a:t>
            </a:r>
            <a:endParaRPr lang="de-DE" dirty="0"/>
          </a:p>
        </p:txBody>
      </p:sp>
      <p:pic>
        <p:nvPicPr>
          <p:cNvPr id="12" name="Grafik 11">
            <a:extLst>
              <a:ext uri="{FF2B5EF4-FFF2-40B4-BE49-F238E27FC236}">
                <a16:creationId xmlns:a16="http://schemas.microsoft.com/office/drawing/2014/main" id="{19E7F844-B26C-4274-B46E-3A550DEF3E20}"/>
              </a:ext>
            </a:extLst>
          </p:cNvPr>
          <p:cNvPicPr>
            <a:picLocks noChangeAspect="1"/>
          </p:cNvPicPr>
          <p:nvPr/>
        </p:nvPicPr>
        <p:blipFill>
          <a:blip r:embed="rId2"/>
          <a:stretch>
            <a:fillRect/>
          </a:stretch>
        </p:blipFill>
        <p:spPr>
          <a:xfrm>
            <a:off x="2270278" y="2066783"/>
            <a:ext cx="7651443" cy="3200400"/>
          </a:xfrm>
          <a:prstGeom prst="rect">
            <a:avLst/>
          </a:prstGeom>
        </p:spPr>
      </p:pic>
      <p:sp>
        <p:nvSpPr>
          <p:cNvPr id="13" name="Textfeld 12">
            <a:extLst>
              <a:ext uri="{FF2B5EF4-FFF2-40B4-BE49-F238E27FC236}">
                <a16:creationId xmlns:a16="http://schemas.microsoft.com/office/drawing/2014/main" id="{247BBAE1-6659-49D8-8EF4-DCB1D85101CE}"/>
              </a:ext>
            </a:extLst>
          </p:cNvPr>
          <p:cNvSpPr txBox="1"/>
          <p:nvPr/>
        </p:nvSpPr>
        <p:spPr>
          <a:xfrm>
            <a:off x="3844583" y="5791740"/>
            <a:ext cx="5635786" cy="430887"/>
          </a:xfrm>
          <a:prstGeom prst="rect">
            <a:avLst/>
          </a:prstGeom>
          <a:noFill/>
        </p:spPr>
        <p:txBody>
          <a:bodyPr wrap="square">
            <a:spAutoFit/>
          </a:bodyPr>
          <a:lstStyle/>
          <a:p>
            <a:pPr>
              <a:defRPr sz="1050">
                <a:latin typeface="+mn-lt"/>
              </a:defRPr>
            </a:pPr>
            <a:r>
              <a:t>Afbeelding: Farnschläder, T. (2025). AI Hallucination: A Guide with Examples. </a:t>
            </a:r>
            <a:r>
              <a:rPr i="1"/>
              <a:t>Datacamp.</a:t>
            </a:r>
            <a:r>
              <a:t> www.datacamp.com/blog/ai-hallucination </a:t>
            </a:r>
          </a:p>
        </p:txBody>
      </p:sp>
    </p:spTree>
    <p:extLst>
      <p:ext uri="{BB962C8B-B14F-4D97-AF65-F5344CB8AC3E}">
        <p14:creationId xmlns:p14="http://schemas.microsoft.com/office/powerpoint/2010/main" val="3410954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157AB9F-E8DA-42AE-8C67-6F6518051462}"/>
              </a:ext>
            </a:extLst>
          </p:cNvPr>
          <p:cNvSpPr>
            <a:spLocks noGrp="1"/>
          </p:cNvSpPr>
          <p:nvPr>
            <p:ph type="title"/>
          </p:nvPr>
        </p:nvSpPr>
        <p:spPr/>
        <p:txBody>
          <a:bodyPr/>
          <a:lstStyle/>
          <a:p>
            <a:r>
              <a:t>Wanneer AI-resultaten nutteloos worden: modelinstorting</a:t>
            </a:r>
            <a:endParaRPr lang="de-DE" dirty="0"/>
          </a:p>
        </p:txBody>
      </p:sp>
      <p:pic>
        <p:nvPicPr>
          <p:cNvPr id="5" name="Grafik 4">
            <a:extLst>
              <a:ext uri="{FF2B5EF4-FFF2-40B4-BE49-F238E27FC236}">
                <a16:creationId xmlns:a16="http://schemas.microsoft.com/office/drawing/2014/main" id="{664F912A-11F8-4D74-ADC0-2F94E3DEB80B}"/>
              </a:ext>
            </a:extLst>
          </p:cNvPr>
          <p:cNvPicPr>
            <a:picLocks noChangeAspect="1"/>
          </p:cNvPicPr>
          <p:nvPr/>
        </p:nvPicPr>
        <p:blipFill>
          <a:blip r:embed="rId3"/>
          <a:stretch>
            <a:fillRect/>
          </a:stretch>
        </p:blipFill>
        <p:spPr>
          <a:xfrm>
            <a:off x="457200" y="3414354"/>
            <a:ext cx="6834480" cy="2648046"/>
          </a:xfrm>
          <a:prstGeom prst="rect">
            <a:avLst/>
          </a:prstGeom>
        </p:spPr>
      </p:pic>
      <p:pic>
        <p:nvPicPr>
          <p:cNvPr id="6" name="Grafik 5">
            <a:extLst>
              <a:ext uri="{FF2B5EF4-FFF2-40B4-BE49-F238E27FC236}">
                <a16:creationId xmlns:a16="http://schemas.microsoft.com/office/drawing/2014/main" id="{4CA83610-D9C7-45D1-855E-AA06455BFFE2}"/>
              </a:ext>
            </a:extLst>
          </p:cNvPr>
          <p:cNvPicPr>
            <a:picLocks noChangeAspect="1"/>
          </p:cNvPicPr>
          <p:nvPr/>
        </p:nvPicPr>
        <p:blipFill>
          <a:blip r:embed="rId4"/>
          <a:stretch>
            <a:fillRect/>
          </a:stretch>
        </p:blipFill>
        <p:spPr>
          <a:xfrm>
            <a:off x="7448550" y="3595499"/>
            <a:ext cx="3905907" cy="2348160"/>
          </a:xfrm>
          <a:prstGeom prst="rect">
            <a:avLst/>
          </a:prstGeom>
        </p:spPr>
      </p:pic>
      <p:sp>
        <p:nvSpPr>
          <p:cNvPr id="8" name="Textfeld 7">
            <a:extLst>
              <a:ext uri="{FF2B5EF4-FFF2-40B4-BE49-F238E27FC236}">
                <a16:creationId xmlns:a16="http://schemas.microsoft.com/office/drawing/2014/main" id="{9D63FF1C-EDA9-4481-9C05-D489A6227E97}"/>
              </a:ext>
            </a:extLst>
          </p:cNvPr>
          <p:cNvSpPr txBox="1"/>
          <p:nvPr/>
        </p:nvSpPr>
        <p:spPr>
          <a:xfrm>
            <a:off x="0" y="1836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9" name="Inhaltsplatzhalter 2">
            <a:extLst>
              <a:ext uri="{FF2B5EF4-FFF2-40B4-BE49-F238E27FC236}">
                <a16:creationId xmlns:a16="http://schemas.microsoft.com/office/drawing/2014/main" id="{83EB954E-5F7B-4C53-88E3-2472BE44BA9D}"/>
              </a:ext>
            </a:extLst>
          </p:cNvPr>
          <p:cNvSpPr/>
          <p:nvPr/>
        </p:nvSpPr>
        <p:spPr>
          <a:xfrm>
            <a:off x="452108" y="18316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Degeneratief proces </a:t>
            </a:r>
            <a:endParaRPr lang="nl-BE" sz="1800" b="0" u="none" strike="noStrike" dirty="0">
              <a:solidFill>
                <a:srgbClr val="000000"/>
              </a:solidFill>
              <a:effectLst/>
              <a:uFillTx/>
              <a:latin typeface="+mj-lt"/>
            </a:endParaRPr>
          </a:p>
        </p:txBody>
      </p:sp>
      <p:sp>
        <p:nvSpPr>
          <p:cNvPr id="10" name="Inhaltsplatzhalter 2">
            <a:extLst>
              <a:ext uri="{FF2B5EF4-FFF2-40B4-BE49-F238E27FC236}">
                <a16:creationId xmlns:a16="http://schemas.microsoft.com/office/drawing/2014/main" id="{644E5BAA-0ABE-4D21-A288-B2CB32B67E02}"/>
              </a:ext>
            </a:extLst>
          </p:cNvPr>
          <p:cNvSpPr/>
          <p:nvPr/>
        </p:nvSpPr>
        <p:spPr>
          <a:xfrm>
            <a:off x="452108" y="2227663"/>
            <a:ext cx="10977892" cy="132242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Enorm kwaliteitsverlies als het AI-model uitsluitend wordt getraind met door AI gegenereerde (synthetische) gegevens</a:t>
            </a:r>
          </a:p>
          <a:p>
            <a:pPr marL="285750" indent="-285750">
              <a:spcBef>
                <a:spcPts val="1000"/>
              </a:spcBef>
              <a:buFont typeface="Arial" panose="020B0604020202020204" pitchFamily="34" charset="0"/>
              <a:buChar char="•"/>
              <a:defRPr sz="1400"/>
            </a:pPr>
            <a:r>
              <a:t>On the longer run: total collapse (Shumailov et al. 2024)</a:t>
            </a:r>
          </a:p>
          <a:p>
            <a:pPr>
              <a:spcBef>
                <a:spcPts val="1000"/>
              </a:spcBef>
              <a:defRPr sz="1200"/>
            </a:pPr>
            <a:r>
              <a:t>      </a:t>
            </a:r>
            <a:r>
              <a:rPr>
                <a:sym typeface="Wingdings" panose="05000000000000000000" pitchFamily="2" charset="2"/>
              </a:rPr>
              <a:t> </a:t>
            </a:r>
            <a:r>
              <a:t>AI-model wordt onbruikbaar</a:t>
            </a:r>
          </a:p>
          <a:p>
            <a:pPr marL="285750" indent="-285750">
              <a:spcBef>
                <a:spcPts val="1000"/>
              </a:spcBef>
              <a:buFont typeface="Arial" panose="020B0604020202020204" pitchFamily="34" charset="0"/>
              <a:buChar char="•"/>
            </a:pPr>
            <a:endParaRPr lang="en-US" sz="1400" dirty="0"/>
          </a:p>
        </p:txBody>
      </p:sp>
    </p:spTree>
    <p:extLst>
      <p:ext uri="{BB962C8B-B14F-4D97-AF65-F5344CB8AC3E}">
        <p14:creationId xmlns:p14="http://schemas.microsoft.com/office/powerpoint/2010/main" val="2798720157"/>
      </p:ext>
    </p:extLst>
  </p:cSld>
  <p:clrMapOvr>
    <a:masterClrMapping/>
  </p:clrMapOvr>
  <p:transition/>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1">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1">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2122</Words>
  <Application>Microsoft Office PowerPoint</Application>
  <PresentationFormat>Breitbild</PresentationFormat>
  <Paragraphs>204</Paragraphs>
  <Slides>27</Slides>
  <Notes>2</Notes>
  <HiddenSlides>0</HiddenSlides>
  <MMClips>0</MMClips>
  <ScaleCrop>false</ScaleCrop>
  <HeadingPairs>
    <vt:vector size="6" baseType="variant">
      <vt:variant>
        <vt:lpstr>Verwendete Schriftarten</vt:lpstr>
      </vt:variant>
      <vt:variant>
        <vt:i4>8</vt:i4>
      </vt:variant>
      <vt:variant>
        <vt:lpstr>Design</vt:lpstr>
      </vt:variant>
      <vt:variant>
        <vt:i4>5</vt:i4>
      </vt:variant>
      <vt:variant>
        <vt:lpstr>Folientitel</vt:lpstr>
      </vt:variant>
      <vt:variant>
        <vt:i4>27</vt:i4>
      </vt:variant>
    </vt:vector>
  </HeadingPairs>
  <TitlesOfParts>
    <vt:vector size="40" baseType="lpstr">
      <vt:lpstr>Calibri</vt:lpstr>
      <vt:lpstr>Garet Book</vt:lpstr>
      <vt:lpstr>Wingdings</vt:lpstr>
      <vt:lpstr>Times New Roman</vt:lpstr>
      <vt:lpstr>Garet Heavy</vt:lpstr>
      <vt:lpstr>Symbol</vt:lpstr>
      <vt:lpstr>Palatino Linotype</vt:lpstr>
      <vt:lpstr>Arial</vt:lpstr>
      <vt:lpstr>Titel (Deckblatt)</vt:lpstr>
      <vt:lpstr>Inhalt</vt:lpstr>
      <vt:lpstr>Benutzerdefiniertes Design</vt:lpstr>
      <vt:lpstr>Office Theme</vt:lpstr>
      <vt:lpstr>1_Benutzerdefiniertes Design</vt:lpstr>
      <vt:lpstr>Weird AI</vt:lpstr>
      <vt:lpstr>Inhoud</vt:lpstr>
      <vt:lpstr>AI-'hallucinaties'</vt:lpstr>
      <vt:lpstr>Korte discussie</vt:lpstr>
      <vt:lpstr>AI-'hallucinaties'</vt:lpstr>
      <vt:lpstr>Groepsdiscussie </vt:lpstr>
      <vt:lpstr>Enkele factoren die van invloed zijn op AI-'hallucinaties'</vt:lpstr>
      <vt:lpstr>Enkele factoren die van invloed zijn op AI-'hallucinaties'</vt:lpstr>
      <vt:lpstr>Wanneer AI-resultaten nutteloos worden: modelinstorting</vt:lpstr>
      <vt:lpstr>Individueel werk en/of groepswerk </vt:lpstr>
      <vt:lpstr>Enkele gevolgen van AI-'hallucinaties'</vt:lpstr>
      <vt:lpstr>Weird AI</vt:lpstr>
      <vt:lpstr>Slechtste praktijken 1 Enkele voorbeelden van AI-'hallucinaties' en andere fouten</vt:lpstr>
      <vt:lpstr>Slechtste praktijken 2 Enkele voorbeelden van AI-'hallucinaties' en andere fouten</vt:lpstr>
      <vt:lpstr>Slechtste praktijken 3 Weird AI-wiskunde</vt:lpstr>
      <vt:lpstr>Is AI betrouwbaar?</vt:lpstr>
      <vt:lpstr>Groepsdiscussie</vt:lpstr>
      <vt:lpstr>Echt of nep?</vt:lpstr>
      <vt:lpstr>Laten we een kleine quiz doen: Echt of nep?</vt:lpstr>
      <vt:lpstr>Welke persoon is echt? </vt:lpstr>
      <vt:lpstr>Welke persoon is echt? </vt:lpstr>
      <vt:lpstr>Nep of echt?</vt:lpstr>
      <vt:lpstr>Welke kat is nep? </vt:lpstr>
      <vt:lpstr>Zijn deze personen echt? </vt:lpstr>
      <vt:lpstr>Groepswerk en discussie</vt:lpstr>
      <vt:lpstr>Kritische AI-vaardigheden als voorwaarde voor constructief gebruik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557</cp:revision>
  <cp:lastPrinted>2012-08-20T13:38:50Z</cp:lastPrinted>
  <dcterms:created xsi:type="dcterms:W3CDTF">2022-06-21T14:12:07Z</dcterms:created>
  <dcterms:modified xsi:type="dcterms:W3CDTF">2026-06-08T07:56:16Z</dcterms:modified>
</cp:coreProperties>
</file>