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27"/>
  </p:notesMasterIdLst>
  <p:sldIdLst>
    <p:sldId id="329" r:id="rId3"/>
    <p:sldId id="285" r:id="rId4"/>
    <p:sldId id="322" r:id="rId5"/>
    <p:sldId id="304" r:id="rId6"/>
    <p:sldId id="310" r:id="rId7"/>
    <p:sldId id="286" r:id="rId8"/>
    <p:sldId id="290" r:id="rId9"/>
    <p:sldId id="298" r:id="rId10"/>
    <p:sldId id="305" r:id="rId11"/>
    <p:sldId id="293" r:id="rId12"/>
    <p:sldId id="312" r:id="rId13"/>
    <p:sldId id="323" r:id="rId14"/>
    <p:sldId id="303" r:id="rId15"/>
    <p:sldId id="314" r:id="rId16"/>
    <p:sldId id="324" r:id="rId17"/>
    <p:sldId id="318" r:id="rId18"/>
    <p:sldId id="316" r:id="rId19"/>
    <p:sldId id="325" r:id="rId20"/>
    <p:sldId id="291" r:id="rId21"/>
    <p:sldId id="315" r:id="rId22"/>
    <p:sldId id="326" r:id="rId23"/>
    <p:sldId id="327" r:id="rId24"/>
    <p:sldId id="307" r:id="rId25"/>
    <p:sldId id="494" r:id="rId26"/>
  </p:sldIdLst>
  <p:sldSz cx="12192000" cy="6858000"/>
  <p:notesSz cx="6858000" cy="9144000"/>
  <p:embeddedFontLst>
    <p:embeddedFont>
      <p:font typeface="Garet Book" pitchFamily="2" charset="0"/>
      <p:regular r:id="rId28"/>
    </p:embeddedFont>
    <p:embeddedFont>
      <p:font typeface="Garet Heavy" pitchFamily="2" charset="0"/>
      <p:bold r:id="rId29"/>
    </p:embeddedFont>
    <p:embeddedFont>
      <p:font typeface="Segoe UI" panose="020B0502040204020203" pitchFamily="34" charset="0"/>
      <p:regular r:id="rId30"/>
      <p:bold r:id="rId31"/>
      <p:italic r:id="rId32"/>
      <p:boldItalic r:id="rId33"/>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4624439-448F-DDBD-F9FA-5387D7952619}" name="Gastbenutzer" initials="Ga" userId="S::urn:spo:tenantanon#5f9ff70a-ce0b-4ddb-aa0e-3caba5a7e726::" providerId="AD"/>
  <p188:author id="{67A5084D-89B5-76EB-C1DB-9B02BCE36FF8}" name="Guest User" initials="GU" userId="S::urn:spo:anon#32da7efcc1b5d516944627a17583c08aec7c4c4e2dab6537b06024b6e4f73a43::" providerId="AD"/>
  <p188:author id="{BEACC5A0-606F-46EA-99AC-10A44654D32C}" name="Guest User" initials="GU" userId="S::urn:spo:anon#cecc21c73263bb7aa0824bdd4c7a8d5fb01cc11b7c3a96a419dca05e22ea2685::" providerId="AD"/>
  <p188:author id="{0A8DD8C6-7415-CBB2-100F-ED3853A0B386}" name="Projektteam 2" initials="P2" userId="S::projektteam2@demokratiezentrum.org::5102b972-be3c-4467-bcf1-aa6d6b1eaa0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na Frey" initials="LF" lastIdx="2" clrIdx="0">
    <p:extLst>
      <p:ext uri="{19B8F6BF-5375-455C-9EA6-DF929625EA0E}">
        <p15:presenceInfo xmlns:p15="http://schemas.microsoft.com/office/powerpoint/2012/main" userId="4ff3e4e6b989e2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EEFE"/>
    <a:srgbClr val="FFFFFF"/>
    <a:srgbClr val="C5D3F3"/>
    <a:srgbClr val="E1FEFA"/>
    <a:srgbClr val="FFE7FE"/>
    <a:srgbClr val="38FBDB"/>
    <a:srgbClr val="FC0FF5"/>
    <a:srgbClr val="8F52F5"/>
    <a:srgbClr val="94AEE8"/>
    <a:srgbClr val="F6F8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BEA5FA-EB5B-6492-284A-E3558BEC7C49}" v="9" dt="2026-02-16T15:59:57.598"/>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Helle Formatvorlage 2 - Akz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Mittlere Formatvorlage 1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58"/>
  </p:normalViewPr>
  <p:slideViewPr>
    <p:cSldViewPr snapToGrid="0">
      <p:cViewPr varScale="1">
        <p:scale>
          <a:sx n="75" d="100"/>
          <a:sy n="75" d="100"/>
        </p:scale>
        <p:origin x="874" y="43"/>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microsoft.com/office/2015/10/relationships/revisionInfo" Target="revisionInfo.xml"/><Relationship Id="rId21" Type="http://schemas.openxmlformats.org/officeDocument/2006/relationships/slide" Target="slides/slide19.xml"/><Relationship Id="rId34"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6.fntdata"/><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5.fntdata"/><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525A37-2257-4A6A-A782-65AF63A7607E}" type="doc">
      <dgm:prSet loTypeId="urn:microsoft.com/office/officeart/2005/8/layout/cycle2" loCatId="cycle" qsTypeId="urn:microsoft.com/office/officeart/2005/8/quickstyle/simple1" qsCatId="simple" csTypeId="urn:microsoft.com/office/officeart/2005/8/colors/colorful4" csCatId="colorful" phldr="1"/>
      <dgm:spPr/>
      <dgm:t>
        <a:bodyPr/>
        <a:lstStyle/>
        <a:p>
          <a:endParaRPr lang="en-US"/>
        </a:p>
      </dgm:t>
    </dgm:pt>
    <dgm:pt modelId="{D0540163-6005-4D0E-9110-40696888C618}">
      <dgm:prSet phldrT="[Text]" phldr="0"/>
      <dgm:spPr/>
      <dgm:t>
        <a:bodyPr/>
        <a:lstStyle/>
        <a:p>
          <a:pPr rtl="0">
            <a:defRPr>
              <a:latin typeface="Garet Heavy"/>
            </a:defRPr>
          </a:pPr>
          <a:r>
            <a:t>Bias in der Gesellschaft</a:t>
          </a:r>
          <a:endParaRPr lang="en-US"/>
        </a:p>
      </dgm:t>
    </dgm:pt>
    <dgm:pt modelId="{E44DF0B2-4185-489B-AAAD-B81EA93EA7B2}" type="parTrans" cxnId="{E22AFD63-2FEA-4560-95D8-7A2383C228BD}">
      <dgm:prSet/>
      <dgm:spPr/>
      <dgm:t>
        <a:bodyPr/>
        <a:lstStyle/>
        <a:p>
          <a:endParaRPr lang="en-US"/>
        </a:p>
      </dgm:t>
    </dgm:pt>
    <dgm:pt modelId="{4B71BC35-A010-4638-AFEC-611B67545186}" type="sibTrans" cxnId="{E22AFD63-2FEA-4560-95D8-7A2383C228BD}">
      <dgm:prSet/>
      <dgm:spPr/>
      <dgm:t>
        <a:bodyPr/>
        <a:lstStyle/>
        <a:p>
          <a:endParaRPr lang="en-US"/>
        </a:p>
      </dgm:t>
    </dgm:pt>
    <dgm:pt modelId="{91EBABE0-4C6A-4FB4-91AE-3506224147B7}">
      <dgm:prSet phldrT="[Text]" phldr="0"/>
      <dgm:spPr/>
      <dgm:t>
        <a:bodyPr/>
        <a:lstStyle/>
        <a:p>
          <a:pPr rtl="0">
            <a:defRPr>
              <a:latin typeface="Garet Heavy"/>
            </a:defRPr>
          </a:pPr>
          <a:r>
            <a:t>Bias in den KI-Ergebnissen</a:t>
          </a:r>
          <a:endParaRPr lang="en-US"/>
        </a:p>
      </dgm:t>
    </dgm:pt>
    <dgm:pt modelId="{D22A0AEA-0E41-423A-AFB5-311BB8E14F33}" type="parTrans" cxnId="{B8141812-87B5-4883-941D-3C3654D038E1}">
      <dgm:prSet/>
      <dgm:spPr/>
      <dgm:t>
        <a:bodyPr/>
        <a:lstStyle/>
        <a:p>
          <a:endParaRPr lang="en-US"/>
        </a:p>
      </dgm:t>
    </dgm:pt>
    <dgm:pt modelId="{9969FC51-FCB2-49B2-A221-197A1AECF084}" type="sibTrans" cxnId="{B8141812-87B5-4883-941D-3C3654D038E1}">
      <dgm:prSet/>
      <dgm:spPr/>
      <dgm:t>
        <a:bodyPr/>
        <a:lstStyle/>
        <a:p>
          <a:endParaRPr lang="en-US"/>
        </a:p>
      </dgm:t>
    </dgm:pt>
    <dgm:pt modelId="{8207C886-D3C8-4387-9206-844D06CDEB9F}">
      <dgm:prSet phldrT="[Text]" phldr="0"/>
      <dgm:spPr/>
      <dgm:t>
        <a:bodyPr/>
        <a:lstStyle/>
        <a:p>
          <a:pPr rtl="0">
            <a:defRPr>
              <a:latin typeface="Garet Heavy"/>
            </a:defRPr>
          </a:pPr>
          <a:r>
            <a:t>Verstärkung von Bias bei KI-Nutzern</a:t>
          </a:r>
          <a:endParaRPr lang="en-US"/>
        </a:p>
      </dgm:t>
    </dgm:pt>
    <dgm:pt modelId="{D849B6E7-C9A9-477D-A29A-788BC42A748C}" type="parTrans" cxnId="{456E3F0E-775F-4B6B-8B87-0E27DC3B6687}">
      <dgm:prSet/>
      <dgm:spPr/>
      <dgm:t>
        <a:bodyPr/>
        <a:lstStyle/>
        <a:p>
          <a:endParaRPr lang="en-US"/>
        </a:p>
      </dgm:t>
    </dgm:pt>
    <dgm:pt modelId="{6A00699F-346D-47E8-B066-85C2A89ED62D}" type="sibTrans" cxnId="{456E3F0E-775F-4B6B-8B87-0E27DC3B6687}">
      <dgm:prSet/>
      <dgm:spPr/>
      <dgm:t>
        <a:bodyPr/>
        <a:lstStyle/>
        <a:p>
          <a:endParaRPr lang="en-US"/>
        </a:p>
      </dgm:t>
    </dgm:pt>
    <dgm:pt modelId="{C474B734-1E0F-4E1D-A2D8-0CBD74FE498E}" type="pres">
      <dgm:prSet presAssocID="{86525A37-2257-4A6A-A782-65AF63A7607E}" presName="cycle" presStyleCnt="0">
        <dgm:presLayoutVars>
          <dgm:dir/>
          <dgm:resizeHandles val="exact"/>
        </dgm:presLayoutVars>
      </dgm:prSet>
      <dgm:spPr/>
    </dgm:pt>
    <dgm:pt modelId="{524DBD81-371E-4C1A-A769-A5DB44FBDF1D}" type="pres">
      <dgm:prSet presAssocID="{D0540163-6005-4D0E-9110-40696888C618}" presName="node" presStyleLbl="node1" presStyleIdx="0" presStyleCnt="3">
        <dgm:presLayoutVars>
          <dgm:bulletEnabled val="1"/>
        </dgm:presLayoutVars>
      </dgm:prSet>
      <dgm:spPr/>
    </dgm:pt>
    <dgm:pt modelId="{CBEE9C63-3FF0-47A2-9FEF-49B20B56CEB1}" type="pres">
      <dgm:prSet presAssocID="{4B71BC35-A010-4638-AFEC-611B67545186}" presName="sibTrans" presStyleLbl="sibTrans2D1" presStyleIdx="0" presStyleCnt="3"/>
      <dgm:spPr/>
    </dgm:pt>
    <dgm:pt modelId="{FD73B3FF-8693-4C02-AF28-C67B151222FE}" type="pres">
      <dgm:prSet presAssocID="{4B71BC35-A010-4638-AFEC-611B67545186}" presName="connectorText" presStyleLbl="sibTrans2D1" presStyleIdx="0" presStyleCnt="3"/>
      <dgm:spPr/>
    </dgm:pt>
    <dgm:pt modelId="{CD8E06B6-23A9-4C87-900C-0C94CA0547B5}" type="pres">
      <dgm:prSet presAssocID="{91EBABE0-4C6A-4FB4-91AE-3506224147B7}" presName="node" presStyleLbl="node1" presStyleIdx="1" presStyleCnt="3">
        <dgm:presLayoutVars>
          <dgm:bulletEnabled val="1"/>
        </dgm:presLayoutVars>
      </dgm:prSet>
      <dgm:spPr/>
    </dgm:pt>
    <dgm:pt modelId="{2279B943-ABFD-47DF-8A5A-995619ED1DC1}" type="pres">
      <dgm:prSet presAssocID="{9969FC51-FCB2-49B2-A221-197A1AECF084}" presName="sibTrans" presStyleLbl="sibTrans2D1" presStyleIdx="1" presStyleCnt="3"/>
      <dgm:spPr/>
    </dgm:pt>
    <dgm:pt modelId="{157709C7-539C-4643-9B2E-8F2D845D4DDA}" type="pres">
      <dgm:prSet presAssocID="{9969FC51-FCB2-49B2-A221-197A1AECF084}" presName="connectorText" presStyleLbl="sibTrans2D1" presStyleIdx="1" presStyleCnt="3"/>
      <dgm:spPr/>
    </dgm:pt>
    <dgm:pt modelId="{7F586F75-EB19-4453-9EB8-8095E2256B66}" type="pres">
      <dgm:prSet presAssocID="{8207C886-D3C8-4387-9206-844D06CDEB9F}" presName="node" presStyleLbl="node1" presStyleIdx="2" presStyleCnt="3">
        <dgm:presLayoutVars>
          <dgm:bulletEnabled val="1"/>
        </dgm:presLayoutVars>
      </dgm:prSet>
      <dgm:spPr/>
    </dgm:pt>
    <dgm:pt modelId="{89ECBDB2-002F-4645-8F94-8F552013A7B8}" type="pres">
      <dgm:prSet presAssocID="{6A00699F-346D-47E8-B066-85C2A89ED62D}" presName="sibTrans" presStyleLbl="sibTrans2D1" presStyleIdx="2" presStyleCnt="3"/>
      <dgm:spPr/>
    </dgm:pt>
    <dgm:pt modelId="{C777C4F3-9C64-44AC-83BB-A21E9E3F2AB1}" type="pres">
      <dgm:prSet presAssocID="{6A00699F-346D-47E8-B066-85C2A89ED62D}" presName="connectorText" presStyleLbl="sibTrans2D1" presStyleIdx="2" presStyleCnt="3"/>
      <dgm:spPr/>
    </dgm:pt>
  </dgm:ptLst>
  <dgm:cxnLst>
    <dgm:cxn modelId="{456E3F0E-775F-4B6B-8B87-0E27DC3B6687}" srcId="{86525A37-2257-4A6A-A782-65AF63A7607E}" destId="{8207C886-D3C8-4387-9206-844D06CDEB9F}" srcOrd="2" destOrd="0" parTransId="{D849B6E7-C9A9-477D-A29A-788BC42A748C}" sibTransId="{6A00699F-346D-47E8-B066-85C2A89ED62D}"/>
    <dgm:cxn modelId="{B8141812-87B5-4883-941D-3C3654D038E1}" srcId="{86525A37-2257-4A6A-A782-65AF63A7607E}" destId="{91EBABE0-4C6A-4FB4-91AE-3506224147B7}" srcOrd="1" destOrd="0" parTransId="{D22A0AEA-0E41-423A-AFB5-311BB8E14F33}" sibTransId="{9969FC51-FCB2-49B2-A221-197A1AECF084}"/>
    <dgm:cxn modelId="{9DF29226-B4E5-4424-A6BB-948425DC8583}" type="presOf" srcId="{D0540163-6005-4D0E-9110-40696888C618}" destId="{524DBD81-371E-4C1A-A769-A5DB44FBDF1D}" srcOrd="0" destOrd="0" presId="urn:microsoft.com/office/officeart/2005/8/layout/cycle2"/>
    <dgm:cxn modelId="{94931B29-9961-48EB-91BE-785C25A51D81}" type="presOf" srcId="{6A00699F-346D-47E8-B066-85C2A89ED62D}" destId="{C777C4F3-9C64-44AC-83BB-A21E9E3F2AB1}" srcOrd="1" destOrd="0" presId="urn:microsoft.com/office/officeart/2005/8/layout/cycle2"/>
    <dgm:cxn modelId="{38E56B3E-662F-449D-8A2B-D7D4BE27029F}" type="presOf" srcId="{91EBABE0-4C6A-4FB4-91AE-3506224147B7}" destId="{CD8E06B6-23A9-4C87-900C-0C94CA0547B5}" srcOrd="0" destOrd="0" presId="urn:microsoft.com/office/officeart/2005/8/layout/cycle2"/>
    <dgm:cxn modelId="{1F982240-FB6F-4A9A-8734-F6496EA5D49B}" type="presOf" srcId="{9969FC51-FCB2-49B2-A221-197A1AECF084}" destId="{2279B943-ABFD-47DF-8A5A-995619ED1DC1}" srcOrd="0" destOrd="0" presId="urn:microsoft.com/office/officeart/2005/8/layout/cycle2"/>
    <dgm:cxn modelId="{E22AFD63-2FEA-4560-95D8-7A2383C228BD}" srcId="{86525A37-2257-4A6A-A782-65AF63A7607E}" destId="{D0540163-6005-4D0E-9110-40696888C618}" srcOrd="0" destOrd="0" parTransId="{E44DF0B2-4185-489B-AAAD-B81EA93EA7B2}" sibTransId="{4B71BC35-A010-4638-AFEC-611B67545186}"/>
    <dgm:cxn modelId="{2C70F756-98A9-4377-8C38-26AA09BB670C}" type="presOf" srcId="{4B71BC35-A010-4638-AFEC-611B67545186}" destId="{FD73B3FF-8693-4C02-AF28-C67B151222FE}" srcOrd="1" destOrd="0" presId="urn:microsoft.com/office/officeart/2005/8/layout/cycle2"/>
    <dgm:cxn modelId="{D51BB081-76A9-4646-994E-BA9698BC3D6A}" type="presOf" srcId="{8207C886-D3C8-4387-9206-844D06CDEB9F}" destId="{7F586F75-EB19-4453-9EB8-8095E2256B66}" srcOrd="0" destOrd="0" presId="urn:microsoft.com/office/officeart/2005/8/layout/cycle2"/>
    <dgm:cxn modelId="{C80D2684-3A5B-4111-9DF6-6C591C3DBC1D}" type="presOf" srcId="{4B71BC35-A010-4638-AFEC-611B67545186}" destId="{CBEE9C63-3FF0-47A2-9FEF-49B20B56CEB1}" srcOrd="0" destOrd="0" presId="urn:microsoft.com/office/officeart/2005/8/layout/cycle2"/>
    <dgm:cxn modelId="{8E6A4DB5-CE11-4925-B93C-2EF5AF6E7FC8}" type="presOf" srcId="{86525A37-2257-4A6A-A782-65AF63A7607E}" destId="{C474B734-1E0F-4E1D-A2D8-0CBD74FE498E}" srcOrd="0" destOrd="0" presId="urn:microsoft.com/office/officeart/2005/8/layout/cycle2"/>
    <dgm:cxn modelId="{AA9681B8-A531-4FE5-A47C-4BB97D494DED}" type="presOf" srcId="{6A00699F-346D-47E8-B066-85C2A89ED62D}" destId="{89ECBDB2-002F-4645-8F94-8F552013A7B8}" srcOrd="0" destOrd="0" presId="urn:microsoft.com/office/officeart/2005/8/layout/cycle2"/>
    <dgm:cxn modelId="{C0E5CBE9-F383-4A4E-BF1C-8215BECB1CCD}" type="presOf" srcId="{9969FC51-FCB2-49B2-A221-197A1AECF084}" destId="{157709C7-539C-4643-9B2E-8F2D845D4DDA}" srcOrd="1" destOrd="0" presId="urn:microsoft.com/office/officeart/2005/8/layout/cycle2"/>
    <dgm:cxn modelId="{D27306D9-9315-430B-A000-E3943C73E63F}" type="presParOf" srcId="{C474B734-1E0F-4E1D-A2D8-0CBD74FE498E}" destId="{524DBD81-371E-4C1A-A769-A5DB44FBDF1D}" srcOrd="0" destOrd="0" presId="urn:microsoft.com/office/officeart/2005/8/layout/cycle2"/>
    <dgm:cxn modelId="{CB5789CC-4727-4330-8DAC-113B6608EE34}" type="presParOf" srcId="{C474B734-1E0F-4E1D-A2D8-0CBD74FE498E}" destId="{CBEE9C63-3FF0-47A2-9FEF-49B20B56CEB1}" srcOrd="1" destOrd="0" presId="urn:microsoft.com/office/officeart/2005/8/layout/cycle2"/>
    <dgm:cxn modelId="{2591C4B7-A852-4954-8C79-3CBD3DE12628}" type="presParOf" srcId="{CBEE9C63-3FF0-47A2-9FEF-49B20B56CEB1}" destId="{FD73B3FF-8693-4C02-AF28-C67B151222FE}" srcOrd="0" destOrd="0" presId="urn:microsoft.com/office/officeart/2005/8/layout/cycle2"/>
    <dgm:cxn modelId="{374300BF-13AD-44C2-8C01-EAC4FC24B075}" type="presParOf" srcId="{C474B734-1E0F-4E1D-A2D8-0CBD74FE498E}" destId="{CD8E06B6-23A9-4C87-900C-0C94CA0547B5}" srcOrd="2" destOrd="0" presId="urn:microsoft.com/office/officeart/2005/8/layout/cycle2"/>
    <dgm:cxn modelId="{369CB82D-0BD6-45FC-9BD4-0F5AECFB1E65}" type="presParOf" srcId="{C474B734-1E0F-4E1D-A2D8-0CBD74FE498E}" destId="{2279B943-ABFD-47DF-8A5A-995619ED1DC1}" srcOrd="3" destOrd="0" presId="urn:microsoft.com/office/officeart/2005/8/layout/cycle2"/>
    <dgm:cxn modelId="{E57E63F8-9F08-47E5-8CEE-A482D3CB0682}" type="presParOf" srcId="{2279B943-ABFD-47DF-8A5A-995619ED1DC1}" destId="{157709C7-539C-4643-9B2E-8F2D845D4DDA}" srcOrd="0" destOrd="0" presId="urn:microsoft.com/office/officeart/2005/8/layout/cycle2"/>
    <dgm:cxn modelId="{48CA4AC0-8D95-40D4-804D-295C7139948B}" type="presParOf" srcId="{C474B734-1E0F-4E1D-A2D8-0CBD74FE498E}" destId="{7F586F75-EB19-4453-9EB8-8095E2256B66}" srcOrd="4" destOrd="0" presId="urn:microsoft.com/office/officeart/2005/8/layout/cycle2"/>
    <dgm:cxn modelId="{F3CF2E5A-5A60-4FF9-B7AE-6729455C1582}" type="presParOf" srcId="{C474B734-1E0F-4E1D-A2D8-0CBD74FE498E}" destId="{89ECBDB2-002F-4645-8F94-8F552013A7B8}" srcOrd="5" destOrd="0" presId="urn:microsoft.com/office/officeart/2005/8/layout/cycle2"/>
    <dgm:cxn modelId="{1314A7D0-B4D6-4108-A7CF-EA6A8C9F2C5E}" type="presParOf" srcId="{89ECBDB2-002F-4645-8F94-8F552013A7B8}" destId="{C777C4F3-9C64-44AC-83BB-A21E9E3F2AB1}" srcOrd="0" destOrd="0" presId="urn:microsoft.com/office/officeart/2005/8/layout/cycle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4DBD81-371E-4C1A-A769-A5DB44FBDF1D}">
      <dsp:nvSpPr>
        <dsp:cNvPr id="0" name=""/>
        <dsp:cNvSpPr/>
      </dsp:nvSpPr>
      <dsp:spPr>
        <a:xfrm>
          <a:off x="1491257" y="944"/>
          <a:ext cx="1589484" cy="1589484"/>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rtl="0">
            <a:lnSpc>
              <a:spcPct val="90000"/>
            </a:lnSpc>
            <a:spcBef>
              <a:spcPct val="0"/>
            </a:spcBef>
            <a:spcAft>
              <a:spcPct val="35000"/>
            </a:spcAft>
            <a:buNone/>
            <a:defRPr>
              <a:latin typeface="Garet Heavy"/>
            </a:defRPr>
          </a:pPr>
          <a:r>
            <a:rPr sz="1200" kern="1200"/>
            <a:t>Bias in der Gesellschaft</a:t>
          </a:r>
          <a:endParaRPr lang="en-US" sz="1200" kern="1200"/>
        </a:p>
      </dsp:txBody>
      <dsp:txXfrm>
        <a:off x="1724032" y="233719"/>
        <a:ext cx="1123934" cy="1123934"/>
      </dsp:txXfrm>
    </dsp:sp>
    <dsp:sp modelId="{CBEE9C63-3FF0-47A2-9FEF-49B20B56CEB1}">
      <dsp:nvSpPr>
        <dsp:cNvPr id="0" name=""/>
        <dsp:cNvSpPr/>
      </dsp:nvSpPr>
      <dsp:spPr>
        <a:xfrm rot="3600000">
          <a:off x="2665452" y="1550229"/>
          <a:ext cx="422085" cy="536450"/>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2697108" y="1602689"/>
        <a:ext cx="295460" cy="321870"/>
      </dsp:txXfrm>
    </dsp:sp>
    <dsp:sp modelId="{CD8E06B6-23A9-4C87-900C-0C94CA0547B5}">
      <dsp:nvSpPr>
        <dsp:cNvPr id="0" name=""/>
        <dsp:cNvSpPr/>
      </dsp:nvSpPr>
      <dsp:spPr>
        <a:xfrm>
          <a:off x="2684194" y="2067170"/>
          <a:ext cx="1589484" cy="1589484"/>
        </a:xfrm>
        <a:prstGeom prst="ellipse">
          <a:avLst/>
        </a:prstGeom>
        <a:solidFill>
          <a:schemeClr val="accent4">
            <a:hueOff val="2265103"/>
            <a:satOff val="14492"/>
            <a:lumOff val="1931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rtl="0">
            <a:lnSpc>
              <a:spcPct val="90000"/>
            </a:lnSpc>
            <a:spcBef>
              <a:spcPct val="0"/>
            </a:spcBef>
            <a:spcAft>
              <a:spcPct val="35000"/>
            </a:spcAft>
            <a:buNone/>
            <a:defRPr>
              <a:latin typeface="Garet Heavy"/>
            </a:defRPr>
          </a:pPr>
          <a:r>
            <a:rPr sz="1200" kern="1200"/>
            <a:t>Bias in den KI-Ergebnissen</a:t>
          </a:r>
          <a:endParaRPr lang="en-US" sz="1200" kern="1200"/>
        </a:p>
      </dsp:txBody>
      <dsp:txXfrm>
        <a:off x="2916969" y="2299945"/>
        <a:ext cx="1123934" cy="1123934"/>
      </dsp:txXfrm>
    </dsp:sp>
    <dsp:sp modelId="{2279B943-ABFD-47DF-8A5A-995619ED1DC1}">
      <dsp:nvSpPr>
        <dsp:cNvPr id="0" name=""/>
        <dsp:cNvSpPr/>
      </dsp:nvSpPr>
      <dsp:spPr>
        <a:xfrm rot="10800000">
          <a:off x="2086902" y="2593687"/>
          <a:ext cx="422085" cy="536450"/>
        </a:xfrm>
        <a:prstGeom prst="rightArrow">
          <a:avLst>
            <a:gd name="adj1" fmla="val 60000"/>
            <a:gd name="adj2" fmla="val 50000"/>
          </a:avLst>
        </a:prstGeom>
        <a:solidFill>
          <a:schemeClr val="accent4">
            <a:hueOff val="2265103"/>
            <a:satOff val="14492"/>
            <a:lumOff val="1931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10800000">
        <a:off x="2213527" y="2700977"/>
        <a:ext cx="295460" cy="321870"/>
      </dsp:txXfrm>
    </dsp:sp>
    <dsp:sp modelId="{7F586F75-EB19-4453-9EB8-8095E2256B66}">
      <dsp:nvSpPr>
        <dsp:cNvPr id="0" name=""/>
        <dsp:cNvSpPr/>
      </dsp:nvSpPr>
      <dsp:spPr>
        <a:xfrm>
          <a:off x="298321" y="2067170"/>
          <a:ext cx="1589484" cy="1589484"/>
        </a:xfrm>
        <a:prstGeom prst="ellipse">
          <a:avLst/>
        </a:prstGeom>
        <a:solidFill>
          <a:schemeClr val="accent4">
            <a:hueOff val="4530205"/>
            <a:satOff val="28984"/>
            <a:lumOff val="3862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rtl="0">
            <a:lnSpc>
              <a:spcPct val="90000"/>
            </a:lnSpc>
            <a:spcBef>
              <a:spcPct val="0"/>
            </a:spcBef>
            <a:spcAft>
              <a:spcPct val="35000"/>
            </a:spcAft>
            <a:buNone/>
            <a:defRPr>
              <a:latin typeface="Garet Heavy"/>
            </a:defRPr>
          </a:pPr>
          <a:r>
            <a:rPr sz="1200" kern="1200"/>
            <a:t>Verstärkung von Bias bei KI-Nutzern</a:t>
          </a:r>
          <a:endParaRPr lang="en-US" sz="1200" kern="1200"/>
        </a:p>
      </dsp:txBody>
      <dsp:txXfrm>
        <a:off x="531096" y="2299945"/>
        <a:ext cx="1123934" cy="1123934"/>
      </dsp:txXfrm>
    </dsp:sp>
    <dsp:sp modelId="{89ECBDB2-002F-4645-8F94-8F552013A7B8}">
      <dsp:nvSpPr>
        <dsp:cNvPr id="0" name=""/>
        <dsp:cNvSpPr/>
      </dsp:nvSpPr>
      <dsp:spPr>
        <a:xfrm rot="18000000">
          <a:off x="1472516" y="1570919"/>
          <a:ext cx="422085" cy="536450"/>
        </a:xfrm>
        <a:prstGeom prst="rightArrow">
          <a:avLst>
            <a:gd name="adj1" fmla="val 60000"/>
            <a:gd name="adj2" fmla="val 50000"/>
          </a:avLst>
        </a:prstGeom>
        <a:solidFill>
          <a:schemeClr val="accent4">
            <a:hueOff val="4530205"/>
            <a:satOff val="28984"/>
            <a:lumOff val="3862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1504172" y="1733039"/>
        <a:ext cx="295460" cy="321870"/>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4C4AA6-DBF4-4FD2-9FE0-901372F8FDDA}" type="datetimeFigureOut">
              <a:rPr lang="de-DE" smtClean="0"/>
              <a:t>08.06.2026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74E887-4D2D-4797-88BD-6049D647B71A}" type="slidenum">
              <a:rPr lang="de-DE" smtClean="0"/>
              <a:t>‹Nr.›</a:t>
            </a:fld>
            <a:endParaRPr lang="de-DE"/>
          </a:p>
        </p:txBody>
      </p:sp>
    </p:spTree>
    <p:extLst>
      <p:ext uri="{BB962C8B-B14F-4D97-AF65-F5344CB8AC3E}">
        <p14:creationId xmlns:p14="http://schemas.microsoft.com/office/powerpoint/2010/main" val="566487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ibm.com/think/topics/algorithmic-bias"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ibm.com/think/topics/algorithmic-bias"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ibm.com/think/topics/algorithmic-bias"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static.uni-graz.at/fileadmin/Akgl/4_Fuer_MitarbeiterInnen/Diversitaetssensible_Bildgestaltung_mit_Beispielfotos.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ibm.com/think/topics/algorithmic-bia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ibm.com/think/topics/algorithmic-bias"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ibm.com/think/topics/algorithmic-bias"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ibm.com/think/topics/algorithmic-bias"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ibm.com/think/topics/algorithmic-bias"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ibm.com/think/topics/algorithmic-bia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Slide Number Placeholder 3"/>
          <p:cNvSpPr>
            <a:spLocks noGrp="1"/>
          </p:cNvSpPr>
          <p:nvPr>
            <p:ph type="sldNum" sz="quarter" idx="5"/>
          </p:nvPr>
        </p:nvSpPr>
        <p:spPr/>
        <p:txBody>
          <a:bodyPr/>
          <a:lstStyle/>
          <a:p>
            <a:fld id="{8174E887-4D2D-4797-88BD-6049D647B71A}" type="slidenum">
              <a:rPr lang="de-DE" smtClean="0"/>
              <a:t>4</a:t>
            </a:fld>
            <a:endParaRPr lang="de-DE"/>
          </a:p>
        </p:txBody>
      </p:sp>
    </p:spTree>
    <p:extLst>
      <p:ext uri="{BB962C8B-B14F-4D97-AF65-F5344CB8AC3E}">
        <p14:creationId xmlns:p14="http://schemas.microsoft.com/office/powerpoint/2010/main" val="22912650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174E887-4D2D-4797-88BD-6049D647B71A}" type="slidenum">
              <a:rPr lang="de-DE" smtClean="0"/>
              <a:t>19</a:t>
            </a:fld>
            <a:endParaRPr lang="de-DE"/>
          </a:p>
        </p:txBody>
      </p:sp>
    </p:spTree>
    <p:extLst>
      <p:ext uri="{BB962C8B-B14F-4D97-AF65-F5344CB8AC3E}">
        <p14:creationId xmlns:p14="http://schemas.microsoft.com/office/powerpoint/2010/main" val="1208334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638EF-869E-4890-FAAC-0B62A8B096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B4CE95-E89E-944F-FBD7-171A6FE47F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7A87F1-1C8B-02F0-4C57-F8454BCA50BE}"/>
              </a:ext>
            </a:extLst>
          </p:cNvPr>
          <p:cNvSpPr>
            <a:spLocks noGrp="1"/>
          </p:cNvSpPr>
          <p:nvPr>
            <p:ph type="body" idx="1"/>
          </p:nvPr>
        </p:nvSpPr>
        <p:spPr/>
        <p:txBody>
          <a:bodyPr/>
          <a:lstStyle/>
          <a:p>
            <a:endParaRPr lang="en-US"/>
          </a:p>
          <a:p>
            <a:pPr>
              <a:defRPr>
                <a:hlinkClick r:id="rId3"/>
              </a:defRPr>
            </a:pPr>
            <a:r>
              <a:t>Was ist algorithmischer Bias? | IBM</a:t>
            </a:r>
            <a:endParaRPr lang="en-US"/>
          </a:p>
        </p:txBody>
      </p:sp>
      <p:sp>
        <p:nvSpPr>
          <p:cNvPr id="4" name="Slide Number Placeholder 3">
            <a:extLst>
              <a:ext uri="{FF2B5EF4-FFF2-40B4-BE49-F238E27FC236}">
                <a16:creationId xmlns:a16="http://schemas.microsoft.com/office/drawing/2014/main" id="{48595D1B-6C7C-9265-02E2-AD9200C36D58}"/>
              </a:ext>
            </a:extLst>
          </p:cNvPr>
          <p:cNvSpPr>
            <a:spLocks noGrp="1"/>
          </p:cNvSpPr>
          <p:nvPr>
            <p:ph type="sldNum" sz="quarter" idx="5"/>
          </p:nvPr>
        </p:nvSpPr>
        <p:spPr/>
        <p:txBody>
          <a:bodyPr/>
          <a:lstStyle/>
          <a:p>
            <a:fld id="{8174E887-4D2D-4797-88BD-6049D647B71A}" type="slidenum">
              <a:rPr lang="de-DE" smtClean="0"/>
              <a:t>20</a:t>
            </a:fld>
            <a:endParaRPr lang="de-DE"/>
          </a:p>
        </p:txBody>
      </p:sp>
    </p:spTree>
    <p:extLst>
      <p:ext uri="{BB962C8B-B14F-4D97-AF65-F5344CB8AC3E}">
        <p14:creationId xmlns:p14="http://schemas.microsoft.com/office/powerpoint/2010/main" val="23885353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638EF-869E-4890-FAAC-0B62A8B096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B4CE95-E89E-944F-FBD7-171A6FE47F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7A87F1-1C8B-02F0-4C57-F8454BCA50BE}"/>
              </a:ext>
            </a:extLst>
          </p:cNvPr>
          <p:cNvSpPr>
            <a:spLocks noGrp="1"/>
          </p:cNvSpPr>
          <p:nvPr>
            <p:ph type="body" idx="1"/>
          </p:nvPr>
        </p:nvSpPr>
        <p:spPr/>
        <p:txBody>
          <a:bodyPr/>
          <a:lstStyle/>
          <a:p>
            <a:endParaRPr lang="en-US"/>
          </a:p>
          <a:p>
            <a:pPr>
              <a:defRPr>
                <a:hlinkClick r:id="rId3"/>
              </a:defRPr>
            </a:pPr>
            <a:r>
              <a:t>Was ist algorithmischer Bias? | IBM</a:t>
            </a:r>
            <a:endParaRPr lang="en-US"/>
          </a:p>
        </p:txBody>
      </p:sp>
      <p:sp>
        <p:nvSpPr>
          <p:cNvPr id="4" name="Slide Number Placeholder 3">
            <a:extLst>
              <a:ext uri="{FF2B5EF4-FFF2-40B4-BE49-F238E27FC236}">
                <a16:creationId xmlns:a16="http://schemas.microsoft.com/office/drawing/2014/main" id="{48595D1B-6C7C-9265-02E2-AD9200C36D58}"/>
              </a:ext>
            </a:extLst>
          </p:cNvPr>
          <p:cNvSpPr>
            <a:spLocks noGrp="1"/>
          </p:cNvSpPr>
          <p:nvPr>
            <p:ph type="sldNum" sz="quarter" idx="5"/>
          </p:nvPr>
        </p:nvSpPr>
        <p:spPr/>
        <p:txBody>
          <a:bodyPr/>
          <a:lstStyle/>
          <a:p>
            <a:fld id="{8174E887-4D2D-4797-88BD-6049D647B71A}" type="slidenum">
              <a:rPr lang="de-DE" smtClean="0"/>
              <a:t>21</a:t>
            </a:fld>
            <a:endParaRPr lang="de-DE"/>
          </a:p>
        </p:txBody>
      </p:sp>
    </p:spTree>
    <p:extLst>
      <p:ext uri="{BB962C8B-B14F-4D97-AF65-F5344CB8AC3E}">
        <p14:creationId xmlns:p14="http://schemas.microsoft.com/office/powerpoint/2010/main" val="7951881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638EF-869E-4890-FAAC-0B62A8B096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B4CE95-E89E-944F-FBD7-171A6FE47F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7A87F1-1C8B-02F0-4C57-F8454BCA50BE}"/>
              </a:ext>
            </a:extLst>
          </p:cNvPr>
          <p:cNvSpPr>
            <a:spLocks noGrp="1"/>
          </p:cNvSpPr>
          <p:nvPr>
            <p:ph type="body" idx="1"/>
          </p:nvPr>
        </p:nvSpPr>
        <p:spPr/>
        <p:txBody>
          <a:bodyPr/>
          <a:lstStyle/>
          <a:p>
            <a:endParaRPr lang="en-US"/>
          </a:p>
          <a:p>
            <a:pPr>
              <a:defRPr>
                <a:hlinkClick r:id="rId3"/>
              </a:defRPr>
            </a:pPr>
            <a:r>
              <a:t>Was ist algorithmischer Bias? | IBM</a:t>
            </a:r>
            <a:endParaRPr lang="en-US"/>
          </a:p>
        </p:txBody>
      </p:sp>
      <p:sp>
        <p:nvSpPr>
          <p:cNvPr id="4" name="Slide Number Placeholder 3">
            <a:extLst>
              <a:ext uri="{FF2B5EF4-FFF2-40B4-BE49-F238E27FC236}">
                <a16:creationId xmlns:a16="http://schemas.microsoft.com/office/drawing/2014/main" id="{48595D1B-6C7C-9265-02E2-AD9200C36D58}"/>
              </a:ext>
            </a:extLst>
          </p:cNvPr>
          <p:cNvSpPr>
            <a:spLocks noGrp="1"/>
          </p:cNvSpPr>
          <p:nvPr>
            <p:ph type="sldNum" sz="quarter" idx="5"/>
          </p:nvPr>
        </p:nvSpPr>
        <p:spPr/>
        <p:txBody>
          <a:bodyPr/>
          <a:lstStyle/>
          <a:p>
            <a:fld id="{8174E887-4D2D-4797-88BD-6049D647B71A}" type="slidenum">
              <a:rPr lang="de-DE" smtClean="0"/>
              <a:t>22</a:t>
            </a:fld>
            <a:endParaRPr lang="de-DE"/>
          </a:p>
        </p:txBody>
      </p:sp>
    </p:spTree>
    <p:extLst>
      <p:ext uri="{BB962C8B-B14F-4D97-AF65-F5344CB8AC3E}">
        <p14:creationId xmlns:p14="http://schemas.microsoft.com/office/powerpoint/2010/main" val="2636081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EC15F-B99C-FEA2-FFF1-8E5E90651E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BD19F3-A61D-646A-057A-D3E634AD33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6A1F71-D279-1E1D-AE8D-AAAD4CED82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9A6C80-886D-47C1-1C48-3327BAB04BF1}"/>
              </a:ext>
            </a:extLst>
          </p:cNvPr>
          <p:cNvSpPr>
            <a:spLocks noGrp="1"/>
          </p:cNvSpPr>
          <p:nvPr>
            <p:ph type="sldNum" sz="quarter" idx="5"/>
          </p:nvPr>
        </p:nvSpPr>
        <p:spPr/>
        <p:txBody>
          <a:bodyPr/>
          <a:lstStyle/>
          <a:p>
            <a:fld id="{8174E887-4D2D-4797-88BD-6049D647B71A}" type="slidenum">
              <a:rPr lang="de-DE" smtClean="0"/>
              <a:t>23</a:t>
            </a:fld>
            <a:endParaRPr lang="de-DE"/>
          </a:p>
        </p:txBody>
      </p:sp>
    </p:spTree>
    <p:extLst>
      <p:ext uri="{BB962C8B-B14F-4D97-AF65-F5344CB8AC3E}">
        <p14:creationId xmlns:p14="http://schemas.microsoft.com/office/powerpoint/2010/main" val="31835254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Slide Number Placeholder 3"/>
          <p:cNvSpPr>
            <a:spLocks noGrp="1"/>
          </p:cNvSpPr>
          <p:nvPr>
            <p:ph type="sldNum" sz="quarter" idx="5"/>
          </p:nvPr>
        </p:nvSpPr>
        <p:spPr/>
        <p:txBody>
          <a:bodyPr/>
          <a:lstStyle/>
          <a:p>
            <a:fld id="{8174E887-4D2D-4797-88BD-6049D647B71A}" type="slidenum">
              <a:rPr lang="de-DE" smtClean="0"/>
              <a:t>5</a:t>
            </a:fld>
            <a:endParaRPr lang="de-DE"/>
          </a:p>
        </p:txBody>
      </p:sp>
    </p:spTree>
    <p:extLst>
      <p:ext uri="{BB962C8B-B14F-4D97-AF65-F5344CB8AC3E}">
        <p14:creationId xmlns:p14="http://schemas.microsoft.com/office/powerpoint/2010/main" val="1654077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a:hlinkClick r:id="rId3"/>
              </a:rPr>
              <a:t>https://static.uni-graz.at/fileadmin/Akgl/4_Fuer_MitarbeiterInnen/Diversitaetssensible_Bildgestaltung_mit_Beispielfotos.pdf</a:t>
            </a:r>
            <a:r>
              <a:t> </a:t>
            </a:r>
          </a:p>
        </p:txBody>
      </p:sp>
      <p:sp>
        <p:nvSpPr>
          <p:cNvPr id="4" name="Slide Number Placeholder 3"/>
          <p:cNvSpPr>
            <a:spLocks noGrp="1"/>
          </p:cNvSpPr>
          <p:nvPr>
            <p:ph type="sldNum" sz="quarter" idx="5"/>
          </p:nvPr>
        </p:nvSpPr>
        <p:spPr/>
        <p:txBody>
          <a:bodyPr/>
          <a:lstStyle/>
          <a:p>
            <a:fld id="{8174E887-4D2D-4797-88BD-6049D647B71A}" type="slidenum">
              <a:rPr lang="de-DE" smtClean="0"/>
              <a:t>9</a:t>
            </a:fld>
            <a:endParaRPr lang="de-DE"/>
          </a:p>
        </p:txBody>
      </p:sp>
    </p:spTree>
    <p:extLst>
      <p:ext uri="{BB962C8B-B14F-4D97-AF65-F5344CB8AC3E}">
        <p14:creationId xmlns:p14="http://schemas.microsoft.com/office/powerpoint/2010/main" val="34264084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pPr>
              <a:defRPr>
                <a:hlinkClick r:id="rId3"/>
              </a:defRPr>
            </a:pPr>
            <a:r>
              <a:t>Was ist algorithmischer Bias? | IBM</a:t>
            </a:r>
            <a:endParaRPr lang="en-US"/>
          </a:p>
        </p:txBody>
      </p:sp>
      <p:sp>
        <p:nvSpPr>
          <p:cNvPr id="4" name="Slide Number Placeholder 3"/>
          <p:cNvSpPr>
            <a:spLocks noGrp="1"/>
          </p:cNvSpPr>
          <p:nvPr>
            <p:ph type="sldNum" sz="quarter" idx="5"/>
          </p:nvPr>
        </p:nvSpPr>
        <p:spPr/>
        <p:txBody>
          <a:bodyPr/>
          <a:lstStyle/>
          <a:p>
            <a:fld id="{8174E887-4D2D-4797-88BD-6049D647B71A}" type="slidenum">
              <a:rPr lang="de-DE" smtClean="0"/>
              <a:t>13</a:t>
            </a:fld>
            <a:endParaRPr lang="de-DE"/>
          </a:p>
        </p:txBody>
      </p:sp>
    </p:spTree>
    <p:extLst>
      <p:ext uri="{BB962C8B-B14F-4D97-AF65-F5344CB8AC3E}">
        <p14:creationId xmlns:p14="http://schemas.microsoft.com/office/powerpoint/2010/main" val="9437768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DE4D6-77B6-D7C5-2445-2DADE76211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A68E75-5FDA-36DD-8812-F85C324B5F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574F3C-C329-8F65-0954-5A455920AED1}"/>
              </a:ext>
            </a:extLst>
          </p:cNvPr>
          <p:cNvSpPr>
            <a:spLocks noGrp="1"/>
          </p:cNvSpPr>
          <p:nvPr>
            <p:ph type="body" idx="1"/>
          </p:nvPr>
        </p:nvSpPr>
        <p:spPr/>
        <p:txBody>
          <a:bodyPr/>
          <a:lstStyle/>
          <a:p>
            <a:endParaRPr lang="en-US"/>
          </a:p>
          <a:p>
            <a:pPr>
              <a:defRPr>
                <a:hlinkClick r:id="rId3"/>
              </a:defRPr>
            </a:pPr>
            <a:r>
              <a:t>Was ist algorithmischer Bias? | IBM</a:t>
            </a:r>
            <a:endParaRPr lang="en-US"/>
          </a:p>
        </p:txBody>
      </p:sp>
      <p:sp>
        <p:nvSpPr>
          <p:cNvPr id="4" name="Slide Number Placeholder 3">
            <a:extLst>
              <a:ext uri="{FF2B5EF4-FFF2-40B4-BE49-F238E27FC236}">
                <a16:creationId xmlns:a16="http://schemas.microsoft.com/office/drawing/2014/main" id="{C6A0787D-0A64-D7EA-D3CB-77148A8A87A8}"/>
              </a:ext>
            </a:extLst>
          </p:cNvPr>
          <p:cNvSpPr>
            <a:spLocks noGrp="1"/>
          </p:cNvSpPr>
          <p:nvPr>
            <p:ph type="sldNum" sz="quarter" idx="5"/>
          </p:nvPr>
        </p:nvSpPr>
        <p:spPr/>
        <p:txBody>
          <a:bodyPr/>
          <a:lstStyle/>
          <a:p>
            <a:fld id="{8174E887-4D2D-4797-88BD-6049D647B71A}" type="slidenum">
              <a:rPr lang="de-DE" smtClean="0"/>
              <a:t>14</a:t>
            </a:fld>
            <a:endParaRPr lang="de-DE"/>
          </a:p>
        </p:txBody>
      </p:sp>
    </p:spTree>
    <p:extLst>
      <p:ext uri="{BB962C8B-B14F-4D97-AF65-F5344CB8AC3E}">
        <p14:creationId xmlns:p14="http://schemas.microsoft.com/office/powerpoint/2010/main" val="24566321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2E957-B332-E8AF-57BE-86364D308E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E7C823-AF85-412E-1172-F20946F821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29EB92-F94D-22CC-5F16-D53A6F6B9DAA}"/>
              </a:ext>
            </a:extLst>
          </p:cNvPr>
          <p:cNvSpPr>
            <a:spLocks noGrp="1"/>
          </p:cNvSpPr>
          <p:nvPr>
            <p:ph type="body" idx="1"/>
          </p:nvPr>
        </p:nvSpPr>
        <p:spPr/>
        <p:txBody>
          <a:bodyPr/>
          <a:lstStyle/>
          <a:p>
            <a:endParaRPr lang="en-US"/>
          </a:p>
          <a:p>
            <a:pPr>
              <a:defRPr>
                <a:hlinkClick r:id="rId3"/>
              </a:defRPr>
            </a:pPr>
            <a:r>
              <a:t>Was ist algorithmischer Bias? | IBM</a:t>
            </a:r>
            <a:endParaRPr lang="en-US"/>
          </a:p>
        </p:txBody>
      </p:sp>
      <p:sp>
        <p:nvSpPr>
          <p:cNvPr id="4" name="Slide Number Placeholder 3">
            <a:extLst>
              <a:ext uri="{FF2B5EF4-FFF2-40B4-BE49-F238E27FC236}">
                <a16:creationId xmlns:a16="http://schemas.microsoft.com/office/drawing/2014/main" id="{45205A3E-905E-7102-C24F-1E1041FFC49A}"/>
              </a:ext>
            </a:extLst>
          </p:cNvPr>
          <p:cNvSpPr>
            <a:spLocks noGrp="1"/>
          </p:cNvSpPr>
          <p:nvPr>
            <p:ph type="sldNum" sz="quarter" idx="5"/>
          </p:nvPr>
        </p:nvSpPr>
        <p:spPr/>
        <p:txBody>
          <a:bodyPr/>
          <a:lstStyle/>
          <a:p>
            <a:fld id="{8174E887-4D2D-4797-88BD-6049D647B71A}" type="slidenum">
              <a:rPr lang="de-DE" smtClean="0"/>
              <a:t>15</a:t>
            </a:fld>
            <a:endParaRPr lang="de-DE"/>
          </a:p>
        </p:txBody>
      </p:sp>
    </p:spTree>
    <p:extLst>
      <p:ext uri="{BB962C8B-B14F-4D97-AF65-F5344CB8AC3E}">
        <p14:creationId xmlns:p14="http://schemas.microsoft.com/office/powerpoint/2010/main" val="30176313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29E0A-7E65-0278-A601-E392F8949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2C0423-58C1-7BD7-FEB0-039AC87A80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BA6E90-F4D3-4A49-9D11-28B0CBF74D81}"/>
              </a:ext>
            </a:extLst>
          </p:cNvPr>
          <p:cNvSpPr>
            <a:spLocks noGrp="1"/>
          </p:cNvSpPr>
          <p:nvPr>
            <p:ph type="body" idx="1"/>
          </p:nvPr>
        </p:nvSpPr>
        <p:spPr/>
        <p:txBody>
          <a:bodyPr/>
          <a:lstStyle/>
          <a:p>
            <a:endParaRPr lang="en-US" dirty="0"/>
          </a:p>
          <a:p>
            <a:pPr>
              <a:defRPr>
                <a:hlinkClick r:id="rId3"/>
              </a:defRPr>
            </a:pPr>
            <a:r>
              <a:t>Was ist algorithmischer Bias? | IBM</a:t>
            </a:r>
            <a:endParaRPr lang="en-US" dirty="0"/>
          </a:p>
        </p:txBody>
      </p:sp>
      <p:sp>
        <p:nvSpPr>
          <p:cNvPr id="4" name="Slide Number Placeholder 3">
            <a:extLst>
              <a:ext uri="{FF2B5EF4-FFF2-40B4-BE49-F238E27FC236}">
                <a16:creationId xmlns:a16="http://schemas.microsoft.com/office/drawing/2014/main" id="{1417A42C-FDF7-7962-67DD-9F920D1DA7EB}"/>
              </a:ext>
            </a:extLst>
          </p:cNvPr>
          <p:cNvSpPr>
            <a:spLocks noGrp="1"/>
          </p:cNvSpPr>
          <p:nvPr>
            <p:ph type="sldNum" sz="quarter" idx="5"/>
          </p:nvPr>
        </p:nvSpPr>
        <p:spPr/>
        <p:txBody>
          <a:bodyPr/>
          <a:lstStyle/>
          <a:p>
            <a:fld id="{8174E887-4D2D-4797-88BD-6049D647B71A}" type="slidenum">
              <a:rPr lang="de-DE" smtClean="0"/>
              <a:t>16</a:t>
            </a:fld>
            <a:endParaRPr lang="de-DE"/>
          </a:p>
        </p:txBody>
      </p:sp>
    </p:spTree>
    <p:extLst>
      <p:ext uri="{BB962C8B-B14F-4D97-AF65-F5344CB8AC3E}">
        <p14:creationId xmlns:p14="http://schemas.microsoft.com/office/powerpoint/2010/main" val="8050963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513F2-82B2-947A-4F02-B22C515722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FD7C20-3703-A703-03A6-9CF40D0CD8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7ABB0E-CFC3-4692-3C8D-3D64C1D62D93}"/>
              </a:ext>
            </a:extLst>
          </p:cNvPr>
          <p:cNvSpPr>
            <a:spLocks noGrp="1"/>
          </p:cNvSpPr>
          <p:nvPr>
            <p:ph type="body" idx="1"/>
          </p:nvPr>
        </p:nvSpPr>
        <p:spPr/>
        <p:txBody>
          <a:bodyPr/>
          <a:lstStyle/>
          <a:p>
            <a:endParaRPr lang="en-US" dirty="0"/>
          </a:p>
          <a:p>
            <a:pPr>
              <a:defRPr>
                <a:hlinkClick r:id="rId3"/>
              </a:defRPr>
            </a:pPr>
            <a:r>
              <a:t>Was ist algorithmischer Bias? | IBM</a:t>
            </a:r>
            <a:endParaRPr lang="en-US" dirty="0"/>
          </a:p>
        </p:txBody>
      </p:sp>
      <p:sp>
        <p:nvSpPr>
          <p:cNvPr id="4" name="Slide Number Placeholder 3">
            <a:extLst>
              <a:ext uri="{FF2B5EF4-FFF2-40B4-BE49-F238E27FC236}">
                <a16:creationId xmlns:a16="http://schemas.microsoft.com/office/drawing/2014/main" id="{1132A551-B62F-FC76-8E90-6DB48D2BBAF4}"/>
              </a:ext>
            </a:extLst>
          </p:cNvPr>
          <p:cNvSpPr>
            <a:spLocks noGrp="1"/>
          </p:cNvSpPr>
          <p:nvPr>
            <p:ph type="sldNum" sz="quarter" idx="5"/>
          </p:nvPr>
        </p:nvSpPr>
        <p:spPr/>
        <p:txBody>
          <a:bodyPr/>
          <a:lstStyle/>
          <a:p>
            <a:fld id="{8174E887-4D2D-4797-88BD-6049D647B71A}" type="slidenum">
              <a:rPr lang="de-DE" smtClean="0"/>
              <a:t>17</a:t>
            </a:fld>
            <a:endParaRPr lang="de-DE"/>
          </a:p>
        </p:txBody>
      </p:sp>
    </p:spTree>
    <p:extLst>
      <p:ext uri="{BB962C8B-B14F-4D97-AF65-F5344CB8AC3E}">
        <p14:creationId xmlns:p14="http://schemas.microsoft.com/office/powerpoint/2010/main" val="13875058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513F2-82B2-947A-4F02-B22C515722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FD7C20-3703-A703-03A6-9CF40D0CD8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7ABB0E-CFC3-4692-3C8D-3D64C1D62D93}"/>
              </a:ext>
            </a:extLst>
          </p:cNvPr>
          <p:cNvSpPr>
            <a:spLocks noGrp="1"/>
          </p:cNvSpPr>
          <p:nvPr>
            <p:ph type="body" idx="1"/>
          </p:nvPr>
        </p:nvSpPr>
        <p:spPr/>
        <p:txBody>
          <a:bodyPr/>
          <a:lstStyle/>
          <a:p>
            <a:endParaRPr lang="en-US" dirty="0"/>
          </a:p>
          <a:p>
            <a:pPr>
              <a:defRPr>
                <a:hlinkClick r:id="rId3"/>
              </a:defRPr>
            </a:pPr>
            <a:r>
              <a:t>Was ist algorithmischer Bias? | IBM</a:t>
            </a:r>
            <a:endParaRPr lang="en-US" dirty="0"/>
          </a:p>
        </p:txBody>
      </p:sp>
      <p:sp>
        <p:nvSpPr>
          <p:cNvPr id="4" name="Slide Number Placeholder 3">
            <a:extLst>
              <a:ext uri="{FF2B5EF4-FFF2-40B4-BE49-F238E27FC236}">
                <a16:creationId xmlns:a16="http://schemas.microsoft.com/office/drawing/2014/main" id="{1132A551-B62F-FC76-8E90-6DB48D2BBAF4}"/>
              </a:ext>
            </a:extLst>
          </p:cNvPr>
          <p:cNvSpPr>
            <a:spLocks noGrp="1"/>
          </p:cNvSpPr>
          <p:nvPr>
            <p:ph type="sldNum" sz="quarter" idx="5"/>
          </p:nvPr>
        </p:nvSpPr>
        <p:spPr/>
        <p:txBody>
          <a:bodyPr/>
          <a:lstStyle/>
          <a:p>
            <a:fld id="{8174E887-4D2D-4797-88BD-6049D647B71A}" type="slidenum">
              <a:rPr lang="de-DE" smtClean="0"/>
              <a:t>18</a:t>
            </a:fld>
            <a:endParaRPr lang="de-DE"/>
          </a:p>
        </p:txBody>
      </p:sp>
    </p:spTree>
    <p:extLst>
      <p:ext uri="{BB962C8B-B14F-4D97-AF65-F5344CB8AC3E}">
        <p14:creationId xmlns:p14="http://schemas.microsoft.com/office/powerpoint/2010/main" val="28068121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3C61FE7A-A535-40F2-BCB1-95C9031C80E1}" type="datetimeFigureOut">
              <a:rPr lang="de-DE" smtClean="0"/>
              <a:t>08.06.2026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5601F8F-3057-4ADD-ACED-8761FB746203}" type="slidenum">
              <a:rPr lang="de-DE" smtClean="0"/>
              <a:t>‹Nr.›</a:t>
            </a:fld>
            <a:endParaRPr lang="de-DE"/>
          </a:p>
        </p:txBody>
      </p:sp>
    </p:spTree>
    <p:extLst>
      <p:ext uri="{BB962C8B-B14F-4D97-AF65-F5344CB8AC3E}">
        <p14:creationId xmlns:p14="http://schemas.microsoft.com/office/powerpoint/2010/main" val="11870935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C61FE7A-A535-40F2-BCB1-95C9031C80E1}" type="datetimeFigureOut">
              <a:rPr lang="de-DE" smtClean="0"/>
              <a:t>08.06.2026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5601F8F-3057-4ADD-ACED-8761FB746203}" type="slidenum">
              <a:rPr lang="de-DE" smtClean="0"/>
              <a:t>‹Nr.›</a:t>
            </a:fld>
            <a:endParaRPr lang="de-DE"/>
          </a:p>
        </p:txBody>
      </p:sp>
    </p:spTree>
    <p:extLst>
      <p:ext uri="{BB962C8B-B14F-4D97-AF65-F5344CB8AC3E}">
        <p14:creationId xmlns:p14="http://schemas.microsoft.com/office/powerpoint/2010/main" val="21434636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C61FE7A-A535-40F2-BCB1-95C9031C80E1}" type="datetimeFigureOut">
              <a:rPr lang="de-DE" smtClean="0"/>
              <a:t>08.06.2026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5601F8F-3057-4ADD-ACED-8761FB746203}" type="slidenum">
              <a:rPr lang="de-DE" smtClean="0"/>
              <a:t>‹Nr.›</a:t>
            </a:fld>
            <a:endParaRPr lang="de-DE"/>
          </a:p>
        </p:txBody>
      </p:sp>
    </p:spTree>
    <p:extLst>
      <p:ext uri="{BB962C8B-B14F-4D97-AF65-F5344CB8AC3E}">
        <p14:creationId xmlns:p14="http://schemas.microsoft.com/office/powerpoint/2010/main" val="1907430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AA7B58-EE60-42B6-A018-32AD2C159BB3}"/>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2EC68B42-84D3-4621-AABA-AADDF4FE670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D3342804-45A5-43E2-993F-1796EA1792B6}"/>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70D6C54C-E6D0-4D33-BABE-162FD93FB80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987AF76-9646-40BA-B148-C7BE8BFF4EE6}"/>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1809668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D3F50F-AEBD-439D-A8DB-46DA45510F4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FA2209D-6FD4-4316-8A77-04B3C17BA13B}"/>
              </a:ext>
            </a:extLst>
          </p:cNvPr>
          <p:cNvSpPr>
            <a:spLocks noGrp="1"/>
          </p:cNvSpPr>
          <p:nvPr>
            <p:ph idx="1"/>
          </p:nvPr>
        </p:nvSpPr>
        <p:spPr>
          <a:xfrm>
            <a:off x="838200" y="1825625"/>
            <a:ext cx="10515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63F4C4E-E336-4950-888B-0DF2A587403E}"/>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63B8D379-1069-4DB7-8779-8DB9BBEA67B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BA7D3AD-BD06-4BB6-BD33-C376617E82E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7500019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128B77-27D7-4840-B674-534793B1026B}"/>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8B05B4F-A8EB-45C0-AC0A-02F41F5BC17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5E22DB1-0D30-43BA-A968-E5D3CF602A66}"/>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03E4CA89-AB57-4704-B707-15D264EF170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94695B3-9236-4FA3-8AA5-890810CEF5B1}"/>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407248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95093A-A842-483B-893D-90DB3ABB63C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28F774CB-3238-4529-A66F-EBDBEC2280BC}"/>
              </a:ext>
            </a:extLst>
          </p:cNvPr>
          <p:cNvSpPr>
            <a:spLocks noGrp="1"/>
          </p:cNvSpPr>
          <p:nvPr>
            <p:ph sz="half" idx="1"/>
          </p:nvPr>
        </p:nvSpPr>
        <p:spPr>
          <a:xfrm>
            <a:off x="838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76B960C-2146-4D13-981C-D3A2ED7FDBCF}"/>
              </a:ext>
            </a:extLst>
          </p:cNvPr>
          <p:cNvSpPr>
            <a:spLocks noGrp="1"/>
          </p:cNvSpPr>
          <p:nvPr>
            <p:ph sz="half" idx="2"/>
          </p:nvPr>
        </p:nvSpPr>
        <p:spPr>
          <a:xfrm>
            <a:off x="6172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02FD8592-73F0-4465-BBCC-E63A218FDED4}"/>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5E8C789F-7F15-4189-BC23-A902D67B2FF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FAFF351-CBDF-4AFC-BFA5-EC2D53CB882D}"/>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650356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BDCAD8-21A6-4A4C-92A5-A5884A0CFC0E}"/>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61ACBA7C-B079-4494-9406-DFFBC5D438A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A89ED576-EDA9-4485-BCD2-BF6D22800D2C}"/>
              </a:ext>
            </a:extLst>
          </p:cNvPr>
          <p:cNvSpPr>
            <a:spLocks noGrp="1"/>
          </p:cNvSpPr>
          <p:nvPr>
            <p:ph sz="half" idx="2"/>
          </p:nvPr>
        </p:nvSpPr>
        <p:spPr>
          <a:xfrm>
            <a:off x="839788" y="2505075"/>
            <a:ext cx="5157787"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3050E305-06E8-47F4-9A39-26F0516795D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4554704C-E36F-4E51-B3FE-04C9D6609CA4}"/>
              </a:ext>
            </a:extLst>
          </p:cNvPr>
          <p:cNvSpPr>
            <a:spLocks noGrp="1"/>
          </p:cNvSpPr>
          <p:nvPr>
            <p:ph sz="quarter" idx="4"/>
          </p:nvPr>
        </p:nvSpPr>
        <p:spPr>
          <a:xfrm>
            <a:off x="6172200" y="2505075"/>
            <a:ext cx="5183188"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6BBA300-E559-44BA-B8A0-FF4FD5941FA5}"/>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8" name="Fußzeilenplatzhalter 7">
            <a:extLst>
              <a:ext uri="{FF2B5EF4-FFF2-40B4-BE49-F238E27FC236}">
                <a16:creationId xmlns:a16="http://schemas.microsoft.com/office/drawing/2014/main" id="{149A43F0-2F4C-4FFE-A1B4-D0680368F4AB}"/>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82810196-3049-41B6-A8A6-FFB3F89A488A}"/>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7807234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C000EE-52B4-4FC1-83B8-22B3D7618691}"/>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98BA0485-D854-42F2-8D65-08A13068434F}"/>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4" name="Fußzeilenplatzhalter 3">
            <a:extLst>
              <a:ext uri="{FF2B5EF4-FFF2-40B4-BE49-F238E27FC236}">
                <a16:creationId xmlns:a16="http://schemas.microsoft.com/office/drawing/2014/main" id="{48889FA0-C97F-4AF9-BE0E-098BC14E36DC}"/>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F1F30AE-D7C4-454A-BE86-6B40467BAD65}"/>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0874522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2CE365A-DB4B-4762-AF37-E5F270B8BD11}"/>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3" name="Fußzeilenplatzhalter 2">
            <a:extLst>
              <a:ext uri="{FF2B5EF4-FFF2-40B4-BE49-F238E27FC236}">
                <a16:creationId xmlns:a16="http://schemas.microsoft.com/office/drawing/2014/main" id="{6E693031-A6CA-4B0E-BFAF-8FF7925784E9}"/>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CE306EFC-B11C-4D4C-892C-0D12CF5CC3C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922283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F5C417-F13F-4142-9A52-DFD2B80B865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06400FDB-0EF0-48A1-9654-F5323DE4013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3BFB526-1545-436D-A205-02A3B41DF0F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53470A6-AEB3-4CFB-AA6F-9E398AB43F5E}"/>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5DBF143D-3855-4445-ADDC-61E28F5318B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DD86EAA-46E4-4E5D-AE50-48E0D4A8F2AF}"/>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029225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C61FE7A-A535-40F2-BCB1-95C9031C80E1}" type="datetimeFigureOut">
              <a:rPr lang="de-DE" smtClean="0"/>
              <a:t>08.06.2026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5601F8F-3057-4ADD-ACED-8761FB746203}" type="slidenum">
              <a:rPr lang="de-DE" smtClean="0"/>
              <a:t>‹Nr.›</a:t>
            </a:fld>
            <a:endParaRPr lang="de-DE"/>
          </a:p>
        </p:txBody>
      </p:sp>
    </p:spTree>
    <p:extLst>
      <p:ext uri="{BB962C8B-B14F-4D97-AF65-F5344CB8AC3E}">
        <p14:creationId xmlns:p14="http://schemas.microsoft.com/office/powerpoint/2010/main" val="41204973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20D8CF-7EE3-49D0-A560-B967FD26CFC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C7380A6C-66A8-4D4B-91BC-F4B3E1504CD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B3D80DA7-EA40-4113-ADCD-740BC79DDD0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6BFCAFC-4517-4CA2-8176-FE8005E5A27B}"/>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4D3D54A7-BB54-408D-9E5C-E7EBBE8743B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96543BC8-102E-4A26-822B-F882468563B7}"/>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494898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DDD84D-3B8E-4F37-8A3A-AADC497DBBEE}"/>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2CF1FBB9-25BA-46A9-B1F9-065E696FBA07}"/>
              </a:ext>
            </a:extLst>
          </p:cNvPr>
          <p:cNvSpPr>
            <a:spLocks noGrp="1"/>
          </p:cNvSpPr>
          <p:nvPr>
            <p:ph type="body" orient="vert" idx="1"/>
          </p:nvPr>
        </p:nvSpPr>
        <p:spPr>
          <a:xfrm>
            <a:off x="838200" y="1825625"/>
            <a:ext cx="10515600" cy="43513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0B5BECE-852B-4478-BA40-3E57C42A889F}"/>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8F35BC34-59AC-455A-931F-DBE11F3656B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FD4C38B-2FD1-468C-BB96-1844C85B210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9843883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5C53CFB-BE2D-47A5-9130-6169F79E829E}"/>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CC68283C-1ECA-43DD-B9A1-0C899F89CFA2}"/>
              </a:ext>
            </a:extLst>
          </p:cNvPr>
          <p:cNvSpPr>
            <a:spLocks noGrp="1"/>
          </p:cNvSpPr>
          <p:nvPr>
            <p:ph type="body" orient="vert" idx="1"/>
          </p:nvPr>
        </p:nvSpPr>
        <p:spPr>
          <a:xfrm>
            <a:off x="838200" y="365125"/>
            <a:ext cx="7734300" cy="58118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9464046-4991-43E2-B472-73074D946E49}"/>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27ADC604-76A8-4AC2-A28A-0CA145CE84B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2DAD179-A440-4FBC-A37B-5BF4520381A3}"/>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443358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3C61FE7A-A535-40F2-BCB1-95C9031C80E1}" type="datetimeFigureOut">
              <a:rPr lang="de-DE" smtClean="0"/>
              <a:t>08.06.2026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5601F8F-3057-4ADD-ACED-8761FB746203}" type="slidenum">
              <a:rPr lang="de-DE" smtClean="0"/>
              <a:t>‹Nr.›</a:t>
            </a:fld>
            <a:endParaRPr lang="de-DE"/>
          </a:p>
        </p:txBody>
      </p:sp>
    </p:spTree>
    <p:extLst>
      <p:ext uri="{BB962C8B-B14F-4D97-AF65-F5344CB8AC3E}">
        <p14:creationId xmlns:p14="http://schemas.microsoft.com/office/powerpoint/2010/main" val="948499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3C61FE7A-A535-40F2-BCB1-95C9031C80E1}" type="datetimeFigureOut">
              <a:rPr lang="de-DE" smtClean="0"/>
              <a:t>08.06.2026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5601F8F-3057-4ADD-ACED-8761FB746203}" type="slidenum">
              <a:rPr lang="de-DE" smtClean="0"/>
              <a:t>‹Nr.›</a:t>
            </a:fld>
            <a:endParaRPr lang="de-DE"/>
          </a:p>
        </p:txBody>
      </p:sp>
    </p:spTree>
    <p:extLst>
      <p:ext uri="{BB962C8B-B14F-4D97-AF65-F5344CB8AC3E}">
        <p14:creationId xmlns:p14="http://schemas.microsoft.com/office/powerpoint/2010/main" val="213645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3C61FE7A-A535-40F2-BCB1-95C9031C80E1}" type="datetimeFigureOut">
              <a:rPr lang="de-DE" smtClean="0"/>
              <a:t>08.06.2026</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05601F8F-3057-4ADD-ACED-8761FB746203}" type="slidenum">
              <a:rPr lang="de-DE" smtClean="0"/>
              <a:t>‹Nr.›</a:t>
            </a:fld>
            <a:endParaRPr lang="de-DE"/>
          </a:p>
        </p:txBody>
      </p:sp>
    </p:spTree>
    <p:extLst>
      <p:ext uri="{BB962C8B-B14F-4D97-AF65-F5344CB8AC3E}">
        <p14:creationId xmlns:p14="http://schemas.microsoft.com/office/powerpoint/2010/main" val="3762981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3C61FE7A-A535-40F2-BCB1-95C9031C80E1}" type="datetimeFigureOut">
              <a:rPr lang="de-DE" smtClean="0"/>
              <a:t>08.06.2026</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05601F8F-3057-4ADD-ACED-8761FB746203}" type="slidenum">
              <a:rPr lang="de-DE" smtClean="0"/>
              <a:t>‹Nr.›</a:t>
            </a:fld>
            <a:endParaRPr lang="de-DE"/>
          </a:p>
        </p:txBody>
      </p:sp>
    </p:spTree>
    <p:extLst>
      <p:ext uri="{BB962C8B-B14F-4D97-AF65-F5344CB8AC3E}">
        <p14:creationId xmlns:p14="http://schemas.microsoft.com/office/powerpoint/2010/main" val="4051738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3C61FE7A-A535-40F2-BCB1-95C9031C80E1}" type="datetimeFigureOut">
              <a:rPr lang="de-DE" smtClean="0"/>
              <a:t>08.06.2026</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05601F8F-3057-4ADD-ACED-8761FB746203}" type="slidenum">
              <a:rPr lang="de-DE" smtClean="0"/>
              <a:t>‹Nr.›</a:t>
            </a:fld>
            <a:endParaRPr lang="de-DE"/>
          </a:p>
        </p:txBody>
      </p:sp>
    </p:spTree>
    <p:extLst>
      <p:ext uri="{BB962C8B-B14F-4D97-AF65-F5344CB8AC3E}">
        <p14:creationId xmlns:p14="http://schemas.microsoft.com/office/powerpoint/2010/main" val="21713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3C61FE7A-A535-40F2-BCB1-95C9031C80E1}" type="datetimeFigureOut">
              <a:rPr lang="de-DE" smtClean="0"/>
              <a:t>08.06.2026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5601F8F-3057-4ADD-ACED-8761FB746203}" type="slidenum">
              <a:rPr lang="de-DE" smtClean="0"/>
              <a:t>‹Nr.›</a:t>
            </a:fld>
            <a:endParaRPr lang="de-DE"/>
          </a:p>
        </p:txBody>
      </p:sp>
    </p:spTree>
    <p:extLst>
      <p:ext uri="{BB962C8B-B14F-4D97-AF65-F5344CB8AC3E}">
        <p14:creationId xmlns:p14="http://schemas.microsoft.com/office/powerpoint/2010/main" val="3081499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3C61FE7A-A535-40F2-BCB1-95C9031C80E1}" type="datetimeFigureOut">
              <a:rPr lang="de-DE" smtClean="0"/>
              <a:t>08.06.2026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5601F8F-3057-4ADD-ACED-8761FB746203}" type="slidenum">
              <a:rPr lang="de-DE" smtClean="0"/>
              <a:t>‹Nr.›</a:t>
            </a:fld>
            <a:endParaRPr lang="de-DE"/>
          </a:p>
        </p:txBody>
      </p:sp>
    </p:spTree>
    <p:extLst>
      <p:ext uri="{BB962C8B-B14F-4D97-AF65-F5344CB8AC3E}">
        <p14:creationId xmlns:p14="http://schemas.microsoft.com/office/powerpoint/2010/main" val="2699836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7EBF0"/>
        </a:solid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61FE7A-A535-40F2-BCB1-95C9031C80E1}" type="datetimeFigureOut">
              <a:rPr lang="de-DE" smtClean="0"/>
              <a:t>08.06.2026</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601F8F-3057-4ADD-ACED-8761FB746203}" type="slidenum">
              <a:rPr lang="de-DE" smtClean="0"/>
              <a:t>‹Nr.›</a:t>
            </a:fld>
            <a:endParaRPr lang="de-DE"/>
          </a:p>
        </p:txBody>
      </p:sp>
    </p:spTree>
    <p:extLst>
      <p:ext uri="{BB962C8B-B14F-4D97-AF65-F5344CB8AC3E}">
        <p14:creationId xmlns:p14="http://schemas.microsoft.com/office/powerpoint/2010/main" val="39380496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73AD08BA-4D57-4E38-9E90-FCACB776EB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01A529F1-780A-49F8-8EC4-5E00D01547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73C7438E-8F7A-4103-A25B-E1C5B49C9B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695CA9-CCF2-42CE-A8A5-86114B1B561D}" type="slidenum">
              <a:rPr lang="de-DE" smtClean="0"/>
              <a:t>‹Nr.›</a:t>
            </a:fld>
            <a:endParaRPr lang="de-DE"/>
          </a:p>
        </p:txBody>
      </p:sp>
      <p:pic>
        <p:nvPicPr>
          <p:cNvPr id="7" name="Grafik 4">
            <a:extLst>
              <a:ext uri="{FF2B5EF4-FFF2-40B4-BE49-F238E27FC236}">
                <a16:creationId xmlns:a16="http://schemas.microsoft.com/office/drawing/2014/main" id="{5BE5B3CC-4BED-4F9B-99C2-43CAB9A86176}"/>
              </a:ext>
            </a:extLst>
          </p:cNvPr>
          <p:cNvPicPr/>
          <p:nvPr userDrawn="1"/>
        </p:nvPicPr>
        <p:blipFill>
          <a:blip r:embed="rId13"/>
          <a:stretch/>
        </p:blipFill>
        <p:spPr>
          <a:xfrm>
            <a:off x="5058000" y="-2880"/>
            <a:ext cx="2075760" cy="2140560"/>
          </a:xfrm>
          <a:prstGeom prst="rect">
            <a:avLst/>
          </a:prstGeom>
          <a:noFill/>
          <a:ln w="0">
            <a:noFill/>
          </a:ln>
        </p:spPr>
      </p:pic>
      <p:sp>
        <p:nvSpPr>
          <p:cNvPr id="9" name="Rechteck 8">
            <a:extLst>
              <a:ext uri="{FF2B5EF4-FFF2-40B4-BE49-F238E27FC236}">
                <a16:creationId xmlns:a16="http://schemas.microsoft.com/office/drawing/2014/main" id="{3D72B115-58DC-4EC1-BD4E-622EE85732A5}"/>
              </a:ext>
            </a:extLst>
          </p:cNvPr>
          <p:cNvSpPr/>
          <p:nvPr userDrawn="1"/>
        </p:nvSpPr>
        <p:spPr>
          <a:xfrm>
            <a:off x="0" y="2879280"/>
            <a:ext cx="12191760" cy="153072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chemeClr val="lt1"/>
              </a:solidFill>
              <a:effectLst/>
              <a:uFillTx/>
              <a:latin typeface="Garet Book"/>
            </a:endParaRPr>
          </a:p>
        </p:txBody>
      </p:sp>
      <p:sp>
        <p:nvSpPr>
          <p:cNvPr id="2" name="Titelplatzhalter 1">
            <a:extLst>
              <a:ext uri="{FF2B5EF4-FFF2-40B4-BE49-F238E27FC236}">
                <a16:creationId xmlns:a16="http://schemas.microsoft.com/office/drawing/2014/main" id="{427CBAE1-A10C-4984-BA99-CB11E49D5128}"/>
              </a:ext>
            </a:extLst>
          </p:cNvPr>
          <p:cNvSpPr>
            <a:spLocks noGrp="1"/>
          </p:cNvSpPr>
          <p:nvPr>
            <p:ph type="title"/>
          </p:nvPr>
        </p:nvSpPr>
        <p:spPr>
          <a:xfrm>
            <a:off x="838080" y="2981858"/>
            <a:ext cx="10515600" cy="1325563"/>
          </a:xfrm>
          <a:prstGeom prst="rect">
            <a:avLst/>
          </a:prstGeom>
        </p:spPr>
        <p:txBody>
          <a:bodyPr vert="horz" lIns="91440" tIns="45720" rIns="91440" bIns="45720" rtlCol="0" anchor="ctr">
            <a:normAutofit/>
          </a:bodyPr>
          <a:lstStyle/>
          <a:p>
            <a:r>
              <a:rPr lang="de-DE" dirty="0"/>
              <a:t>Mastertitelformat bearbeiten</a:t>
            </a:r>
          </a:p>
        </p:txBody>
      </p:sp>
    </p:spTree>
    <p:extLst>
      <p:ext uri="{BB962C8B-B14F-4D97-AF65-F5344CB8AC3E}">
        <p14:creationId xmlns:p14="http://schemas.microsoft.com/office/powerpoint/2010/main" val="9900155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ct val="90000"/>
        </a:lnSpc>
        <a:spcBef>
          <a:spcPct val="0"/>
        </a:spcBef>
        <a:buNone/>
        <a:defRPr sz="3600" b="1" kern="1200">
          <a:solidFill>
            <a:schemeClr val="tx1"/>
          </a:solidFill>
          <a:latin typeface="Garet Heavy"/>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static.uni-graz.at/fileadmin/Akgl/4_Fuer_MitarbeiterInnen/Diversitaetssensible_Bildgestaltung_mit_Beispielfotos.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3.sv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9.png"/><Relationship Id="rId7" Type="http://schemas.openxmlformats.org/officeDocument/2006/relationships/diagramColors" Target="../diagrams/colors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www.isdglobal.org/isd-in-the-news/how-platforms-systems-contributed-to-the-rise-of-manosphere-influence-andrew-tate/" TargetMode="External"/><Relationship Id="rId13" Type="http://schemas.openxmlformats.org/officeDocument/2006/relationships/hyperlink" Target="https://www.isdglobal.org/wp-content/uploads/2024/01/the-german-far-right-online-a-longitudinal-study1.pdf" TargetMode="External"/><Relationship Id="rId18" Type="http://schemas.openxmlformats.org/officeDocument/2006/relationships/hyperlink" Target="https://static.uni-graz.at/fileadmin/Akgl/4_Fuer_MitarbeiterInnen/Diversitaetssensible_Bildgestaltung_mit_Beispielfotos.pdf" TargetMode="External"/><Relationship Id="rId3" Type="http://schemas.openxmlformats.org/officeDocument/2006/relationships/image" Target="../media/image9.png"/><Relationship Id="rId21" Type="http://schemas.openxmlformats.org/officeDocument/2006/relationships/hyperlink" Target="https://cte.ku.edu/addressing-bias-ai" TargetMode="External"/><Relationship Id="rId7" Type="http://schemas.openxmlformats.org/officeDocument/2006/relationships/hyperlink" Target="https://www.bsi.bund.de/EN/Themen/Unternehmen-und-Organisationen/Informationen-und-Empfehlungen/Kuenstliche-Intelligenz/Deepfakes/deepfakes.html?nn=1011618" TargetMode="External"/><Relationship Id="rId12" Type="http://schemas.openxmlformats.org/officeDocument/2006/relationships/hyperlink" Target="https://demokratiezentrum.org/wp-content/uploads/2021/05/guideline_bildanalyse.pdf" TargetMode="External"/><Relationship Id="rId17" Type="http://schemas.openxmlformats.org/officeDocument/2006/relationships/hyperlink" Target="https://doi.org/10.1007/s13347-024-00758-4" TargetMode="External"/><Relationship Id="rId2" Type="http://schemas.openxmlformats.org/officeDocument/2006/relationships/notesSlide" Target="../notesSlides/notesSlide14.xml"/><Relationship Id="rId16" Type="http://schemas.openxmlformats.org/officeDocument/2006/relationships/hyperlink" Target="https://doi.org/10.58079/13b77" TargetMode="External"/><Relationship Id="rId20" Type="http://schemas.openxmlformats.org/officeDocument/2006/relationships/hyperlink" Target="https://www.ucl.ac.uk/news/2024/dec/bias-ai-amplifies-our-own-biases" TargetMode="External"/><Relationship Id="rId1" Type="http://schemas.openxmlformats.org/officeDocument/2006/relationships/slideLayout" Target="../slideLayouts/slideLayout2.xml"/><Relationship Id="rId6" Type="http://schemas.openxmlformats.org/officeDocument/2006/relationships/hyperlink" Target="https://www.bloomberg.com/graphics/2023-generative-ai-bias/" TargetMode="External"/><Relationship Id="rId11" Type="http://schemas.openxmlformats.org/officeDocument/2006/relationships/hyperlink" Target="https://www.forbes.com/sites/bernardmarr/2023/08/08/is-generative-ai-stealing-from-artists/" TargetMode="External"/><Relationship Id="rId5" Type="http://schemas.openxmlformats.org/officeDocument/2006/relationships/hyperlink" Target="https://dictionary.apa.org/stereotype" TargetMode="External"/><Relationship Id="rId15" Type="http://schemas.openxmlformats.org/officeDocument/2006/relationships/hyperlink" Target="https://www.isdglobal.org/wp-content/uploads/2024/09/TikTok-White-Supremacy.pdf" TargetMode="External"/><Relationship Id="rId10" Type="http://schemas.openxmlformats.org/officeDocument/2006/relationships/hyperlink" Target="https://www.ibm.com/think/topics/algorithmic-bias" TargetMode="External"/><Relationship Id="rId19" Type="http://schemas.openxmlformats.org/officeDocument/2006/relationships/hyperlink" Target="https://www.isdglobal.org/wp-content/uploads/2022/04/Algorithms-as-a-weapon-against-women-ISD-RESET.pdf" TargetMode="External"/><Relationship Id="rId4" Type="http://schemas.openxmlformats.org/officeDocument/2006/relationships/hyperlink" Target="https://dictionary.apa.org/bias" TargetMode="External"/><Relationship Id="rId9" Type="http://schemas.openxmlformats.org/officeDocument/2006/relationships/hyperlink" Target="https://www.isdglobal.org/wp-content/uploads/2025/01/ISD-Written-Evidence-to-the-Science-Innovation-and-Technology-Committee-Inquiry-on-Social-Media-Misinformation-and-Harmful-Algorithms.pdf" TargetMode="External"/><Relationship Id="rId14" Type="http://schemas.openxmlformats.org/officeDocument/2006/relationships/hyperlink" Target="https://doi.org/10.3390/healthcare12141396"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democracy-ai.eu/de" TargetMode="External"/><Relationship Id="rId2" Type="http://schemas.openxmlformats.org/officeDocument/2006/relationships/image" Target="../media/image14.png"/><Relationship Id="rId1" Type="http://schemas.openxmlformats.org/officeDocument/2006/relationships/slideLayout" Target="../slideLayouts/slideLayout17.xml"/><Relationship Id="rId5" Type="http://schemas.openxmlformats.org/officeDocument/2006/relationships/image" Target="../media/image15.png"/><Relationship Id="rId4" Type="http://schemas.openxmlformats.org/officeDocument/2006/relationships/hyperlink" Target="https://creativecommons.org/licenses/by-sa/4.0/?ref=chooser-v1"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demokratiezentrum.org/wp-content/uploads/2021/05/guideline_bildanalyse.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demokratiezentrum.org/wp-content/uploads/2021/05/guideline_bildanalyse.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static.uni-graz.at/fileadmin/Akgl/4_Fuer_MitarbeiterInnen/Diversitaetssensible_Bildgestaltung_mit_Beispielfotos.pdf"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 name="Rechteck 12">
            <a:extLst>
              <a:ext uri="{FF2B5EF4-FFF2-40B4-BE49-F238E27FC236}">
                <a16:creationId xmlns:a16="http://schemas.microsoft.com/office/drawing/2014/main" id="{6FC357A7-6C66-CCCA-DB97-2A74B1814AEC}"/>
              </a:ext>
            </a:extLst>
          </p:cNvPr>
          <p:cNvSpPr/>
          <p:nvPr/>
        </p:nvSpPr>
        <p:spPr>
          <a:xfrm>
            <a:off x="0" y="4080174"/>
            <a:ext cx="12192000" cy="1170258"/>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F4EEFE"/>
              </a:solidFill>
              <a:effectLst/>
              <a:uLnTx/>
              <a:uFillTx/>
              <a:latin typeface="Garet Book"/>
              <a:ea typeface="+mn-ea"/>
              <a:cs typeface="+mn-cs"/>
            </a:endParaRPr>
          </a:p>
        </p:txBody>
      </p:sp>
      <p:sp>
        <p:nvSpPr>
          <p:cNvPr id="2" name="Titel 1"/>
          <p:cNvSpPr>
            <a:spLocks noGrp="1"/>
          </p:cNvSpPr>
          <p:nvPr>
            <p:ph type="ctrTitle"/>
          </p:nvPr>
        </p:nvSpPr>
        <p:spPr>
          <a:xfrm>
            <a:off x="1524000" y="2279829"/>
            <a:ext cx="9144000" cy="1468984"/>
          </a:xfrm>
          <a:noFill/>
        </p:spPr>
        <p:txBody>
          <a:bodyPr anchor="ctr">
            <a:normAutofit/>
          </a:bodyPr>
          <a:lstStyle/>
          <a:p>
            <a:pPr>
              <a:defRPr sz="4800">
                <a:cs typeface="Arial" panose="020B0604020202020204" pitchFamily="34" charset="0"/>
              </a:defRPr>
            </a:pPr>
            <a:r>
              <a:t>GenAI-Bilder</a:t>
            </a:r>
          </a:p>
        </p:txBody>
      </p:sp>
      <p:sp>
        <p:nvSpPr>
          <p:cNvPr id="4" name="Rechteck 3">
            <a:extLst>
              <a:ext uri="{FF2B5EF4-FFF2-40B4-BE49-F238E27FC236}">
                <a16:creationId xmlns:a16="http://schemas.microsoft.com/office/drawing/2014/main" id="{6615390C-7185-570D-1D7B-B3AC17748A0E}"/>
              </a:ext>
            </a:extLst>
          </p:cNvPr>
          <p:cNvSpPr/>
          <p:nvPr/>
        </p:nvSpPr>
        <p:spPr>
          <a:xfrm>
            <a:off x="0" y="-1"/>
            <a:ext cx="12192000" cy="8683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4EEFE"/>
              </a:solidFill>
              <a:effectLst/>
              <a:uLnTx/>
              <a:uFillTx/>
              <a:latin typeface="Garet Book"/>
              <a:ea typeface="+mn-ea"/>
              <a:cs typeface="+mn-cs"/>
            </a:endParaRPr>
          </a:p>
        </p:txBody>
      </p:sp>
      <p:sp>
        <p:nvSpPr>
          <p:cNvPr id="27" name="Textfeld 26">
            <a:extLst>
              <a:ext uri="{FF2B5EF4-FFF2-40B4-BE49-F238E27FC236}">
                <a16:creationId xmlns:a16="http://schemas.microsoft.com/office/drawing/2014/main" id="{BA586EFB-D641-3CA0-9B93-BF62C658A674}"/>
              </a:ext>
            </a:extLst>
          </p:cNvPr>
          <p:cNvSpPr txBox="1"/>
          <p:nvPr/>
        </p:nvSpPr>
        <p:spPr>
          <a:xfrm>
            <a:off x="768626" y="4300260"/>
            <a:ext cx="10548731" cy="766364"/>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Tx/>
              <a:buNone/>
              <a:tabLst/>
              <a:defRPr sz="2400" kern="1200">
                <a:ln>
                  <a:noFill/>
                </a:ln>
                <a:solidFill>
                  <a:srgbClr val="E7EBF0"/>
                </a:solidFill>
                <a:effectLst/>
                <a:uLnTx/>
                <a:uFillTx/>
                <a:latin typeface="Garet Book"/>
                <a:ea typeface="+mn-ea"/>
                <a:cs typeface="Times New Roman" panose="02020603050405020304" pitchFamily="18" charset="0"/>
              </a:defRPr>
            </a:pPr>
            <a:r>
              <a:rPr dirty="0"/>
              <a:t>Modul 2 – </a:t>
            </a:r>
            <a:r>
              <a:rPr dirty="0" err="1"/>
              <a:t>Systemische</a:t>
            </a:r>
            <a:r>
              <a:rPr dirty="0"/>
              <a:t> </a:t>
            </a:r>
            <a:r>
              <a:rPr dirty="0" err="1"/>
              <a:t>Auswirkungen</a:t>
            </a:r>
            <a:r>
              <a:rPr dirty="0"/>
              <a:t> von KI</a:t>
            </a:r>
            <a:br>
              <a:rPr kumimoji="0" lang="en-US" sz="2400" b="0" i="0" u="none" strike="noStrike" kern="1200" cap="none" spc="0" normalizeH="0" baseline="0" noProof="0" dirty="0">
                <a:ln>
                  <a:noFill/>
                </a:ln>
                <a:solidFill>
                  <a:srgbClr val="E7EBF0"/>
                </a:solidFill>
                <a:effectLst/>
                <a:uLnTx/>
                <a:uFillTx/>
                <a:latin typeface="Garet Book"/>
                <a:ea typeface="+mn-ea"/>
                <a:cs typeface="Times New Roman" panose="02020603050405020304" pitchFamily="18" charset="0"/>
              </a:rPr>
            </a:br>
            <a:r>
              <a:rPr dirty="0" err="1"/>
              <a:t>Lehreinheit</a:t>
            </a:r>
            <a:r>
              <a:rPr dirty="0"/>
              <a:t> 1 – GenAI-Bilder</a:t>
            </a:r>
            <a:endParaRPr kumimoji="0" lang="de-DE" sz="2400" b="0" i="0" u="none" strike="noStrike" kern="1200" cap="none" spc="0" normalizeH="0" baseline="0" noProof="0" dirty="0">
              <a:ln>
                <a:noFill/>
              </a:ln>
              <a:solidFill>
                <a:srgbClr val="E7EBF0"/>
              </a:solidFill>
              <a:effectLst/>
              <a:uLnTx/>
              <a:uFillTx/>
              <a:latin typeface="Garet Book"/>
              <a:ea typeface="+mn-ea"/>
              <a:cs typeface="Times New Roman" panose="02020603050405020304" pitchFamily="18" charset="0"/>
            </a:endParaRPr>
          </a:p>
        </p:txBody>
      </p:sp>
      <p:pic>
        <p:nvPicPr>
          <p:cNvPr id="6" name="Grafik 5">
            <a:extLst>
              <a:ext uri="{FF2B5EF4-FFF2-40B4-BE49-F238E27FC236}">
                <a16:creationId xmlns:a16="http://schemas.microsoft.com/office/drawing/2014/main" id="{1041833A-1000-DEA4-DD5F-97B161F84E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57947" y="4534"/>
            <a:ext cx="2076106" cy="2140770"/>
          </a:xfrm>
          <a:prstGeom prst="rect">
            <a:avLst/>
          </a:prstGeom>
        </p:spPr>
      </p:pic>
      <p:pic>
        <p:nvPicPr>
          <p:cNvPr id="14" name="Grafik 13">
            <a:extLst>
              <a:ext uri="{FF2B5EF4-FFF2-40B4-BE49-F238E27FC236}">
                <a16:creationId xmlns:a16="http://schemas.microsoft.com/office/drawing/2014/main" id="{676CC634-EB33-5C89-D68B-BB32ACF6ED8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29564" y="5957670"/>
            <a:ext cx="991241" cy="601808"/>
          </a:xfrm>
          <a:prstGeom prst="rect">
            <a:avLst/>
          </a:prstGeom>
          <a:noFill/>
        </p:spPr>
      </p:pic>
      <p:pic>
        <p:nvPicPr>
          <p:cNvPr id="18" name="Grafik 17">
            <a:extLst>
              <a:ext uri="{FF2B5EF4-FFF2-40B4-BE49-F238E27FC236}">
                <a16:creationId xmlns:a16="http://schemas.microsoft.com/office/drawing/2014/main" id="{D6F8C207-4A74-422E-3D5D-CC86553AF017}"/>
              </a:ext>
            </a:extLst>
          </p:cNvPr>
          <p:cNvPicPr>
            <a:picLocks noChangeAspect="1"/>
          </p:cNvPicPr>
          <p:nvPr/>
        </p:nvPicPr>
        <p:blipFill rotWithShape="1">
          <a:blip r:embed="rId4">
            <a:extLst>
              <a:ext uri="{28A0092B-C50C-407E-A947-70E740481C1C}">
                <a14:useLocalDpi xmlns:a14="http://schemas.microsoft.com/office/drawing/2010/main" val="0"/>
              </a:ext>
            </a:extLst>
          </a:blip>
          <a:srcRect t="25331" r="21728" b="23726"/>
          <a:stretch/>
        </p:blipFill>
        <p:spPr bwMode="auto">
          <a:xfrm>
            <a:off x="9968948" y="5957999"/>
            <a:ext cx="1932690" cy="607728"/>
          </a:xfrm>
          <a:prstGeom prst="rect">
            <a:avLst/>
          </a:prstGeom>
          <a:noFill/>
          <a:ln>
            <a:noFill/>
          </a:ln>
          <a:extLst>
            <a:ext uri="{53640926-AAD7-44D8-BBD7-CCE9431645EC}">
              <a14:shadowObscured xmlns:a14="http://schemas.microsoft.com/office/drawing/2010/main"/>
            </a:ext>
          </a:extLst>
        </p:spPr>
      </p:pic>
      <p:grpSp>
        <p:nvGrpSpPr>
          <p:cNvPr id="17" name="Gruppieren 16">
            <a:extLst>
              <a:ext uri="{FF2B5EF4-FFF2-40B4-BE49-F238E27FC236}">
                <a16:creationId xmlns:a16="http://schemas.microsoft.com/office/drawing/2014/main" id="{AE3C2E16-B828-47AF-B900-1311BA08D46F}"/>
              </a:ext>
            </a:extLst>
          </p:cNvPr>
          <p:cNvGrpSpPr/>
          <p:nvPr/>
        </p:nvGrpSpPr>
        <p:grpSpPr>
          <a:xfrm>
            <a:off x="290362" y="5958421"/>
            <a:ext cx="2682257" cy="605409"/>
            <a:chOff x="16922660" y="31128688"/>
            <a:chExt cx="5533589" cy="1248978"/>
          </a:xfrm>
        </p:grpSpPr>
        <p:pic>
          <p:nvPicPr>
            <p:cNvPr id="19" name="Grafik 18">
              <a:extLst>
                <a:ext uri="{FF2B5EF4-FFF2-40B4-BE49-F238E27FC236}">
                  <a16:creationId xmlns:a16="http://schemas.microsoft.com/office/drawing/2014/main" id="{186350CD-8C02-438F-9692-41C2E9236E9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322586" y="31128688"/>
              <a:ext cx="1133663" cy="1243101"/>
            </a:xfrm>
            <a:prstGeom prst="rect">
              <a:avLst/>
            </a:prstGeom>
          </p:spPr>
        </p:pic>
        <p:pic>
          <p:nvPicPr>
            <p:cNvPr id="20" name="Grafik 19">
              <a:extLst>
                <a:ext uri="{FF2B5EF4-FFF2-40B4-BE49-F238E27FC236}">
                  <a16:creationId xmlns:a16="http://schemas.microsoft.com/office/drawing/2014/main" id="{CBFE025F-B1C7-49E4-8249-FAB0021DD5C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922660" y="31134565"/>
              <a:ext cx="4308545" cy="1243101"/>
            </a:xfrm>
            <a:prstGeom prst="rect">
              <a:avLst/>
            </a:prstGeom>
          </p:spPr>
        </p:pic>
      </p:grpSp>
      <p:pic>
        <p:nvPicPr>
          <p:cNvPr id="21" name="Grafik 20">
            <a:extLst>
              <a:ext uri="{FF2B5EF4-FFF2-40B4-BE49-F238E27FC236}">
                <a16:creationId xmlns:a16="http://schemas.microsoft.com/office/drawing/2014/main" id="{C400533A-99A2-49E6-A31C-33A7981E7B3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86905" y="5967608"/>
            <a:ext cx="3452587" cy="591870"/>
          </a:xfrm>
          <a:prstGeom prst="rect">
            <a:avLst/>
          </a:prstGeom>
        </p:spPr>
      </p:pic>
      <p:pic>
        <p:nvPicPr>
          <p:cNvPr id="22" name="Grafik 21">
            <a:extLst>
              <a:ext uri="{FF2B5EF4-FFF2-40B4-BE49-F238E27FC236}">
                <a16:creationId xmlns:a16="http://schemas.microsoft.com/office/drawing/2014/main" id="{1F0274B7-59C4-4CA4-801D-40A5D8A69E6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19106" y="5960337"/>
            <a:ext cx="763970" cy="599141"/>
          </a:xfrm>
          <a:prstGeom prst="rect">
            <a:avLst/>
          </a:prstGeom>
        </p:spPr>
      </p:pic>
      <p:pic>
        <p:nvPicPr>
          <p:cNvPr id="23" name="Grafik 22">
            <a:extLst>
              <a:ext uri="{FF2B5EF4-FFF2-40B4-BE49-F238E27FC236}">
                <a16:creationId xmlns:a16="http://schemas.microsoft.com/office/drawing/2014/main" id="{D1B78E70-0E7E-43A6-A20F-5A558622963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14427" y="5894356"/>
            <a:ext cx="721427" cy="721427"/>
          </a:xfrm>
          <a:prstGeom prst="rect">
            <a:avLst/>
          </a:prstGeom>
        </p:spPr>
      </p:pic>
    </p:spTree>
    <p:extLst>
      <p:ext uri="{BB962C8B-B14F-4D97-AF65-F5344CB8AC3E}">
        <p14:creationId xmlns:p14="http://schemas.microsoft.com/office/powerpoint/2010/main" val="36324229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E860B61-C930-894F-FAB2-AB1CD04AF7A1}"/>
            </a:ext>
          </a:extLst>
        </p:cNvPr>
        <p:cNvGrpSpPr/>
        <p:nvPr/>
      </p:nvGrpSpPr>
      <p:grpSpPr>
        <a:xfrm>
          <a:off x="0" y="0"/>
          <a:ext cx="0" cy="0"/>
          <a:chOff x="0" y="0"/>
          <a:chExt cx="0" cy="0"/>
        </a:xfrm>
      </p:grpSpPr>
      <p:sp>
        <p:nvSpPr>
          <p:cNvPr id="7" name="Rechteck 10">
            <a:extLst>
              <a:ext uri="{FF2B5EF4-FFF2-40B4-BE49-F238E27FC236}">
                <a16:creationId xmlns:a16="http://schemas.microsoft.com/office/drawing/2014/main" id="{A072AB3D-022F-480B-A61C-8554419437DA}"/>
              </a:ext>
            </a:extLst>
          </p:cNvPr>
          <p:cNvSpPr/>
          <p:nvPr/>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sp>
        <p:nvSpPr>
          <p:cNvPr id="9" name="Textfeld 5">
            <a:extLst>
              <a:ext uri="{FF2B5EF4-FFF2-40B4-BE49-F238E27FC236}">
                <a16:creationId xmlns:a16="http://schemas.microsoft.com/office/drawing/2014/main" id="{FFAF4089-9869-4450-BDBA-2B891535663C}"/>
              </a:ext>
            </a:extLst>
          </p:cNvPr>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ÜBUNG 3b</a:t>
            </a:r>
            <a:endParaRPr lang="nl-BE" sz="3200" b="0" u="none" strike="noStrike" dirty="0">
              <a:solidFill>
                <a:srgbClr val="000000"/>
              </a:solidFill>
              <a:effectLst/>
              <a:uFillTx/>
              <a:latin typeface="Arial"/>
            </a:endParaRPr>
          </a:p>
        </p:txBody>
      </p:sp>
      <p:sp>
        <p:nvSpPr>
          <p:cNvPr id="12" name="Rechteck 11">
            <a:extLst>
              <a:ext uri="{FF2B5EF4-FFF2-40B4-BE49-F238E27FC236}">
                <a16:creationId xmlns:a16="http://schemas.microsoft.com/office/drawing/2014/main" id="{5F4EFF57-23D6-6AA7-147D-6AADE1D3EEAF}"/>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sp>
        <p:nvSpPr>
          <p:cNvPr id="10" name="Textfeld 9">
            <a:extLst>
              <a:ext uri="{FF2B5EF4-FFF2-40B4-BE49-F238E27FC236}">
                <a16:creationId xmlns:a16="http://schemas.microsoft.com/office/drawing/2014/main" id="{EAB4EC45-86FC-50E9-9B99-0590044D05D9}"/>
              </a:ext>
            </a:extLst>
          </p:cNvPr>
          <p:cNvSpPr txBox="1"/>
          <p:nvPr/>
        </p:nvSpPr>
        <p:spPr>
          <a:xfrm>
            <a:off x="4282749" y="6304002"/>
            <a:ext cx="12192000" cy="553998"/>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gn="l" rtl="0">
              <a:defRPr sz="1000" i="1">
                <a:solidFill>
                  <a:srgbClr val="0B163B"/>
                </a:solidFill>
                <a:latin typeface="Garet Book"/>
              </a:defRPr>
            </a:pPr>
            <a:r>
              <a:t>Fragen selbst übersetzt und angepasst aus Scheer (2019). Abgerufen am 01. April 2025 von </a:t>
            </a:r>
          </a:p>
          <a:p>
            <a:pPr algn="l" rtl="0">
              <a:defRPr sz="1000" i="1" u="sng">
                <a:solidFill>
                  <a:srgbClr val="1F2C8F"/>
                </a:solidFill>
                <a:latin typeface="Garet Book"/>
                <a:hlinkClick r:id="rId2"/>
              </a:defRPr>
            </a:pPr>
            <a:r>
              <a:t>https://static.uni-graz.at/fileadmin/Akgl/4_Fuer_MitarbeiterInnen/Diversitaetssensible_</a:t>
            </a:r>
          </a:p>
          <a:p>
            <a:pPr algn="l" rtl="0">
              <a:defRPr sz="1000" i="1" u="sng">
                <a:solidFill>
                  <a:srgbClr val="1F2C8F"/>
                </a:solidFill>
                <a:latin typeface="Garet Book"/>
                <a:hlinkClick r:id="rId2"/>
              </a:defRPr>
            </a:pPr>
            <a:r>
              <a:t>Bildgestaltung_mit_Beispielfotos.pdf</a:t>
            </a:r>
            <a:endParaRPr lang="en-AU" sz="1000" b="0" i="1" dirty="0">
              <a:latin typeface="Garet Book"/>
            </a:endParaRPr>
          </a:p>
        </p:txBody>
      </p:sp>
      <p:pic>
        <p:nvPicPr>
          <p:cNvPr id="2" name="Grafik 1">
            <a:extLst>
              <a:ext uri="{FF2B5EF4-FFF2-40B4-BE49-F238E27FC236}">
                <a16:creationId xmlns:a16="http://schemas.microsoft.com/office/drawing/2014/main" id="{9F8F9E98-548E-D0FD-DA7A-F48721FD768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13" name="Inhaltsplatzhalter 2">
            <a:extLst>
              <a:ext uri="{FF2B5EF4-FFF2-40B4-BE49-F238E27FC236}">
                <a16:creationId xmlns:a16="http://schemas.microsoft.com/office/drawing/2014/main" id="{24E39862-D45F-41C9-ADB7-28DFAC3893D1}"/>
              </a:ext>
            </a:extLst>
          </p:cNvPr>
          <p:cNvSpPr/>
          <p:nvPr/>
        </p:nvSpPr>
        <p:spPr>
          <a:xfrm>
            <a:off x="4562671" y="1598400"/>
            <a:ext cx="7261029" cy="4207448"/>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1"/>
              </a:spcBef>
              <a:tabLst>
                <a:tab pos="0" algn="l"/>
              </a:tabLst>
              <a:defRPr sz="1600" b="1">
                <a:solidFill>
                  <a:schemeClr val="dk1"/>
                </a:solidFill>
                <a:effectLst/>
                <a:uFillTx/>
                <a:latin typeface="+mj-lt"/>
              </a:defRPr>
            </a:pPr>
            <a:r>
              <a:rPr dirty="0"/>
              <a:t>Ansatz:</a:t>
            </a:r>
            <a:endParaRPr lang="nl-BE" sz="1600" b="0" u="none" strike="noStrike" dirty="0">
              <a:solidFill>
                <a:srgbClr val="000000"/>
              </a:solidFill>
              <a:effectLst/>
              <a:uFillTx/>
              <a:latin typeface="+mj-lt"/>
            </a:endParaRPr>
          </a:p>
          <a:p>
            <a:pPr marL="285750" indent="-285750">
              <a:spcBef>
                <a:spcPts val="1001"/>
              </a:spcBef>
              <a:buFont typeface="Arial" panose="020B0604020202020204" pitchFamily="34" charset="0"/>
              <a:buChar char="•"/>
              <a:defRPr sz="1600"/>
            </a:pPr>
            <a:r>
              <a:rPr dirty="0"/>
              <a:t>Wenn </a:t>
            </a:r>
            <a:r>
              <a:rPr dirty="0" err="1"/>
              <a:t>wir</a:t>
            </a:r>
            <a:r>
              <a:rPr dirty="0"/>
              <a:t> </a:t>
            </a:r>
            <a:r>
              <a:rPr dirty="0" err="1"/>
              <a:t>darüber</a:t>
            </a:r>
            <a:r>
              <a:rPr dirty="0"/>
              <a:t> </a:t>
            </a:r>
            <a:r>
              <a:rPr dirty="0" err="1"/>
              <a:t>nachdenken</a:t>
            </a:r>
            <a:r>
              <a:rPr dirty="0"/>
              <a:t>, </a:t>
            </a:r>
            <a:r>
              <a:rPr dirty="0" err="1"/>
              <a:t>wie</a:t>
            </a:r>
            <a:r>
              <a:rPr dirty="0"/>
              <a:t> Menschen und </a:t>
            </a:r>
            <a:r>
              <a:rPr dirty="0" err="1"/>
              <a:t>Situationen</a:t>
            </a:r>
            <a:r>
              <a:rPr dirty="0"/>
              <a:t> </a:t>
            </a:r>
            <a:r>
              <a:rPr dirty="0" err="1"/>
              <a:t>dargestellt</a:t>
            </a:r>
            <a:r>
              <a:rPr dirty="0"/>
              <a:t> </a:t>
            </a:r>
            <a:r>
              <a:rPr dirty="0" err="1"/>
              <a:t>werden</a:t>
            </a:r>
            <a:r>
              <a:rPr dirty="0"/>
              <a:t>, </a:t>
            </a:r>
            <a:r>
              <a:rPr dirty="0" err="1"/>
              <a:t>können</a:t>
            </a:r>
            <a:r>
              <a:rPr dirty="0"/>
              <a:t> </a:t>
            </a:r>
            <a:r>
              <a:rPr dirty="0" err="1"/>
              <a:t>wir</a:t>
            </a:r>
            <a:r>
              <a:rPr dirty="0"/>
              <a:t> </a:t>
            </a:r>
            <a:r>
              <a:rPr dirty="0" err="1"/>
              <a:t>besser</a:t>
            </a:r>
            <a:r>
              <a:rPr dirty="0"/>
              <a:t> verstehen, </a:t>
            </a:r>
            <a:r>
              <a:rPr dirty="0" err="1"/>
              <a:t>wie</a:t>
            </a:r>
            <a:r>
              <a:rPr dirty="0"/>
              <a:t> </a:t>
            </a:r>
            <a:r>
              <a:rPr dirty="0" err="1"/>
              <a:t>gesellschaftliche</a:t>
            </a:r>
            <a:r>
              <a:rPr lang="de-DE" dirty="0"/>
              <a:t>r</a:t>
            </a:r>
            <a:r>
              <a:rPr dirty="0"/>
              <a:t> Bias in </a:t>
            </a:r>
            <a:r>
              <a:rPr dirty="0" err="1"/>
              <a:t>Bildern</a:t>
            </a:r>
            <a:r>
              <a:rPr dirty="0"/>
              <a:t> </a:t>
            </a:r>
            <a:r>
              <a:rPr dirty="0" err="1"/>
              <a:t>zum</a:t>
            </a:r>
            <a:r>
              <a:rPr dirty="0"/>
              <a:t> </a:t>
            </a:r>
            <a:r>
              <a:rPr dirty="0" err="1"/>
              <a:t>Ausdruck</a:t>
            </a:r>
            <a:r>
              <a:rPr dirty="0"/>
              <a:t> </a:t>
            </a:r>
            <a:r>
              <a:rPr dirty="0" err="1"/>
              <a:t>gebracht</a:t>
            </a:r>
            <a:r>
              <a:rPr dirty="0"/>
              <a:t> </a:t>
            </a:r>
            <a:r>
              <a:rPr dirty="0" err="1"/>
              <a:t>werden</a:t>
            </a:r>
            <a:r>
              <a:rPr dirty="0"/>
              <a:t>. Denken Sie an </a:t>
            </a:r>
            <a:r>
              <a:rPr dirty="0" err="1"/>
              <a:t>Diversität</a:t>
            </a:r>
            <a:r>
              <a:rPr dirty="0"/>
              <a:t> und </a:t>
            </a:r>
            <a:r>
              <a:rPr dirty="0" err="1"/>
              <a:t>beantworten</a:t>
            </a:r>
            <a:r>
              <a:rPr dirty="0"/>
              <a:t> Sie die </a:t>
            </a:r>
            <a:r>
              <a:rPr dirty="0" err="1"/>
              <a:t>folgenden</a:t>
            </a:r>
            <a:r>
              <a:rPr dirty="0"/>
              <a:t> </a:t>
            </a:r>
            <a:r>
              <a:rPr dirty="0" err="1"/>
              <a:t>Fragen</a:t>
            </a:r>
            <a:r>
              <a:rPr dirty="0"/>
              <a:t>: </a:t>
            </a:r>
          </a:p>
          <a:p>
            <a:pPr marL="742950" lvl="1" indent="-285750">
              <a:spcBef>
                <a:spcPts val="1001"/>
              </a:spcBef>
              <a:buFont typeface="Arial" panose="020B0604020202020204" pitchFamily="34" charset="0"/>
              <a:buChar char="•"/>
              <a:defRPr sz="1400">
                <a:highlight>
                  <a:srgbClr val="F4EEFE"/>
                </a:highlight>
              </a:defRPr>
            </a:pPr>
            <a:r>
              <a:rPr dirty="0"/>
              <a:t>Was </a:t>
            </a:r>
            <a:r>
              <a:rPr dirty="0" err="1"/>
              <a:t>sagt</a:t>
            </a:r>
            <a:r>
              <a:rPr dirty="0"/>
              <a:t> die </a:t>
            </a:r>
            <a:r>
              <a:rPr b="1" dirty="0" err="1"/>
              <a:t>Kleidung</a:t>
            </a:r>
            <a:r>
              <a:rPr b="1" dirty="0"/>
              <a:t> </a:t>
            </a:r>
            <a:r>
              <a:rPr b="1" dirty="0" err="1"/>
              <a:t>einer</a:t>
            </a:r>
            <a:r>
              <a:rPr b="1" dirty="0"/>
              <a:t> Person </a:t>
            </a:r>
            <a:r>
              <a:rPr dirty="0" err="1"/>
              <a:t>über</a:t>
            </a:r>
            <a:r>
              <a:rPr dirty="0"/>
              <a:t> </a:t>
            </a:r>
            <a:r>
              <a:rPr dirty="0" err="1"/>
              <a:t>ihren</a:t>
            </a:r>
            <a:r>
              <a:rPr dirty="0"/>
              <a:t> </a:t>
            </a:r>
            <a:r>
              <a:rPr dirty="0" err="1"/>
              <a:t>Beruf</a:t>
            </a:r>
            <a:r>
              <a:rPr dirty="0"/>
              <a:t> </a:t>
            </a:r>
            <a:r>
              <a:rPr dirty="0" err="1"/>
              <a:t>oder</a:t>
            </a:r>
            <a:r>
              <a:rPr dirty="0"/>
              <a:t> </a:t>
            </a:r>
            <a:r>
              <a:rPr dirty="0" err="1"/>
              <a:t>ihre</a:t>
            </a:r>
            <a:r>
              <a:rPr dirty="0"/>
              <a:t> </a:t>
            </a:r>
            <a:r>
              <a:rPr dirty="0" err="1"/>
              <a:t>soziale</a:t>
            </a:r>
            <a:r>
              <a:rPr dirty="0"/>
              <a:t> </a:t>
            </a:r>
            <a:r>
              <a:rPr dirty="0" err="1"/>
              <a:t>Schicht</a:t>
            </a:r>
            <a:r>
              <a:rPr dirty="0"/>
              <a:t> </a:t>
            </a:r>
            <a:r>
              <a:rPr dirty="0" err="1"/>
              <a:t>aus</a:t>
            </a:r>
            <a:r>
              <a:rPr dirty="0"/>
              <a:t>? </a:t>
            </a:r>
            <a:r>
              <a:rPr dirty="0" err="1"/>
              <a:t>Wer</a:t>
            </a:r>
            <a:r>
              <a:rPr dirty="0"/>
              <a:t> </a:t>
            </a:r>
            <a:r>
              <a:rPr dirty="0" err="1"/>
              <a:t>ist</a:t>
            </a:r>
            <a:r>
              <a:rPr dirty="0"/>
              <a:t> in </a:t>
            </a:r>
            <a:r>
              <a:rPr dirty="0" err="1"/>
              <a:t>welcher</a:t>
            </a:r>
            <a:r>
              <a:rPr dirty="0"/>
              <a:t> </a:t>
            </a:r>
            <a:r>
              <a:rPr dirty="0" err="1"/>
              <a:t>Kleidung</a:t>
            </a:r>
            <a:r>
              <a:rPr dirty="0"/>
              <a:t> </a:t>
            </a:r>
            <a:r>
              <a:rPr dirty="0" err="1"/>
              <a:t>dargestellt</a:t>
            </a:r>
            <a:r>
              <a:rPr dirty="0"/>
              <a:t>?</a:t>
            </a:r>
          </a:p>
          <a:p>
            <a:pPr marL="742950" lvl="1" indent="-285750">
              <a:spcBef>
                <a:spcPts val="1001"/>
              </a:spcBef>
              <a:buFont typeface="Arial" panose="020B0604020202020204" pitchFamily="34" charset="0"/>
              <a:buChar char="•"/>
              <a:defRPr sz="1400">
                <a:highlight>
                  <a:srgbClr val="F4EEFE"/>
                </a:highlight>
              </a:defRPr>
            </a:pPr>
            <a:r>
              <a:rPr dirty="0" err="1"/>
              <a:t>Gibt</a:t>
            </a:r>
            <a:r>
              <a:rPr dirty="0"/>
              <a:t> es </a:t>
            </a:r>
            <a:r>
              <a:rPr dirty="0" err="1"/>
              <a:t>wiederkehrende</a:t>
            </a:r>
            <a:r>
              <a:rPr dirty="0"/>
              <a:t> </a:t>
            </a:r>
            <a:r>
              <a:rPr b="1" dirty="0" err="1"/>
              <a:t>Symbole</a:t>
            </a:r>
            <a:r>
              <a:rPr b="1" dirty="0"/>
              <a:t> </a:t>
            </a:r>
            <a:r>
              <a:rPr b="1" dirty="0" err="1"/>
              <a:t>oder</a:t>
            </a:r>
            <a:r>
              <a:rPr b="1" dirty="0"/>
              <a:t> </a:t>
            </a:r>
            <a:r>
              <a:rPr b="1" dirty="0" err="1"/>
              <a:t>Merkmale</a:t>
            </a:r>
            <a:r>
              <a:rPr b="1" dirty="0"/>
              <a:t> auf </a:t>
            </a:r>
            <a:r>
              <a:rPr b="1" dirty="0" err="1"/>
              <a:t>mehreren</a:t>
            </a:r>
            <a:r>
              <a:rPr b="1" dirty="0"/>
              <a:t> </a:t>
            </a:r>
            <a:r>
              <a:rPr b="1" dirty="0" err="1"/>
              <a:t>Bildern</a:t>
            </a:r>
            <a:r>
              <a:rPr dirty="0"/>
              <a:t>? </a:t>
            </a:r>
            <a:r>
              <a:rPr dirty="0" err="1"/>
              <a:t>Wofür</a:t>
            </a:r>
            <a:r>
              <a:rPr dirty="0"/>
              <a:t> </a:t>
            </a:r>
            <a:r>
              <a:rPr dirty="0" err="1"/>
              <a:t>könnten</a:t>
            </a:r>
            <a:r>
              <a:rPr dirty="0"/>
              <a:t> </a:t>
            </a:r>
            <a:r>
              <a:rPr dirty="0" err="1"/>
              <a:t>sie</a:t>
            </a:r>
            <a:r>
              <a:rPr dirty="0"/>
              <a:t> </a:t>
            </a:r>
            <a:r>
              <a:rPr dirty="0" err="1"/>
              <a:t>stehen</a:t>
            </a:r>
            <a:r>
              <a:rPr dirty="0"/>
              <a:t>?</a:t>
            </a:r>
          </a:p>
          <a:p>
            <a:pPr marL="742950" lvl="1" indent="-285750">
              <a:spcBef>
                <a:spcPts val="1001"/>
              </a:spcBef>
              <a:buFont typeface="Arial" panose="020B0604020202020204" pitchFamily="34" charset="0"/>
              <a:buChar char="•"/>
              <a:defRPr sz="1400">
                <a:highlight>
                  <a:srgbClr val="F4EEFE"/>
                </a:highlight>
              </a:defRPr>
            </a:pPr>
            <a:r>
              <a:rPr dirty="0" err="1"/>
              <a:t>Welche</a:t>
            </a:r>
            <a:r>
              <a:rPr dirty="0"/>
              <a:t> </a:t>
            </a:r>
            <a:r>
              <a:rPr dirty="0" err="1"/>
              <a:t>Arten</a:t>
            </a:r>
            <a:r>
              <a:rPr dirty="0"/>
              <a:t> von „</a:t>
            </a:r>
            <a:r>
              <a:rPr b="1" dirty="0"/>
              <a:t>Normen</a:t>
            </a:r>
            <a:r>
              <a:rPr dirty="0"/>
              <a:t>“ </a:t>
            </a:r>
            <a:r>
              <a:rPr dirty="0" err="1"/>
              <a:t>werden</a:t>
            </a:r>
            <a:r>
              <a:rPr dirty="0"/>
              <a:t> </a:t>
            </a:r>
            <a:r>
              <a:rPr dirty="0" err="1"/>
              <a:t>dargestellt</a:t>
            </a:r>
            <a:r>
              <a:rPr dirty="0"/>
              <a:t> (</a:t>
            </a:r>
            <a:r>
              <a:rPr dirty="0" err="1"/>
              <a:t>Heteronormativität</a:t>
            </a:r>
            <a:r>
              <a:rPr dirty="0"/>
              <a:t>, </a:t>
            </a:r>
            <a:r>
              <a:rPr dirty="0" err="1"/>
              <a:t>Geschlechterrollen</a:t>
            </a:r>
            <a:r>
              <a:rPr dirty="0"/>
              <a:t>, </a:t>
            </a:r>
            <a:r>
              <a:rPr dirty="0" err="1"/>
              <a:t>Körpergewicht</a:t>
            </a:r>
            <a:r>
              <a:rPr dirty="0"/>
              <a:t>, </a:t>
            </a:r>
            <a:r>
              <a:rPr dirty="0" err="1"/>
              <a:t>Fähigkeiten</a:t>
            </a:r>
            <a:r>
              <a:rPr dirty="0"/>
              <a:t>, </a:t>
            </a:r>
            <a:r>
              <a:rPr dirty="0" err="1"/>
              <a:t>Beeinträchtigungen</a:t>
            </a:r>
            <a:r>
              <a:rPr dirty="0"/>
              <a:t> …)? </a:t>
            </a:r>
          </a:p>
          <a:p>
            <a:pPr marL="742950" lvl="1" indent="-285750">
              <a:spcBef>
                <a:spcPts val="1001"/>
              </a:spcBef>
              <a:buFont typeface="Arial" panose="020B0604020202020204" pitchFamily="34" charset="0"/>
              <a:buChar char="•"/>
              <a:defRPr sz="1400">
                <a:highlight>
                  <a:srgbClr val="F4EEFE"/>
                </a:highlight>
              </a:defRPr>
            </a:pPr>
            <a:r>
              <a:rPr b="1" dirty="0" err="1"/>
              <a:t>Welche</a:t>
            </a:r>
            <a:r>
              <a:rPr b="1" dirty="0"/>
              <a:t> Normen </a:t>
            </a:r>
            <a:r>
              <a:rPr b="1" dirty="0" err="1"/>
              <a:t>werden</a:t>
            </a:r>
            <a:r>
              <a:rPr b="1" dirty="0"/>
              <a:t> </a:t>
            </a:r>
            <a:r>
              <a:rPr b="1" dirty="0" err="1"/>
              <a:t>verletzt</a:t>
            </a:r>
            <a:r>
              <a:rPr dirty="0"/>
              <a:t>?</a:t>
            </a:r>
          </a:p>
        </p:txBody>
      </p:sp>
      <p:sp>
        <p:nvSpPr>
          <p:cNvPr id="3" name="PlaceHolder 1">
            <a:extLst>
              <a:ext uri="{FF2B5EF4-FFF2-40B4-BE49-F238E27FC236}">
                <a16:creationId xmlns:a16="http://schemas.microsoft.com/office/drawing/2014/main" id="{238E28FC-45A9-4630-9677-4F4B2D369701}"/>
              </a:ext>
            </a:extLst>
          </p:cNvPr>
          <p:cNvSpPr txBox="1">
            <a:spLocks/>
          </p:cNvSpPr>
          <p:nvPr/>
        </p:nvSpPr>
        <p:spPr>
          <a:xfrm>
            <a:off x="0" y="2392020"/>
            <a:ext cx="4278425" cy="2571120"/>
          </a:xfrm>
          <a:prstGeom prst="rect">
            <a:avLst/>
          </a:prstGeom>
          <a:noFill/>
          <a:ln w="0">
            <a:noFill/>
          </a:ln>
        </p:spPr>
        <p:txBody>
          <a:bodyPr vert="horz"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1001"/>
              </a:spcBef>
              <a:tabLst>
                <a:tab pos="0" algn="l"/>
              </a:tabLst>
              <a:defRPr b="1"/>
            </a:pPr>
            <a:r>
              <a:rPr sz="4000"/>
              <a:t>Bildinterpretation </a:t>
            </a:r>
            <a:r>
              <a:t>–</a:t>
            </a:r>
          </a:p>
          <a:p>
            <a:pPr algn="ctr">
              <a:spcBef>
                <a:spcPts val="1001"/>
              </a:spcBef>
              <a:tabLst>
                <a:tab pos="0" algn="l"/>
              </a:tabLst>
              <a:defRPr b="1">
                <a:solidFill>
                  <a:schemeClr val="dk1"/>
                </a:solidFill>
                <a:latin typeface="Garet Book"/>
              </a:defRPr>
            </a:pPr>
            <a:r>
              <a:t>Diversität</a:t>
            </a:r>
            <a:endParaRPr lang="de-DE" b="1" dirty="0">
              <a:solidFill>
                <a:schemeClr val="dk1"/>
              </a:solidFill>
              <a:latin typeface="Garet Book"/>
            </a:endParaRPr>
          </a:p>
        </p:txBody>
      </p:sp>
    </p:spTree>
    <p:extLst>
      <p:ext uri="{BB962C8B-B14F-4D97-AF65-F5344CB8AC3E}">
        <p14:creationId xmlns:p14="http://schemas.microsoft.com/office/powerpoint/2010/main" val="24648092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D0D5A199-8357-0AA2-1D9B-B4D07D6C807F}"/>
            </a:ext>
          </a:extLst>
        </p:cNvPr>
        <p:cNvGrpSpPr/>
        <p:nvPr/>
      </p:nvGrpSpPr>
      <p:grpSpPr>
        <a:xfrm>
          <a:off x="0" y="0"/>
          <a:ext cx="0" cy="0"/>
          <a:chOff x="0" y="0"/>
          <a:chExt cx="0" cy="0"/>
        </a:xfrm>
      </p:grpSpPr>
      <p:sp>
        <p:nvSpPr>
          <p:cNvPr id="7" name="Rechteck 10">
            <a:extLst>
              <a:ext uri="{FF2B5EF4-FFF2-40B4-BE49-F238E27FC236}">
                <a16:creationId xmlns:a16="http://schemas.microsoft.com/office/drawing/2014/main" id="{CB57440A-6C6D-475E-B9DA-270F9AA6E6F8}"/>
              </a:ext>
            </a:extLst>
          </p:cNvPr>
          <p:cNvSpPr/>
          <p:nvPr/>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sp>
        <p:nvSpPr>
          <p:cNvPr id="8" name="PlaceHolder 1">
            <a:extLst>
              <a:ext uri="{FF2B5EF4-FFF2-40B4-BE49-F238E27FC236}">
                <a16:creationId xmlns:a16="http://schemas.microsoft.com/office/drawing/2014/main" id="{16673BE2-3557-4F2F-AAFA-AAEE788543C0}"/>
              </a:ext>
            </a:extLst>
          </p:cNvPr>
          <p:cNvSpPr txBox="1">
            <a:spLocks/>
          </p:cNvSpPr>
          <p:nvPr/>
        </p:nvSpPr>
        <p:spPr>
          <a:xfrm>
            <a:off x="457200" y="2392020"/>
            <a:ext cx="3499589" cy="2571120"/>
          </a:xfrm>
          <a:prstGeom prst="rect">
            <a:avLst/>
          </a:prstGeom>
          <a:noFill/>
          <a:ln w="0">
            <a:noFill/>
          </a:ln>
        </p:spPr>
        <p:txBody>
          <a:bodyPr vert="horz"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1001"/>
              </a:spcBef>
              <a:tabLst>
                <a:tab pos="0" algn="l"/>
              </a:tabLst>
              <a:defRPr b="1"/>
            </a:pPr>
            <a:r>
              <a:rPr dirty="0" err="1"/>
              <a:t>Kontext</a:t>
            </a:r>
            <a:r>
              <a:rPr lang="de-DE" dirty="0"/>
              <a:t>-</a:t>
            </a:r>
            <a:r>
              <a:rPr dirty="0" err="1"/>
              <a:t>analyse</a:t>
            </a:r>
            <a:endParaRPr lang="de-DE" b="1" dirty="0">
              <a:solidFill>
                <a:schemeClr val="dk1"/>
              </a:solidFill>
              <a:latin typeface="Garet Book"/>
            </a:endParaRPr>
          </a:p>
        </p:txBody>
      </p:sp>
      <p:sp>
        <p:nvSpPr>
          <p:cNvPr id="9" name="Textfeld 5">
            <a:extLst>
              <a:ext uri="{FF2B5EF4-FFF2-40B4-BE49-F238E27FC236}">
                <a16:creationId xmlns:a16="http://schemas.microsoft.com/office/drawing/2014/main" id="{42CC16ED-75C2-4572-9A38-5764A4277522}"/>
              </a:ext>
            </a:extLst>
          </p:cNvPr>
          <p:cNvSpPr/>
          <p:nvPr/>
        </p:nvSpPr>
        <p:spPr>
          <a:xfrm>
            <a:off x="457200" y="755280"/>
            <a:ext cx="3825549"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sz="3200" b="1">
                <a:solidFill>
                  <a:schemeClr val="dk1"/>
                </a:solidFill>
                <a:effectLst/>
                <a:uFillTx/>
                <a:latin typeface="Garet Heavy"/>
              </a:defRPr>
            </a:pPr>
            <a:r>
              <a:t>ÜBUNG 4</a:t>
            </a:r>
          </a:p>
          <a:p>
            <a:pPr defTabSz="914400">
              <a:lnSpc>
                <a:spcPct val="100000"/>
              </a:lnSpc>
              <a:defRPr sz="2000">
                <a:solidFill>
                  <a:schemeClr val="dk1"/>
                </a:solidFill>
                <a:latin typeface="Garet Book" pitchFamily="2" charset="0"/>
              </a:defRPr>
            </a:pPr>
            <a:r>
              <a:t>Optional</a:t>
            </a:r>
            <a:endParaRPr lang="nl-BE" sz="2000" u="none" strike="noStrike" dirty="0">
              <a:solidFill>
                <a:srgbClr val="000000"/>
              </a:solidFill>
              <a:effectLst/>
              <a:uFillTx/>
              <a:latin typeface="Garet Book" pitchFamily="2" charset="0"/>
            </a:endParaRPr>
          </a:p>
        </p:txBody>
      </p:sp>
      <p:sp>
        <p:nvSpPr>
          <p:cNvPr id="12" name="Rechteck 11">
            <a:extLst>
              <a:ext uri="{FF2B5EF4-FFF2-40B4-BE49-F238E27FC236}">
                <a16:creationId xmlns:a16="http://schemas.microsoft.com/office/drawing/2014/main" id="{83CF482F-5D55-B4CF-B253-99BEBA71778E}"/>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pic>
        <p:nvPicPr>
          <p:cNvPr id="2" name="Grafik 1">
            <a:extLst>
              <a:ext uri="{FF2B5EF4-FFF2-40B4-BE49-F238E27FC236}">
                <a16:creationId xmlns:a16="http://schemas.microsoft.com/office/drawing/2014/main" id="{50717F85-DEC6-D6D0-FFAA-F4BE70989A2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13" name="Inhaltsplatzhalter 2">
            <a:extLst>
              <a:ext uri="{FF2B5EF4-FFF2-40B4-BE49-F238E27FC236}">
                <a16:creationId xmlns:a16="http://schemas.microsoft.com/office/drawing/2014/main" id="{6C4BC357-A08F-406B-9458-2E2135A72F17}"/>
              </a:ext>
            </a:extLst>
          </p:cNvPr>
          <p:cNvSpPr/>
          <p:nvPr/>
        </p:nvSpPr>
        <p:spPr>
          <a:xfrm>
            <a:off x="4562671" y="897360"/>
            <a:ext cx="7629329" cy="4638193"/>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1"/>
              </a:spcBef>
              <a:tabLst>
                <a:tab pos="0" algn="l"/>
              </a:tabLst>
              <a:defRPr sz="1600" b="1">
                <a:solidFill>
                  <a:schemeClr val="dk1"/>
                </a:solidFill>
                <a:effectLst/>
                <a:uFillTx/>
                <a:latin typeface="+mj-lt"/>
              </a:defRPr>
            </a:pPr>
            <a:r>
              <a:rPr dirty="0"/>
              <a:t>Ansatz:</a:t>
            </a:r>
            <a:endParaRPr lang="nl-BE" sz="1600" b="0" u="none" strike="noStrike" dirty="0">
              <a:solidFill>
                <a:srgbClr val="000000"/>
              </a:solidFill>
              <a:effectLst/>
              <a:uFillTx/>
              <a:latin typeface="+mj-lt"/>
            </a:endParaRPr>
          </a:p>
          <a:p>
            <a:pPr marL="285750" indent="-285750">
              <a:spcBef>
                <a:spcPts val="1001"/>
              </a:spcBef>
              <a:buFont typeface="Arial" panose="020B0604020202020204" pitchFamily="34" charset="0"/>
              <a:buChar char="•"/>
              <a:defRPr sz="1600"/>
            </a:pPr>
            <a:r>
              <a:rPr dirty="0"/>
              <a:t>Wenn Sie </a:t>
            </a:r>
            <a:r>
              <a:rPr dirty="0" err="1"/>
              <a:t>ein</a:t>
            </a:r>
            <a:r>
              <a:rPr dirty="0"/>
              <a:t> Bild </a:t>
            </a:r>
            <a:r>
              <a:rPr dirty="0" err="1"/>
              <a:t>aus</a:t>
            </a:r>
            <a:r>
              <a:rPr dirty="0"/>
              <a:t> den Hashtag-</a:t>
            </a:r>
            <a:r>
              <a:rPr dirty="0" err="1"/>
              <a:t>Suchergebnissen</a:t>
            </a:r>
            <a:r>
              <a:rPr dirty="0"/>
              <a:t> in </a:t>
            </a:r>
            <a:r>
              <a:rPr dirty="0" err="1"/>
              <a:t>Ihren</a:t>
            </a:r>
            <a:r>
              <a:rPr dirty="0"/>
              <a:t> </a:t>
            </a:r>
            <a:r>
              <a:rPr dirty="0" err="1"/>
              <a:t>eigenen</a:t>
            </a:r>
            <a:r>
              <a:rPr dirty="0"/>
              <a:t> </a:t>
            </a:r>
            <a:r>
              <a:rPr dirty="0" err="1"/>
              <a:t>sozialen</a:t>
            </a:r>
            <a:r>
              <a:rPr dirty="0"/>
              <a:t> Medien </a:t>
            </a:r>
            <a:r>
              <a:rPr dirty="0" err="1"/>
              <a:t>ausgewählt</a:t>
            </a:r>
            <a:r>
              <a:rPr dirty="0"/>
              <a:t> </a:t>
            </a:r>
            <a:r>
              <a:rPr dirty="0" err="1"/>
              <a:t>haben</a:t>
            </a:r>
            <a:r>
              <a:rPr dirty="0"/>
              <a:t>, </a:t>
            </a:r>
            <a:r>
              <a:rPr u="sng" dirty="0" err="1"/>
              <a:t>gehen</a:t>
            </a:r>
            <a:r>
              <a:rPr u="sng" dirty="0"/>
              <a:t> Sie bitte </a:t>
            </a:r>
            <a:r>
              <a:rPr u="sng" dirty="0" err="1"/>
              <a:t>zurück</a:t>
            </a:r>
            <a:r>
              <a:rPr u="sng" dirty="0"/>
              <a:t> </a:t>
            </a:r>
            <a:r>
              <a:rPr u="sng" dirty="0" err="1"/>
              <a:t>zu</a:t>
            </a:r>
            <a:r>
              <a:rPr u="sng" dirty="0"/>
              <a:t> den </a:t>
            </a:r>
            <a:r>
              <a:rPr u="sng" dirty="0" err="1"/>
              <a:t>Suchergebnissen</a:t>
            </a:r>
            <a:r>
              <a:rPr u="sng" dirty="0"/>
              <a:t> und </a:t>
            </a:r>
            <a:r>
              <a:rPr u="sng" dirty="0" err="1"/>
              <a:t>vergleichen</a:t>
            </a:r>
            <a:r>
              <a:rPr u="sng" dirty="0"/>
              <a:t> Sie </a:t>
            </a:r>
            <a:r>
              <a:rPr u="sng" dirty="0" err="1"/>
              <a:t>sie</a:t>
            </a:r>
            <a:r>
              <a:rPr u="sng" dirty="0"/>
              <a:t> </a:t>
            </a:r>
            <a:r>
              <a:rPr u="sng" dirty="0" err="1"/>
              <a:t>mit</a:t>
            </a:r>
            <a:r>
              <a:rPr u="sng" dirty="0"/>
              <a:t> den </a:t>
            </a:r>
            <a:r>
              <a:rPr u="sng" dirty="0" err="1"/>
              <a:t>Ergebnissen</a:t>
            </a:r>
            <a:r>
              <a:rPr u="sng" dirty="0"/>
              <a:t> </a:t>
            </a:r>
            <a:r>
              <a:rPr u="sng" dirty="0" err="1"/>
              <a:t>eines</a:t>
            </a:r>
            <a:r>
              <a:rPr u="sng" dirty="0"/>
              <a:t> </a:t>
            </a:r>
            <a:r>
              <a:rPr u="sng" dirty="0" err="1"/>
              <a:t>anderen</a:t>
            </a:r>
            <a:r>
              <a:rPr u="sng" dirty="0"/>
              <a:t> </a:t>
            </a:r>
            <a:r>
              <a:rPr u="sng" dirty="0" err="1"/>
              <a:t>Lernenden</a:t>
            </a:r>
            <a:r>
              <a:rPr u="sng" dirty="0"/>
              <a:t> in </a:t>
            </a:r>
            <a:r>
              <a:rPr u="sng" dirty="0" err="1"/>
              <a:t>Ihrer</a:t>
            </a:r>
            <a:r>
              <a:rPr u="sng" dirty="0"/>
              <a:t> Gruppe</a:t>
            </a:r>
            <a:r>
              <a:rPr dirty="0"/>
              <a:t>.  </a:t>
            </a:r>
            <a:r>
              <a:rPr dirty="0" err="1"/>
              <a:t>Beantworten</a:t>
            </a:r>
            <a:r>
              <a:rPr dirty="0"/>
              <a:t> Sie </a:t>
            </a:r>
            <a:r>
              <a:rPr dirty="0" err="1"/>
              <a:t>gemeinsam</a:t>
            </a:r>
            <a:r>
              <a:rPr dirty="0"/>
              <a:t> </a:t>
            </a:r>
            <a:r>
              <a:rPr dirty="0" err="1"/>
              <a:t>diese</a:t>
            </a:r>
            <a:r>
              <a:rPr dirty="0"/>
              <a:t> </a:t>
            </a:r>
            <a:r>
              <a:rPr dirty="0" err="1"/>
              <a:t>Fragen</a:t>
            </a:r>
            <a:r>
              <a:rPr dirty="0"/>
              <a:t>:</a:t>
            </a:r>
          </a:p>
          <a:p>
            <a:pPr marL="742950" lvl="1" indent="-285750">
              <a:spcBef>
                <a:spcPts val="1001"/>
              </a:spcBef>
              <a:buFont typeface="Arial" panose="020B0604020202020204" pitchFamily="34" charset="0"/>
              <a:buChar char="•"/>
              <a:defRPr sz="1400">
                <a:highlight>
                  <a:srgbClr val="F4EEFE"/>
                </a:highlight>
              </a:defRPr>
            </a:pPr>
            <a:r>
              <a:rPr dirty="0" err="1"/>
              <a:t>Inwiefern</a:t>
            </a:r>
            <a:r>
              <a:rPr dirty="0"/>
              <a:t> </a:t>
            </a:r>
            <a:r>
              <a:rPr b="1" dirty="0" err="1"/>
              <a:t>unterscheiden</a:t>
            </a:r>
            <a:r>
              <a:rPr dirty="0"/>
              <a:t> </a:t>
            </a:r>
            <a:r>
              <a:rPr dirty="0" err="1"/>
              <a:t>sich</a:t>
            </a:r>
            <a:r>
              <a:rPr dirty="0"/>
              <a:t> die Accounts, </a:t>
            </a:r>
            <a:r>
              <a:rPr dirty="0" err="1"/>
              <a:t>Perspektiven</a:t>
            </a:r>
            <a:r>
              <a:rPr dirty="0"/>
              <a:t> und </a:t>
            </a:r>
            <a:r>
              <a:rPr dirty="0" err="1"/>
              <a:t>Arten</a:t>
            </a:r>
            <a:r>
              <a:rPr dirty="0"/>
              <a:t> von </a:t>
            </a:r>
            <a:r>
              <a:rPr dirty="0" err="1"/>
              <a:t>Inhalten</a:t>
            </a:r>
            <a:r>
              <a:rPr dirty="0"/>
              <a:t>, die am </a:t>
            </a:r>
            <a:r>
              <a:rPr dirty="0" err="1"/>
              <a:t>häufigsten</a:t>
            </a:r>
            <a:r>
              <a:rPr dirty="0"/>
              <a:t> in </a:t>
            </a:r>
            <a:r>
              <a:rPr dirty="0" err="1"/>
              <a:t>Ihren</a:t>
            </a:r>
            <a:r>
              <a:rPr dirty="0"/>
              <a:t> </a:t>
            </a:r>
            <a:r>
              <a:rPr dirty="0" err="1"/>
              <a:t>Suchergebnissen</a:t>
            </a:r>
            <a:r>
              <a:rPr dirty="0"/>
              <a:t> und in </a:t>
            </a:r>
            <a:r>
              <a:rPr dirty="0" err="1"/>
              <a:t>denen</a:t>
            </a:r>
            <a:r>
              <a:rPr dirty="0"/>
              <a:t> </a:t>
            </a:r>
            <a:r>
              <a:rPr dirty="0" err="1"/>
              <a:t>Ihres</a:t>
            </a:r>
            <a:r>
              <a:rPr dirty="0"/>
              <a:t> Partners </a:t>
            </a:r>
            <a:r>
              <a:rPr dirty="0" err="1"/>
              <a:t>erscheinen</a:t>
            </a:r>
            <a:r>
              <a:rPr dirty="0"/>
              <a:t>, </a:t>
            </a:r>
            <a:r>
              <a:rPr dirty="0" err="1"/>
              <a:t>voneinander</a:t>
            </a:r>
            <a:r>
              <a:rPr dirty="0"/>
              <a:t>?</a:t>
            </a:r>
          </a:p>
          <a:p>
            <a:pPr marL="742950" lvl="1" indent="-285750">
              <a:spcBef>
                <a:spcPts val="1001"/>
              </a:spcBef>
              <a:buFont typeface="Arial" panose="020B0604020202020204" pitchFamily="34" charset="0"/>
              <a:buChar char="•"/>
              <a:defRPr sz="1400">
                <a:highlight>
                  <a:srgbClr val="F4EEFE"/>
                </a:highlight>
              </a:defRPr>
            </a:pPr>
            <a:r>
              <a:rPr dirty="0" err="1"/>
              <a:t>Welche</a:t>
            </a:r>
            <a:r>
              <a:rPr dirty="0"/>
              <a:t> </a:t>
            </a:r>
            <a:r>
              <a:rPr b="1" dirty="0" err="1"/>
              <a:t>früheren</a:t>
            </a:r>
            <a:r>
              <a:rPr b="1" dirty="0"/>
              <a:t> </a:t>
            </a:r>
            <a:r>
              <a:rPr b="1" dirty="0" err="1"/>
              <a:t>Interaktionen</a:t>
            </a:r>
            <a:r>
              <a:rPr b="1" dirty="0"/>
              <a:t> </a:t>
            </a:r>
            <a:r>
              <a:rPr dirty="0"/>
              <a:t>(Likes, Follows, </a:t>
            </a:r>
            <a:r>
              <a:rPr dirty="0" err="1"/>
              <a:t>Suchanfragen</a:t>
            </a:r>
            <a:r>
              <a:rPr dirty="0"/>
              <a:t>, </a:t>
            </a:r>
            <a:r>
              <a:rPr dirty="0" err="1"/>
              <a:t>Standort</a:t>
            </a:r>
            <a:r>
              <a:rPr dirty="0"/>
              <a:t>, </a:t>
            </a:r>
            <a:r>
              <a:rPr dirty="0" err="1"/>
              <a:t>Interaktionsverhalten</a:t>
            </a:r>
            <a:r>
              <a:rPr dirty="0"/>
              <a:t>) </a:t>
            </a:r>
            <a:r>
              <a:rPr dirty="0" err="1"/>
              <a:t>könnten</a:t>
            </a:r>
            <a:r>
              <a:rPr dirty="0"/>
              <a:t> den </a:t>
            </a:r>
            <a:r>
              <a:rPr dirty="0" err="1"/>
              <a:t>Algorithmus</a:t>
            </a:r>
            <a:r>
              <a:rPr dirty="0"/>
              <a:t> </a:t>
            </a:r>
            <a:r>
              <a:rPr dirty="0" err="1"/>
              <a:t>dazu</a:t>
            </a:r>
            <a:r>
              <a:rPr dirty="0"/>
              <a:t> </a:t>
            </a:r>
            <a:r>
              <a:rPr dirty="0" err="1"/>
              <a:t>veranlasst</a:t>
            </a:r>
            <a:r>
              <a:rPr dirty="0"/>
              <a:t> </a:t>
            </a:r>
            <a:r>
              <a:rPr dirty="0" err="1"/>
              <a:t>haben</a:t>
            </a:r>
            <a:r>
              <a:rPr dirty="0"/>
              <a:t>, Ihnen </a:t>
            </a:r>
            <a:r>
              <a:rPr dirty="0" err="1"/>
              <a:t>diese</a:t>
            </a:r>
            <a:r>
              <a:rPr dirty="0"/>
              <a:t> </a:t>
            </a:r>
            <a:r>
              <a:rPr dirty="0" err="1"/>
              <a:t>Ergebnisse</a:t>
            </a:r>
            <a:r>
              <a:rPr dirty="0"/>
              <a:t> </a:t>
            </a:r>
            <a:r>
              <a:rPr dirty="0" err="1"/>
              <a:t>anzuzeigen</a:t>
            </a:r>
            <a:r>
              <a:rPr dirty="0"/>
              <a:t>? </a:t>
            </a:r>
            <a:r>
              <a:rPr dirty="0" err="1"/>
              <a:t>Können</a:t>
            </a:r>
            <a:r>
              <a:rPr dirty="0"/>
              <a:t> Sie Muster </a:t>
            </a:r>
            <a:r>
              <a:rPr dirty="0" err="1"/>
              <a:t>erkennen</a:t>
            </a:r>
            <a:r>
              <a:rPr dirty="0"/>
              <a:t>, die auf </a:t>
            </a:r>
            <a:r>
              <a:rPr dirty="0" err="1"/>
              <a:t>Ihren</a:t>
            </a:r>
            <a:r>
              <a:rPr dirty="0"/>
              <a:t> </a:t>
            </a:r>
            <a:r>
              <a:rPr dirty="0" err="1"/>
              <a:t>eigenen</a:t>
            </a:r>
            <a:r>
              <a:rPr dirty="0"/>
              <a:t> </a:t>
            </a:r>
            <a:r>
              <a:rPr dirty="0" err="1"/>
              <a:t>Gewohnheiten</a:t>
            </a:r>
            <a:r>
              <a:rPr dirty="0"/>
              <a:t> in den </a:t>
            </a:r>
            <a:r>
              <a:rPr dirty="0" err="1"/>
              <a:t>sozialen</a:t>
            </a:r>
            <a:r>
              <a:rPr dirty="0"/>
              <a:t> Medien </a:t>
            </a:r>
            <a:r>
              <a:rPr dirty="0" err="1"/>
              <a:t>basieren</a:t>
            </a:r>
            <a:r>
              <a:rPr dirty="0"/>
              <a:t>? </a:t>
            </a:r>
          </a:p>
          <a:p>
            <a:pPr marL="742950" lvl="1" indent="-285750">
              <a:spcBef>
                <a:spcPts val="1001"/>
              </a:spcBef>
              <a:buFont typeface="Arial" panose="020B0604020202020204" pitchFamily="34" charset="0"/>
              <a:buChar char="•"/>
              <a:defRPr sz="1400">
                <a:highlight>
                  <a:srgbClr val="F4EEFE"/>
                </a:highlight>
              </a:defRPr>
            </a:pPr>
            <a:r>
              <a:rPr dirty="0" err="1"/>
              <a:t>Inwiefern</a:t>
            </a:r>
            <a:r>
              <a:rPr dirty="0"/>
              <a:t> </a:t>
            </a:r>
            <a:r>
              <a:rPr dirty="0" err="1"/>
              <a:t>haben</a:t>
            </a:r>
            <a:r>
              <a:rPr dirty="0"/>
              <a:t> </a:t>
            </a:r>
            <a:r>
              <a:rPr dirty="0" err="1"/>
              <a:t>möglicherweise</a:t>
            </a:r>
            <a:r>
              <a:rPr dirty="0"/>
              <a:t> </a:t>
            </a:r>
            <a:r>
              <a:rPr dirty="0" err="1"/>
              <a:t>Ihre</a:t>
            </a:r>
            <a:r>
              <a:rPr dirty="0"/>
              <a:t> </a:t>
            </a:r>
            <a:r>
              <a:rPr b="1" dirty="0" err="1"/>
              <a:t>demografischen</a:t>
            </a:r>
            <a:r>
              <a:rPr b="1" dirty="0"/>
              <a:t> </a:t>
            </a:r>
            <a:r>
              <a:rPr b="1" dirty="0" err="1"/>
              <a:t>Merkmale</a:t>
            </a:r>
            <a:r>
              <a:rPr b="1" dirty="0"/>
              <a:t> </a:t>
            </a:r>
            <a:r>
              <a:rPr dirty="0"/>
              <a:t>(Alter, </a:t>
            </a:r>
            <a:r>
              <a:rPr dirty="0" err="1"/>
              <a:t>Wohnort</a:t>
            </a:r>
            <a:r>
              <a:rPr dirty="0"/>
              <a:t>, </a:t>
            </a:r>
            <a:r>
              <a:rPr dirty="0" err="1"/>
              <a:t>Geschlecht</a:t>
            </a:r>
            <a:r>
              <a:rPr dirty="0"/>
              <a:t>, </a:t>
            </a:r>
            <a:r>
              <a:rPr dirty="0" err="1"/>
              <a:t>Interessen</a:t>
            </a:r>
            <a:r>
              <a:rPr dirty="0"/>
              <a:t>) </a:t>
            </a:r>
            <a:r>
              <a:rPr dirty="0" err="1"/>
              <a:t>oder</a:t>
            </a:r>
            <a:r>
              <a:rPr dirty="0"/>
              <a:t> </a:t>
            </a:r>
            <a:r>
              <a:rPr dirty="0" err="1"/>
              <a:t>Ihr</a:t>
            </a:r>
            <a:r>
              <a:rPr dirty="0"/>
              <a:t> </a:t>
            </a:r>
            <a:r>
              <a:rPr dirty="0" err="1"/>
              <a:t>bisheriges</a:t>
            </a:r>
            <a:r>
              <a:rPr dirty="0"/>
              <a:t> </a:t>
            </a:r>
            <a:r>
              <a:rPr dirty="0" err="1"/>
              <a:t>Interagieren</a:t>
            </a:r>
            <a:r>
              <a:rPr dirty="0"/>
              <a:t> </a:t>
            </a:r>
            <a:r>
              <a:rPr dirty="0" err="1"/>
              <a:t>mit</a:t>
            </a:r>
            <a:r>
              <a:rPr dirty="0"/>
              <a:t> </a:t>
            </a:r>
            <a:r>
              <a:rPr dirty="0" err="1"/>
              <a:t>Inhalten</a:t>
            </a:r>
            <a:r>
              <a:rPr dirty="0"/>
              <a:t> </a:t>
            </a:r>
            <a:r>
              <a:rPr dirty="0" err="1"/>
              <a:t>dazu</a:t>
            </a:r>
            <a:r>
              <a:rPr dirty="0"/>
              <a:t> </a:t>
            </a:r>
            <a:r>
              <a:rPr dirty="0" err="1"/>
              <a:t>beigetragen</a:t>
            </a:r>
            <a:r>
              <a:rPr dirty="0"/>
              <a:t>, </a:t>
            </a:r>
            <a:r>
              <a:rPr dirty="0" err="1"/>
              <a:t>dass</a:t>
            </a:r>
            <a:r>
              <a:rPr dirty="0"/>
              <a:t> Ihnen </a:t>
            </a:r>
            <a:r>
              <a:rPr dirty="0" err="1"/>
              <a:t>unterschiedliche</a:t>
            </a:r>
            <a:r>
              <a:rPr dirty="0"/>
              <a:t> </a:t>
            </a:r>
            <a:r>
              <a:rPr dirty="0" err="1"/>
              <a:t>Inhalte</a:t>
            </a:r>
            <a:r>
              <a:rPr dirty="0"/>
              <a:t> </a:t>
            </a:r>
            <a:r>
              <a:rPr dirty="0" err="1"/>
              <a:t>angezeigt</a:t>
            </a:r>
            <a:r>
              <a:rPr dirty="0"/>
              <a:t> </a:t>
            </a:r>
            <a:r>
              <a:rPr dirty="0" err="1"/>
              <a:t>wurden</a:t>
            </a:r>
            <a:r>
              <a:rPr dirty="0"/>
              <a:t>?</a:t>
            </a:r>
          </a:p>
          <a:p>
            <a:pPr marL="742950" lvl="1" indent="-285750">
              <a:spcBef>
                <a:spcPts val="1001"/>
              </a:spcBef>
              <a:buFont typeface="Arial" panose="020B0604020202020204" pitchFamily="34" charset="0"/>
              <a:buChar char="•"/>
              <a:defRPr sz="1400">
                <a:highlight>
                  <a:srgbClr val="F4EEFE"/>
                </a:highlight>
              </a:defRPr>
            </a:pPr>
            <a:r>
              <a:rPr dirty="0"/>
              <a:t>Wie </a:t>
            </a:r>
            <a:r>
              <a:rPr dirty="0" err="1"/>
              <a:t>wirkt</a:t>
            </a:r>
            <a:r>
              <a:rPr dirty="0"/>
              <a:t> </a:t>
            </a:r>
            <a:r>
              <a:rPr dirty="0" err="1"/>
              <a:t>sich</a:t>
            </a:r>
            <a:r>
              <a:rPr dirty="0"/>
              <a:t> die </a:t>
            </a:r>
            <a:r>
              <a:rPr dirty="0" err="1"/>
              <a:t>Feststellung</a:t>
            </a:r>
            <a:r>
              <a:rPr dirty="0"/>
              <a:t> </a:t>
            </a:r>
            <a:r>
              <a:rPr dirty="0" err="1"/>
              <a:t>dieser</a:t>
            </a:r>
            <a:r>
              <a:rPr dirty="0"/>
              <a:t> </a:t>
            </a:r>
            <a:r>
              <a:rPr dirty="0" err="1"/>
              <a:t>Unterschiede</a:t>
            </a:r>
            <a:r>
              <a:rPr dirty="0"/>
              <a:t> in </a:t>
            </a:r>
            <a:r>
              <a:rPr dirty="0" err="1"/>
              <a:t>Ihren</a:t>
            </a:r>
            <a:r>
              <a:rPr dirty="0"/>
              <a:t> Hashtag-</a:t>
            </a:r>
            <a:r>
              <a:rPr dirty="0" err="1"/>
              <a:t>Ergebnissen</a:t>
            </a:r>
            <a:r>
              <a:rPr dirty="0"/>
              <a:t> auf </a:t>
            </a:r>
            <a:r>
              <a:rPr dirty="0" err="1"/>
              <a:t>Ihr</a:t>
            </a:r>
            <a:r>
              <a:rPr dirty="0"/>
              <a:t> </a:t>
            </a:r>
            <a:r>
              <a:rPr b="1" dirty="0" err="1"/>
              <a:t>Vertrauen</a:t>
            </a:r>
            <a:r>
              <a:rPr b="1" dirty="0"/>
              <a:t> in </a:t>
            </a:r>
            <a:r>
              <a:rPr b="1" dirty="0" err="1"/>
              <a:t>algorithmisch</a:t>
            </a:r>
            <a:r>
              <a:rPr b="1" dirty="0"/>
              <a:t> </a:t>
            </a:r>
            <a:r>
              <a:rPr b="1" dirty="0" err="1"/>
              <a:t>bereitgestellte</a:t>
            </a:r>
            <a:r>
              <a:rPr b="1" dirty="0"/>
              <a:t> </a:t>
            </a:r>
            <a:r>
              <a:rPr b="1" dirty="0" err="1"/>
              <a:t>Inhalte</a:t>
            </a:r>
            <a:r>
              <a:rPr b="1" dirty="0"/>
              <a:t> </a:t>
            </a:r>
            <a:r>
              <a:rPr dirty="0"/>
              <a:t>und </a:t>
            </a:r>
            <a:r>
              <a:rPr dirty="0" err="1"/>
              <a:t>Ihre</a:t>
            </a:r>
            <a:r>
              <a:rPr dirty="0"/>
              <a:t> </a:t>
            </a:r>
            <a:r>
              <a:rPr b="1" dirty="0" err="1"/>
              <a:t>Wahrnehmung</a:t>
            </a:r>
            <a:r>
              <a:rPr b="1" dirty="0"/>
              <a:t> der </a:t>
            </a:r>
            <a:r>
              <a:rPr b="1" dirty="0" err="1"/>
              <a:t>sozialen</a:t>
            </a:r>
            <a:r>
              <a:rPr b="1" dirty="0"/>
              <a:t> Welt</a:t>
            </a:r>
            <a:r>
              <a:rPr dirty="0"/>
              <a:t> </a:t>
            </a:r>
            <a:r>
              <a:rPr dirty="0" err="1"/>
              <a:t>aus</a:t>
            </a:r>
            <a:r>
              <a:rPr dirty="0"/>
              <a:t>?</a:t>
            </a:r>
          </a:p>
        </p:txBody>
      </p:sp>
    </p:spTree>
    <p:extLst>
      <p:ext uri="{BB962C8B-B14F-4D97-AF65-F5344CB8AC3E}">
        <p14:creationId xmlns:p14="http://schemas.microsoft.com/office/powerpoint/2010/main" val="38841252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BB4D0933-48B3-86BD-A605-E486FDD2C917}"/>
            </a:ext>
          </a:extLst>
        </p:cNvPr>
        <p:cNvGrpSpPr/>
        <p:nvPr/>
      </p:nvGrpSpPr>
      <p:grpSpPr>
        <a:xfrm>
          <a:off x="0" y="0"/>
          <a:ext cx="0" cy="0"/>
          <a:chOff x="0" y="0"/>
          <a:chExt cx="0" cy="0"/>
        </a:xfrm>
      </p:grpSpPr>
      <p:pic>
        <p:nvPicPr>
          <p:cNvPr id="7" name="Grafik 4">
            <a:extLst>
              <a:ext uri="{FF2B5EF4-FFF2-40B4-BE49-F238E27FC236}">
                <a16:creationId xmlns:a16="http://schemas.microsoft.com/office/drawing/2014/main" id="{012FFDF1-A3BF-4806-AAED-658EF4D84EC2}"/>
              </a:ext>
            </a:extLst>
          </p:cNvPr>
          <p:cNvPicPr/>
          <p:nvPr/>
        </p:nvPicPr>
        <p:blipFill>
          <a:blip r:embed="rId2"/>
          <a:stretch/>
        </p:blipFill>
        <p:spPr>
          <a:xfrm>
            <a:off x="5058000" y="-2880"/>
            <a:ext cx="2075760" cy="2140560"/>
          </a:xfrm>
          <a:prstGeom prst="rect">
            <a:avLst/>
          </a:prstGeom>
          <a:noFill/>
          <a:ln w="0">
            <a:noFill/>
          </a:ln>
        </p:spPr>
      </p:pic>
      <p:sp>
        <p:nvSpPr>
          <p:cNvPr id="8" name="Rechteck 12">
            <a:extLst>
              <a:ext uri="{FF2B5EF4-FFF2-40B4-BE49-F238E27FC236}">
                <a16:creationId xmlns:a16="http://schemas.microsoft.com/office/drawing/2014/main" id="{AA5CECE0-0B1C-4B76-A6DC-A349EFE4A2A8}"/>
              </a:ext>
            </a:extLst>
          </p:cNvPr>
          <p:cNvSpPr/>
          <p:nvPr/>
        </p:nvSpPr>
        <p:spPr>
          <a:xfrm>
            <a:off x="0" y="2879280"/>
            <a:ext cx="12191760" cy="15307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9" name="PlaceHolder 1">
            <a:extLst>
              <a:ext uri="{FF2B5EF4-FFF2-40B4-BE49-F238E27FC236}">
                <a16:creationId xmlns:a16="http://schemas.microsoft.com/office/drawing/2014/main" id="{B6413A44-C42D-4BFB-9B9E-08A736CB74E5}"/>
              </a:ext>
            </a:extLst>
          </p:cNvPr>
          <p:cNvSpPr txBox="1">
            <a:spLocks/>
          </p:cNvSpPr>
          <p:nvPr/>
        </p:nvSpPr>
        <p:spPr>
          <a:xfrm>
            <a:off x="1523880" y="2880720"/>
            <a:ext cx="9143640" cy="1530720"/>
          </a:xfrm>
          <a:prstGeom prst="rect">
            <a:avLst/>
          </a:prstGeom>
          <a:noFill/>
          <a:ln w="0">
            <a:noFill/>
          </a:ln>
        </p:spPr>
        <p:txBody>
          <a:bodyPr vert="horz" lIns="91440" tIns="45720" rIns="91440" bIns="45720" anchor="ctr">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spcBef>
                <a:spcPts val="1001"/>
              </a:spcBef>
              <a:tabLst>
                <a:tab pos="0" algn="l"/>
              </a:tabLst>
              <a:defRPr sz="3600" b="1">
                <a:solidFill>
                  <a:schemeClr val="accent4"/>
                </a:solidFill>
                <a:latin typeface="Garet Heavy"/>
              </a:defRPr>
            </a:pPr>
            <a:r>
              <a:t>Bias in GenAI-Bildern</a:t>
            </a:r>
            <a:endParaRPr lang="nl-BE" sz="3600" dirty="0">
              <a:solidFill>
                <a:srgbClr val="000000"/>
              </a:solidFill>
              <a:latin typeface="Arial"/>
            </a:endParaRPr>
          </a:p>
        </p:txBody>
      </p:sp>
    </p:spTree>
    <p:extLst>
      <p:ext uri="{BB962C8B-B14F-4D97-AF65-F5344CB8AC3E}">
        <p14:creationId xmlns:p14="http://schemas.microsoft.com/office/powerpoint/2010/main" val="4229358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8F50AC9B-3615-B04D-E61F-85E01368E22B}"/>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6AAE882B-78C4-D2EF-FBBF-9E1F6CD84A90}"/>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dirty="0">
              <a:solidFill>
                <a:srgbClr val="94AEE8"/>
              </a:solidFill>
            </a:endParaRPr>
          </a:p>
        </p:txBody>
      </p:sp>
      <p:pic>
        <p:nvPicPr>
          <p:cNvPr id="2" name="Grafik 1">
            <a:extLst>
              <a:ext uri="{FF2B5EF4-FFF2-40B4-BE49-F238E27FC236}">
                <a16:creationId xmlns:a16="http://schemas.microsoft.com/office/drawing/2014/main" id="{416D12A4-DA32-9BD2-EB64-5264589762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13" name="Content Placeholder 12">
            <a:extLst>
              <a:ext uri="{FF2B5EF4-FFF2-40B4-BE49-F238E27FC236}">
                <a16:creationId xmlns:a16="http://schemas.microsoft.com/office/drawing/2014/main" id="{FE1796D6-E85B-4218-B6BE-B10A36303DBA}"/>
              </a:ext>
            </a:extLst>
          </p:cNvPr>
          <p:cNvSpPr>
            <a:spLocks noGrp="1"/>
          </p:cNvSpPr>
          <p:nvPr>
            <p:ph idx="1"/>
          </p:nvPr>
        </p:nvSpPr>
        <p:spPr>
          <a:xfrm>
            <a:off x="457199" y="2087330"/>
            <a:ext cx="10515600" cy="3269890"/>
          </a:xfrm>
        </p:spPr>
        <p:txBody>
          <a:bodyPr vert="horz" lIns="91440" tIns="45720" rIns="91440" bIns="45720" anchor="ctr">
            <a:normAutofit/>
          </a:bodyPr>
          <a:lstStyle/>
          <a:p>
            <a:pPr marL="0" indent="0">
              <a:lnSpc>
                <a:spcPct val="100000"/>
              </a:lnSpc>
              <a:buNone/>
              <a:defRPr sz="2000" b="1">
                <a:ea typeface="+mn-lt"/>
                <a:cs typeface="+mn-lt"/>
              </a:defRPr>
            </a:pPr>
            <a:r>
              <a:t>KI-generierte Bilder, die in den sozialen Medien verbreitet werden, weisen häufig Bias auf. Dies hat vor allem zwei Gründe:</a:t>
            </a:r>
            <a:endParaRPr lang="de-DE" sz="2000" b="1" dirty="0">
              <a:ea typeface="+mn-lt"/>
              <a:cs typeface="+mn-lt"/>
            </a:endParaRPr>
          </a:p>
          <a:p>
            <a:pPr marL="0" indent="0">
              <a:lnSpc>
                <a:spcPct val="100000"/>
              </a:lnSpc>
              <a:buNone/>
            </a:pPr>
            <a:endParaRPr lang="de-DE" sz="2000" dirty="0">
              <a:ea typeface="+mn-lt"/>
              <a:cs typeface="+mn-lt"/>
            </a:endParaRPr>
          </a:p>
          <a:p>
            <a:pPr marL="514350" indent="-514350">
              <a:lnSpc>
                <a:spcPct val="100000"/>
              </a:lnSpc>
              <a:buAutoNum type="alphaLcParenR"/>
              <a:defRPr sz="1800">
                <a:ea typeface="+mn-lt"/>
                <a:cs typeface="+mn-lt"/>
              </a:defRPr>
            </a:pPr>
            <a:r>
              <a:rPr>
                <a:highlight>
                  <a:srgbClr val="F4EEFE"/>
                </a:highlight>
              </a:rPr>
              <a:t>Bias in Trainingsdaten: </a:t>
            </a:r>
            <a:r>
              <a:t>Die generative KI (GenAI) wird mit systematisch verzerrten Daten trainiert.</a:t>
            </a:r>
            <a:endParaRPr lang="de-DE" sz="1800" i="1" dirty="0" err="1">
              <a:ea typeface="+mn-lt"/>
              <a:cs typeface="+mn-lt"/>
            </a:endParaRPr>
          </a:p>
          <a:p>
            <a:pPr marL="514350" indent="-514350">
              <a:lnSpc>
                <a:spcPct val="100000"/>
              </a:lnSpc>
              <a:buAutoNum type="alphaLcParenR"/>
              <a:defRPr sz="1800">
                <a:ea typeface="+mn-lt"/>
                <a:cs typeface="+mn-lt"/>
              </a:defRPr>
            </a:pPr>
            <a:r>
              <a:rPr>
                <a:highlight>
                  <a:srgbClr val="F4EEFE"/>
                </a:highlight>
              </a:rPr>
              <a:t>Algorithmischer Bias: </a:t>
            </a:r>
            <a:r>
              <a:t>Der Algorithmus der GenAI wird von der Motivation und dem Bewusstseinsgrad der Softwareentwickler*innen beeinflusst.</a:t>
            </a:r>
            <a:endParaRPr lang="en-US" sz="2000" dirty="0">
              <a:ea typeface="+mn-lt"/>
              <a:cs typeface="+mn-lt"/>
            </a:endParaRPr>
          </a:p>
        </p:txBody>
      </p:sp>
      <p:sp>
        <p:nvSpPr>
          <p:cNvPr id="7" name="Textfeld 5">
            <a:extLst>
              <a:ext uri="{FF2B5EF4-FFF2-40B4-BE49-F238E27FC236}">
                <a16:creationId xmlns:a16="http://schemas.microsoft.com/office/drawing/2014/main" id="{2971CD96-8E0D-4CAD-A02D-9F90E119A4AE}"/>
              </a:ext>
            </a:extLst>
          </p:cNvPr>
          <p:cNvSpPr/>
          <p:nvPr/>
        </p:nvSpPr>
        <p:spPr>
          <a:xfrm>
            <a:off x="457199" y="755280"/>
            <a:ext cx="11040199"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sz="3200" b="1">
                <a:solidFill>
                  <a:schemeClr val="dk1"/>
                </a:solidFill>
                <a:effectLst/>
                <a:uFillTx/>
                <a:latin typeface="Garet Heavy"/>
              </a:defRPr>
            </a:pPr>
            <a:r>
              <a:t>Das Problem mit GenAI-Bildern: Bias</a:t>
            </a:r>
          </a:p>
          <a:p>
            <a:pPr defTabSz="914400">
              <a:lnSpc>
                <a:spcPct val="100000"/>
              </a:lnSpc>
              <a:defRPr sz="2000">
                <a:ea typeface="+mj-lt"/>
                <a:cs typeface="+mj-lt"/>
              </a:defRPr>
            </a:pPr>
            <a:r>
              <a:t>(Shukla, 2025)</a:t>
            </a:r>
            <a:endParaRPr lang="nl-BE" sz="2800" b="0" u="none" strike="noStrike" dirty="0">
              <a:solidFill>
                <a:srgbClr val="000000"/>
              </a:solidFill>
              <a:effectLst/>
              <a:uFillTx/>
              <a:latin typeface="Arial"/>
            </a:endParaRPr>
          </a:p>
        </p:txBody>
      </p:sp>
    </p:spTree>
    <p:extLst>
      <p:ext uri="{BB962C8B-B14F-4D97-AF65-F5344CB8AC3E}">
        <p14:creationId xmlns:p14="http://schemas.microsoft.com/office/powerpoint/2010/main" val="23598577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0CDBFBF-0209-C30A-E34F-9E610D90103E}"/>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F11875C2-2180-9D18-A417-37020108BE65}"/>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pic>
        <p:nvPicPr>
          <p:cNvPr id="2" name="Grafik 1">
            <a:extLst>
              <a:ext uri="{FF2B5EF4-FFF2-40B4-BE49-F238E27FC236}">
                <a16:creationId xmlns:a16="http://schemas.microsoft.com/office/drawing/2014/main" id="{4B1898B1-9B9C-8C81-59DC-50EE9BA239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5" name="Content Placeholder 12">
            <a:extLst>
              <a:ext uri="{FF2B5EF4-FFF2-40B4-BE49-F238E27FC236}">
                <a16:creationId xmlns:a16="http://schemas.microsoft.com/office/drawing/2014/main" id="{B5E7B25C-6EEB-9FBD-C07F-CF102C05D796}"/>
              </a:ext>
            </a:extLst>
          </p:cNvPr>
          <p:cNvSpPr>
            <a:spLocks noGrp="1"/>
          </p:cNvSpPr>
          <p:nvPr/>
        </p:nvSpPr>
        <p:spPr>
          <a:xfrm>
            <a:off x="457199" y="2520000"/>
            <a:ext cx="7071361" cy="3964883"/>
          </a:xfrm>
          <a:prstGeom prst="rect">
            <a:avLst/>
          </a:prstGeom>
        </p:spPr>
        <p:txBody>
          <a:bodyPr vert="horz" lIns="91440" tIns="45720" rIns="91440" bIns="45720" anchor="t">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defRPr sz="2200">
                <a:ea typeface="+mn-lt"/>
                <a:cs typeface="Arial" panose="020B0604020202020204" pitchFamily="34" charset="0"/>
              </a:defRPr>
            </a:pPr>
            <a:r>
              <a:rPr dirty="0" err="1"/>
              <a:t>Daten</a:t>
            </a:r>
            <a:r>
              <a:rPr dirty="0"/>
              <a:t> </a:t>
            </a:r>
            <a:r>
              <a:rPr dirty="0" err="1"/>
              <a:t>sind</a:t>
            </a:r>
            <a:r>
              <a:rPr dirty="0"/>
              <a:t> nicht so </a:t>
            </a:r>
            <a:r>
              <a:rPr dirty="0" err="1"/>
              <a:t>objektiv</a:t>
            </a:r>
            <a:r>
              <a:rPr dirty="0"/>
              <a:t>, </a:t>
            </a:r>
            <a:r>
              <a:rPr dirty="0" err="1"/>
              <a:t>wie</a:t>
            </a:r>
            <a:r>
              <a:rPr dirty="0"/>
              <a:t> </a:t>
            </a:r>
            <a:r>
              <a:rPr dirty="0" err="1"/>
              <a:t>viele</a:t>
            </a:r>
            <a:r>
              <a:rPr dirty="0"/>
              <a:t> </a:t>
            </a:r>
            <a:r>
              <a:rPr dirty="0" err="1"/>
              <a:t>vielleicht</a:t>
            </a:r>
            <a:r>
              <a:rPr dirty="0"/>
              <a:t> </a:t>
            </a:r>
            <a:r>
              <a:rPr dirty="0" err="1"/>
              <a:t>denken</a:t>
            </a:r>
            <a:endParaRPr dirty="0"/>
          </a:p>
          <a:p>
            <a:pPr>
              <a:lnSpc>
                <a:spcPct val="110000"/>
              </a:lnSpc>
              <a:defRPr sz="2200">
                <a:ea typeface="+mn-lt"/>
                <a:cs typeface="Arial" panose="020B0604020202020204" pitchFamily="34" charset="0"/>
              </a:defRPr>
            </a:pPr>
            <a:r>
              <a:rPr dirty="0"/>
              <a:t>Laut Shukla (2025, S. 3) </a:t>
            </a:r>
            <a:r>
              <a:rPr dirty="0" err="1"/>
              <a:t>spiegeln</a:t>
            </a:r>
            <a:r>
              <a:rPr dirty="0"/>
              <a:t> „</a:t>
            </a:r>
            <a:r>
              <a:rPr dirty="0" err="1"/>
              <a:t>Subjektivität</a:t>
            </a:r>
            <a:r>
              <a:rPr dirty="0"/>
              <a:t>, </a:t>
            </a:r>
            <a:r>
              <a:rPr dirty="0" err="1"/>
              <a:t>Kontext</a:t>
            </a:r>
            <a:r>
              <a:rPr dirty="0"/>
              <a:t>, </a:t>
            </a:r>
            <a:r>
              <a:rPr dirty="0" err="1"/>
              <a:t>Erhebung</a:t>
            </a:r>
            <a:r>
              <a:rPr dirty="0"/>
              <a:t>, </a:t>
            </a:r>
            <a:r>
              <a:rPr dirty="0" err="1"/>
              <a:t>Kategorisierungspraktiken</a:t>
            </a:r>
            <a:r>
              <a:rPr dirty="0"/>
              <a:t> und </a:t>
            </a:r>
            <a:r>
              <a:rPr dirty="0" err="1"/>
              <a:t>Speicherung</a:t>
            </a:r>
            <a:r>
              <a:rPr dirty="0"/>
              <a:t>“ von </a:t>
            </a:r>
            <a:r>
              <a:rPr dirty="0" err="1"/>
              <a:t>Daten</a:t>
            </a:r>
            <a:r>
              <a:rPr dirty="0"/>
              <a:t> </a:t>
            </a:r>
            <a:r>
              <a:rPr dirty="0" err="1"/>
              <a:t>aktuelle</a:t>
            </a:r>
            <a:r>
              <a:rPr dirty="0"/>
              <a:t> </a:t>
            </a:r>
            <a:r>
              <a:rPr dirty="0" err="1"/>
              <a:t>gesellschaftliche</a:t>
            </a:r>
            <a:r>
              <a:rPr dirty="0"/>
              <a:t> </a:t>
            </a:r>
            <a:r>
              <a:rPr dirty="0" err="1"/>
              <a:t>Realitäten</a:t>
            </a:r>
            <a:r>
              <a:rPr dirty="0"/>
              <a:t> und </a:t>
            </a:r>
            <a:r>
              <a:rPr dirty="0" err="1"/>
              <a:t>Ungleichheiten</a:t>
            </a:r>
            <a:r>
              <a:rPr dirty="0"/>
              <a:t> wider</a:t>
            </a:r>
          </a:p>
          <a:p>
            <a:pPr>
              <a:lnSpc>
                <a:spcPct val="110000"/>
              </a:lnSpc>
              <a:defRPr sz="2200">
                <a:ea typeface="+mn-lt"/>
                <a:cs typeface="Arial" panose="020B0604020202020204" pitchFamily="34" charset="0"/>
              </a:defRPr>
            </a:pPr>
            <a:r>
              <a:rPr dirty="0"/>
              <a:t>Das </a:t>
            </a:r>
            <a:r>
              <a:rPr dirty="0" err="1"/>
              <a:t>bedeutet</a:t>
            </a:r>
            <a:r>
              <a:rPr dirty="0"/>
              <a:t>, </a:t>
            </a:r>
            <a:r>
              <a:rPr dirty="0" err="1"/>
              <a:t>dass</a:t>
            </a:r>
            <a:r>
              <a:rPr dirty="0"/>
              <a:t> </a:t>
            </a:r>
            <a:r>
              <a:rPr dirty="0" err="1"/>
              <a:t>bestimmte</a:t>
            </a:r>
            <a:r>
              <a:rPr dirty="0"/>
              <a:t> (</a:t>
            </a:r>
            <a:r>
              <a:rPr dirty="0" err="1"/>
              <a:t>zugrunde</a:t>
            </a:r>
            <a:r>
              <a:rPr dirty="0"/>
              <a:t> </a:t>
            </a:r>
            <a:r>
              <a:rPr dirty="0" err="1"/>
              <a:t>liegende</a:t>
            </a:r>
            <a:r>
              <a:rPr dirty="0"/>
              <a:t>) </a:t>
            </a:r>
            <a:r>
              <a:rPr dirty="0" err="1"/>
              <a:t>Motivationen</a:t>
            </a:r>
            <a:r>
              <a:rPr dirty="0"/>
              <a:t> und </a:t>
            </a:r>
            <a:r>
              <a:rPr dirty="0" err="1"/>
              <a:t>damit</a:t>
            </a:r>
            <a:r>
              <a:rPr dirty="0"/>
              <a:t> Bias </a:t>
            </a:r>
            <a:r>
              <a:rPr dirty="0" err="1"/>
              <a:t>sich</a:t>
            </a:r>
            <a:r>
              <a:rPr dirty="0"/>
              <a:t> </a:t>
            </a:r>
            <a:r>
              <a:rPr dirty="0" err="1"/>
              <a:t>darin</a:t>
            </a:r>
            <a:r>
              <a:rPr dirty="0"/>
              <a:t> </a:t>
            </a:r>
            <a:r>
              <a:rPr dirty="0" err="1"/>
              <a:t>zeigen</a:t>
            </a:r>
            <a:r>
              <a:rPr dirty="0"/>
              <a:t>, </a:t>
            </a:r>
          </a:p>
          <a:p>
            <a:pPr marL="914400" lvl="1" indent="-457200">
              <a:lnSpc>
                <a:spcPct val="110000"/>
              </a:lnSpc>
              <a:spcBef>
                <a:spcPts val="1000"/>
              </a:spcBef>
              <a:buFont typeface="Courier New" panose="020B0604020202020204" pitchFamily="34" charset="0"/>
              <a:buChar char="o"/>
              <a:defRPr sz="1700">
                <a:ea typeface="+mn-lt"/>
                <a:cs typeface="Arial" panose="020B0604020202020204" pitchFamily="34" charset="0"/>
              </a:defRPr>
            </a:pPr>
            <a:r>
              <a:rPr dirty="0" err="1">
                <a:highlight>
                  <a:srgbClr val="F4EEFE"/>
                </a:highlight>
              </a:rPr>
              <a:t>wie</a:t>
            </a:r>
            <a:r>
              <a:rPr dirty="0"/>
              <a:t> die </a:t>
            </a:r>
            <a:r>
              <a:rPr dirty="0" err="1"/>
              <a:t>Daten</a:t>
            </a:r>
            <a:r>
              <a:rPr dirty="0"/>
              <a:t> </a:t>
            </a:r>
            <a:r>
              <a:rPr dirty="0" err="1"/>
              <a:t>erhoben</a:t>
            </a:r>
            <a:r>
              <a:rPr dirty="0"/>
              <a:t> </a:t>
            </a:r>
            <a:r>
              <a:rPr dirty="0" err="1"/>
              <a:t>wurden</a:t>
            </a:r>
            <a:r>
              <a:rPr dirty="0"/>
              <a:t>,</a:t>
            </a:r>
          </a:p>
          <a:p>
            <a:pPr marL="914400" lvl="1" indent="-457200">
              <a:lnSpc>
                <a:spcPct val="110000"/>
              </a:lnSpc>
              <a:spcBef>
                <a:spcPts val="1000"/>
              </a:spcBef>
              <a:buFont typeface="Courier New" panose="020B0604020202020204" pitchFamily="34" charset="0"/>
              <a:buChar char="o"/>
              <a:defRPr sz="1700">
                <a:ea typeface="+mn-lt"/>
                <a:cs typeface="Arial" panose="020B0604020202020204" pitchFamily="34" charset="0"/>
              </a:defRPr>
            </a:pPr>
            <a:r>
              <a:rPr dirty="0" err="1">
                <a:highlight>
                  <a:srgbClr val="F4EEFE"/>
                </a:highlight>
              </a:rPr>
              <a:t>welche</a:t>
            </a:r>
            <a:r>
              <a:rPr dirty="0">
                <a:highlight>
                  <a:srgbClr val="F4EEFE"/>
                </a:highlight>
              </a:rPr>
              <a:t> Art </a:t>
            </a:r>
            <a:r>
              <a:rPr dirty="0"/>
              <a:t>von </a:t>
            </a:r>
            <a:r>
              <a:rPr dirty="0" err="1"/>
              <a:t>Daten</a:t>
            </a:r>
            <a:r>
              <a:rPr dirty="0"/>
              <a:t> </a:t>
            </a:r>
            <a:r>
              <a:rPr dirty="0" err="1"/>
              <a:t>erhoben</a:t>
            </a:r>
            <a:r>
              <a:rPr dirty="0"/>
              <a:t> </a:t>
            </a:r>
            <a:r>
              <a:rPr dirty="0" err="1"/>
              <a:t>wurde</a:t>
            </a:r>
            <a:r>
              <a:rPr dirty="0"/>
              <a:t>,</a:t>
            </a:r>
          </a:p>
          <a:p>
            <a:pPr marL="914400" lvl="1" indent="-457200">
              <a:lnSpc>
                <a:spcPct val="110000"/>
              </a:lnSpc>
              <a:spcBef>
                <a:spcPts val="1000"/>
              </a:spcBef>
              <a:buFont typeface="Courier New" panose="020B0604020202020204" pitchFamily="34" charset="0"/>
              <a:buChar char="o"/>
              <a:defRPr sz="1700">
                <a:ea typeface="+mn-lt"/>
                <a:cs typeface="Arial" panose="020B0604020202020204" pitchFamily="34" charset="0"/>
              </a:defRPr>
            </a:pPr>
            <a:r>
              <a:rPr dirty="0" err="1"/>
              <a:t>welche</a:t>
            </a:r>
            <a:r>
              <a:rPr dirty="0"/>
              <a:t> Art von </a:t>
            </a:r>
            <a:r>
              <a:rPr dirty="0" err="1"/>
              <a:t>Daten</a:t>
            </a:r>
            <a:r>
              <a:rPr dirty="0"/>
              <a:t> </a:t>
            </a:r>
            <a:r>
              <a:rPr dirty="0">
                <a:highlight>
                  <a:srgbClr val="F4EEFE"/>
                </a:highlight>
              </a:rPr>
              <a:t>nicht </a:t>
            </a:r>
            <a:r>
              <a:rPr dirty="0" err="1">
                <a:highlight>
                  <a:srgbClr val="F4EEFE"/>
                </a:highlight>
              </a:rPr>
              <a:t>erhoben</a:t>
            </a:r>
            <a:r>
              <a:rPr dirty="0"/>
              <a:t> </a:t>
            </a:r>
            <a:r>
              <a:rPr dirty="0" err="1"/>
              <a:t>wurde</a:t>
            </a:r>
            <a:r>
              <a:rPr dirty="0"/>
              <a:t>,</a:t>
            </a:r>
          </a:p>
          <a:p>
            <a:pPr marL="914400" lvl="1" indent="-457200">
              <a:lnSpc>
                <a:spcPct val="110000"/>
              </a:lnSpc>
              <a:spcBef>
                <a:spcPts val="1000"/>
              </a:spcBef>
              <a:buFont typeface="Courier New" panose="020B0604020202020204" pitchFamily="34" charset="0"/>
              <a:buChar char="o"/>
              <a:defRPr sz="1700">
                <a:ea typeface="+mn-lt"/>
                <a:cs typeface="Arial" panose="020B0604020202020204" pitchFamily="34" charset="0"/>
              </a:defRPr>
            </a:pPr>
            <a:r>
              <a:rPr dirty="0" err="1"/>
              <a:t>wie</a:t>
            </a:r>
            <a:r>
              <a:rPr dirty="0"/>
              <a:t> die </a:t>
            </a:r>
            <a:r>
              <a:rPr dirty="0" err="1"/>
              <a:t>erhobenen</a:t>
            </a:r>
            <a:r>
              <a:rPr dirty="0"/>
              <a:t> </a:t>
            </a:r>
            <a:r>
              <a:rPr dirty="0" err="1"/>
              <a:t>Daten</a:t>
            </a:r>
            <a:r>
              <a:rPr dirty="0"/>
              <a:t> </a:t>
            </a:r>
            <a:r>
              <a:rPr dirty="0" err="1">
                <a:highlight>
                  <a:srgbClr val="F4EEFE"/>
                </a:highlight>
              </a:rPr>
              <a:t>kategorisiert</a:t>
            </a:r>
            <a:r>
              <a:rPr dirty="0"/>
              <a:t> </a:t>
            </a:r>
            <a:r>
              <a:rPr dirty="0" err="1"/>
              <a:t>werden</a:t>
            </a:r>
            <a:r>
              <a:rPr dirty="0"/>
              <a:t>,</a:t>
            </a:r>
          </a:p>
          <a:p>
            <a:pPr marL="914400" lvl="1" indent="-457200">
              <a:lnSpc>
                <a:spcPct val="110000"/>
              </a:lnSpc>
              <a:spcBef>
                <a:spcPts val="1000"/>
              </a:spcBef>
              <a:buFont typeface="Courier New" panose="020B0604020202020204" pitchFamily="34" charset="0"/>
              <a:buChar char="o"/>
              <a:defRPr sz="1700">
                <a:ea typeface="+mn-lt"/>
                <a:cs typeface="Arial" panose="020B0604020202020204" pitchFamily="34" charset="0"/>
              </a:defRPr>
            </a:pPr>
            <a:r>
              <a:rPr dirty="0"/>
              <a:t>und </a:t>
            </a:r>
            <a:r>
              <a:rPr dirty="0" err="1"/>
              <a:t>ob</a:t>
            </a:r>
            <a:r>
              <a:rPr dirty="0"/>
              <a:t> die </a:t>
            </a:r>
            <a:r>
              <a:rPr dirty="0" err="1"/>
              <a:t>Daten</a:t>
            </a:r>
            <a:r>
              <a:rPr dirty="0"/>
              <a:t> </a:t>
            </a:r>
            <a:r>
              <a:rPr dirty="0">
                <a:highlight>
                  <a:srgbClr val="F4EEFE"/>
                </a:highlight>
              </a:rPr>
              <a:t>für die </a:t>
            </a:r>
            <a:r>
              <a:rPr dirty="0" err="1">
                <a:highlight>
                  <a:srgbClr val="F4EEFE"/>
                </a:highlight>
              </a:rPr>
              <a:t>zukünftige</a:t>
            </a:r>
            <a:r>
              <a:rPr dirty="0">
                <a:highlight>
                  <a:srgbClr val="F4EEFE"/>
                </a:highlight>
              </a:rPr>
              <a:t> </a:t>
            </a:r>
            <a:r>
              <a:rPr dirty="0" err="1">
                <a:highlight>
                  <a:srgbClr val="F4EEFE"/>
                </a:highlight>
              </a:rPr>
              <a:t>Verwendung</a:t>
            </a:r>
            <a:r>
              <a:rPr dirty="0">
                <a:highlight>
                  <a:srgbClr val="F4EEFE"/>
                </a:highlight>
              </a:rPr>
              <a:t> </a:t>
            </a:r>
            <a:r>
              <a:rPr dirty="0" err="1">
                <a:highlight>
                  <a:srgbClr val="F4EEFE"/>
                </a:highlight>
              </a:rPr>
              <a:t>gespeichert</a:t>
            </a:r>
            <a:r>
              <a:rPr dirty="0"/>
              <a:t> </a:t>
            </a:r>
            <a:r>
              <a:rPr dirty="0" err="1"/>
              <a:t>werden</a:t>
            </a:r>
            <a:r>
              <a:rPr dirty="0"/>
              <a:t>.</a:t>
            </a:r>
            <a:endParaRPr lang="en-US" sz="1700" dirty="0">
              <a:ea typeface="+mn-lt"/>
              <a:cs typeface="Arial" panose="020B0604020202020204" pitchFamily="34" charset="0"/>
            </a:endParaRPr>
          </a:p>
        </p:txBody>
      </p:sp>
      <p:sp>
        <p:nvSpPr>
          <p:cNvPr id="11" name="Ellipse 10">
            <a:extLst>
              <a:ext uri="{FF2B5EF4-FFF2-40B4-BE49-F238E27FC236}">
                <a16:creationId xmlns:a16="http://schemas.microsoft.com/office/drawing/2014/main" id="{F5F161A0-5992-07E5-6E25-7DEF1617158A}"/>
              </a:ext>
            </a:extLst>
          </p:cNvPr>
          <p:cNvSpPr>
            <a:spLocks noChangeAspect="1"/>
          </p:cNvSpPr>
          <p:nvPr/>
        </p:nvSpPr>
        <p:spPr>
          <a:xfrm>
            <a:off x="7829286" y="2739127"/>
            <a:ext cx="3552825" cy="3248865"/>
          </a:xfrm>
          <a:prstGeom prst="ellipse">
            <a:avLst/>
          </a:prstGeom>
          <a:ln>
            <a:noFill/>
          </a:ln>
        </p:spPr>
        <p:style>
          <a:lnRef idx="2">
            <a:schemeClr val="accent3"/>
          </a:lnRef>
          <a:fillRef idx="1">
            <a:schemeClr val="lt1"/>
          </a:fillRef>
          <a:effectRef idx="0">
            <a:schemeClr val="accent3"/>
          </a:effectRef>
          <a:fontRef idx="minor">
            <a:schemeClr val="dk1"/>
          </a:fontRef>
        </p:style>
        <p:txBody>
          <a:bodyPr anchor="ctr"/>
          <a:lstStyle/>
          <a:p>
            <a:pPr algn="ctr"/>
            <a:endParaRPr lang="de-DE" sz="1600" dirty="0"/>
          </a:p>
        </p:txBody>
      </p:sp>
      <p:pic>
        <p:nvPicPr>
          <p:cNvPr id="9" name="Grafik 8" descr="Geschäftswachstum mit einfarbiger Füllung">
            <a:extLst>
              <a:ext uri="{FF2B5EF4-FFF2-40B4-BE49-F238E27FC236}">
                <a16:creationId xmlns:a16="http://schemas.microsoft.com/office/drawing/2014/main" id="{6424CC99-CFB1-74D1-D4F1-6A603120D02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55924" y="2614559"/>
            <a:ext cx="3135262" cy="3162001"/>
          </a:xfrm>
          <a:prstGeom prst="rect">
            <a:avLst/>
          </a:prstGeom>
        </p:spPr>
      </p:pic>
      <p:sp>
        <p:nvSpPr>
          <p:cNvPr id="13" name="Inhaltsplatzhalter 13">
            <a:extLst>
              <a:ext uri="{FF2B5EF4-FFF2-40B4-BE49-F238E27FC236}">
                <a16:creationId xmlns:a16="http://schemas.microsoft.com/office/drawing/2014/main" id="{9B0F1144-F130-41B2-9B91-033D0FC37995}"/>
              </a:ext>
            </a:extLst>
          </p:cNvPr>
          <p:cNvSpPr>
            <a:spLocks noGrp="1"/>
          </p:cNvSpPr>
          <p:nvPr>
            <p:ph idx="1"/>
          </p:nvPr>
        </p:nvSpPr>
        <p:spPr>
          <a:xfrm>
            <a:off x="8024287" y="2316067"/>
            <a:ext cx="3162821" cy="3582524"/>
          </a:xfrm>
        </p:spPr>
        <p:txBody>
          <a:bodyPr>
            <a:noAutofit/>
          </a:bodyPr>
          <a:lstStyle/>
          <a:p>
            <a:pPr marL="0" indent="0" algn="ctr">
              <a:lnSpc>
                <a:spcPct val="120000"/>
              </a:lnSpc>
              <a:buNone/>
              <a:defRPr sz="1800" b="1">
                <a:latin typeface="+mj-lt"/>
                <a:cs typeface="Segoe UI"/>
              </a:defRPr>
            </a:pPr>
            <a:r>
              <a:rPr dirty="0" err="1"/>
              <a:t>Beispiel</a:t>
            </a:r>
            <a:endParaRPr lang="en-US" sz="1400" b="1" dirty="0">
              <a:latin typeface="+mj-lt"/>
              <a:cs typeface="Segoe UI"/>
            </a:endParaRPr>
          </a:p>
          <a:p>
            <a:pPr marL="0" indent="0" algn="ctr">
              <a:lnSpc>
                <a:spcPct val="120000"/>
              </a:lnSpc>
              <a:buNone/>
            </a:pPr>
            <a:endParaRPr lang="en-US" sz="1200" dirty="0">
              <a:cs typeface="Segoe UI"/>
            </a:endParaRPr>
          </a:p>
          <a:p>
            <a:pPr marL="0" indent="0" algn="ctr">
              <a:lnSpc>
                <a:spcPct val="120000"/>
              </a:lnSpc>
              <a:buNone/>
              <a:defRPr sz="1200">
                <a:cs typeface="Segoe UI"/>
              </a:defRPr>
            </a:pPr>
            <a:r>
              <a:rPr sz="1050" dirty="0"/>
              <a:t>Bei KI-</a:t>
            </a:r>
            <a:r>
              <a:rPr sz="1050" dirty="0" err="1"/>
              <a:t>Datensätzen</a:t>
            </a:r>
            <a:r>
              <a:rPr sz="1050" dirty="0"/>
              <a:t> </a:t>
            </a:r>
            <a:r>
              <a:rPr sz="1050" dirty="0" err="1"/>
              <a:t>besteht</a:t>
            </a:r>
            <a:r>
              <a:rPr sz="1050" dirty="0"/>
              <a:t> die </a:t>
            </a:r>
            <a:r>
              <a:rPr sz="1050" dirty="0" err="1"/>
              <a:t>Gefahr</a:t>
            </a:r>
            <a:r>
              <a:rPr sz="1050" dirty="0"/>
              <a:t>, </a:t>
            </a:r>
            <a:r>
              <a:rPr sz="1050" dirty="0" err="1"/>
              <a:t>dass</a:t>
            </a:r>
            <a:r>
              <a:rPr sz="1050" dirty="0"/>
              <a:t> </a:t>
            </a:r>
            <a:r>
              <a:rPr sz="1050" b="1" dirty="0" err="1">
                <a:latin typeface="+mj-lt"/>
              </a:rPr>
              <a:t>Behinderungen</a:t>
            </a:r>
            <a:r>
              <a:rPr sz="1050" b="1" dirty="0"/>
              <a:t> </a:t>
            </a:r>
            <a:r>
              <a:rPr sz="1050" dirty="0" err="1"/>
              <a:t>falsch</a:t>
            </a:r>
            <a:r>
              <a:rPr sz="1050" dirty="0"/>
              <a:t> </a:t>
            </a:r>
            <a:r>
              <a:rPr sz="1050" dirty="0" err="1"/>
              <a:t>dargestellt</a:t>
            </a:r>
            <a:r>
              <a:rPr sz="1050" dirty="0"/>
              <a:t> </a:t>
            </a:r>
            <a:r>
              <a:rPr sz="1050" dirty="0" err="1"/>
              <a:t>werden</a:t>
            </a:r>
            <a:r>
              <a:rPr sz="1050" dirty="0"/>
              <a:t>, da die KI </a:t>
            </a:r>
            <a:r>
              <a:rPr sz="1050" dirty="0" err="1"/>
              <a:t>sich</a:t>
            </a:r>
            <a:r>
              <a:rPr sz="1050" dirty="0"/>
              <a:t> auf </a:t>
            </a:r>
            <a:r>
              <a:rPr sz="1050" b="1" dirty="0" err="1">
                <a:latin typeface="+mj-lt"/>
              </a:rPr>
              <a:t>feste</a:t>
            </a:r>
            <a:r>
              <a:rPr sz="1050" b="1" dirty="0">
                <a:latin typeface="+mj-lt"/>
              </a:rPr>
              <a:t> </a:t>
            </a:r>
            <a:r>
              <a:rPr sz="1050" b="1" dirty="0" err="1">
                <a:latin typeface="+mj-lt"/>
              </a:rPr>
              <a:t>Kategorien</a:t>
            </a:r>
            <a:r>
              <a:rPr sz="1050" dirty="0"/>
              <a:t> </a:t>
            </a:r>
            <a:r>
              <a:rPr sz="1050" dirty="0" err="1"/>
              <a:t>stützt</a:t>
            </a:r>
            <a:r>
              <a:rPr sz="1050" dirty="0"/>
              <a:t>. </a:t>
            </a:r>
            <a:r>
              <a:rPr sz="1050" b="1" dirty="0" err="1">
                <a:latin typeface="+mj-lt"/>
              </a:rPr>
              <a:t>Behinderungen</a:t>
            </a:r>
            <a:r>
              <a:rPr sz="1050" b="1" dirty="0">
                <a:latin typeface="+mj-lt"/>
              </a:rPr>
              <a:t> </a:t>
            </a:r>
            <a:r>
              <a:rPr sz="1050" b="1" dirty="0" err="1">
                <a:latin typeface="+mj-lt"/>
              </a:rPr>
              <a:t>sind</a:t>
            </a:r>
            <a:r>
              <a:rPr sz="1050" b="1" dirty="0">
                <a:latin typeface="+mj-lt"/>
              </a:rPr>
              <a:t> </a:t>
            </a:r>
            <a:r>
              <a:rPr sz="1050" b="1" dirty="0" err="1">
                <a:latin typeface="+mj-lt"/>
              </a:rPr>
              <a:t>jedoch</a:t>
            </a:r>
            <a:r>
              <a:rPr sz="1050" b="1" dirty="0">
                <a:latin typeface="+mj-lt"/>
              </a:rPr>
              <a:t> </a:t>
            </a:r>
            <a:r>
              <a:rPr sz="1050" b="1" dirty="0" err="1">
                <a:latin typeface="+mj-lt"/>
              </a:rPr>
              <a:t>fließend</a:t>
            </a:r>
            <a:r>
              <a:rPr sz="1050" dirty="0">
                <a:latin typeface="+mj-lt"/>
              </a:rPr>
              <a:t>, </a:t>
            </a:r>
            <a:r>
              <a:rPr sz="1050" b="1" dirty="0" err="1">
                <a:latin typeface="+mj-lt"/>
              </a:rPr>
              <a:t>vielfältig</a:t>
            </a:r>
            <a:r>
              <a:rPr sz="1050" dirty="0"/>
              <a:t> und </a:t>
            </a:r>
            <a:r>
              <a:rPr sz="1050" dirty="0">
                <a:latin typeface="+mj-lt"/>
              </a:rPr>
              <a:t>oft </a:t>
            </a:r>
            <a:r>
              <a:rPr sz="1050" b="1" dirty="0" err="1">
                <a:latin typeface="+mj-lt"/>
              </a:rPr>
              <a:t>unsichtbar</a:t>
            </a:r>
            <a:r>
              <a:rPr sz="1050" b="1" dirty="0"/>
              <a:t>, </a:t>
            </a:r>
            <a:r>
              <a:rPr sz="1050" dirty="0" err="1"/>
              <a:t>insbesondere</a:t>
            </a:r>
            <a:r>
              <a:rPr sz="1050" dirty="0"/>
              <a:t> </a:t>
            </a:r>
            <a:r>
              <a:rPr sz="1050" dirty="0" err="1"/>
              <a:t>wenn</a:t>
            </a:r>
            <a:r>
              <a:rPr sz="1050" dirty="0"/>
              <a:t> nicht </a:t>
            </a:r>
            <a:r>
              <a:rPr sz="1050" dirty="0" err="1"/>
              <a:t>genügend</a:t>
            </a:r>
            <a:r>
              <a:rPr sz="1050" dirty="0"/>
              <a:t> </a:t>
            </a:r>
            <a:r>
              <a:rPr sz="1050" dirty="0" err="1"/>
              <a:t>Daten</a:t>
            </a:r>
            <a:r>
              <a:rPr sz="1050" dirty="0"/>
              <a:t> </a:t>
            </a:r>
            <a:r>
              <a:rPr sz="1050" dirty="0" err="1"/>
              <a:t>vorhanden</a:t>
            </a:r>
            <a:r>
              <a:rPr sz="1050" dirty="0"/>
              <a:t> </a:t>
            </a:r>
            <a:r>
              <a:rPr sz="1050" dirty="0" err="1"/>
              <a:t>sind</a:t>
            </a:r>
            <a:r>
              <a:rPr sz="1050" dirty="0"/>
              <a:t> (Trewin, 2018). Das </a:t>
            </a:r>
            <a:r>
              <a:rPr sz="1050" dirty="0" err="1"/>
              <a:t>bloße</a:t>
            </a:r>
            <a:r>
              <a:rPr sz="1050" dirty="0"/>
              <a:t> </a:t>
            </a:r>
            <a:r>
              <a:rPr sz="1050" dirty="0" err="1"/>
              <a:t>Hinzufügen</a:t>
            </a:r>
            <a:r>
              <a:rPr sz="1050" dirty="0"/>
              <a:t> </a:t>
            </a:r>
            <a:r>
              <a:rPr sz="1050" dirty="0" err="1"/>
              <a:t>weiterer</a:t>
            </a:r>
            <a:r>
              <a:rPr sz="1050" dirty="0"/>
              <a:t> Labels </a:t>
            </a:r>
            <a:r>
              <a:rPr sz="1050" dirty="0" err="1"/>
              <a:t>gewährleistet</a:t>
            </a:r>
            <a:r>
              <a:rPr sz="1050" dirty="0"/>
              <a:t> </a:t>
            </a:r>
            <a:r>
              <a:rPr sz="1050" dirty="0" err="1"/>
              <a:t>keine</a:t>
            </a:r>
            <a:r>
              <a:rPr sz="1050" dirty="0"/>
              <a:t> </a:t>
            </a:r>
            <a:r>
              <a:rPr sz="1050" dirty="0" err="1"/>
              <a:t>gerechte</a:t>
            </a:r>
            <a:r>
              <a:rPr sz="1050" dirty="0"/>
              <a:t> </a:t>
            </a:r>
            <a:r>
              <a:rPr sz="1050" dirty="0" err="1"/>
              <a:t>Darstellung</a:t>
            </a:r>
            <a:r>
              <a:rPr sz="1050" dirty="0"/>
              <a:t> – </a:t>
            </a:r>
            <a:r>
              <a:rPr sz="1050" dirty="0" err="1"/>
              <a:t>vielmehr</a:t>
            </a:r>
            <a:r>
              <a:rPr sz="1050" dirty="0"/>
              <a:t> </a:t>
            </a:r>
            <a:r>
              <a:rPr sz="1050" dirty="0" err="1"/>
              <a:t>verdeutlicht</a:t>
            </a:r>
            <a:r>
              <a:rPr sz="1050" dirty="0"/>
              <a:t> es </a:t>
            </a:r>
            <a:r>
              <a:rPr sz="1050" dirty="0" err="1"/>
              <a:t>grundlegendere</a:t>
            </a:r>
            <a:r>
              <a:rPr sz="1050" dirty="0"/>
              <a:t> </a:t>
            </a:r>
            <a:r>
              <a:rPr sz="1050" dirty="0" err="1"/>
              <a:t>Probleme</a:t>
            </a:r>
            <a:r>
              <a:rPr sz="1050" dirty="0"/>
              <a:t> </a:t>
            </a:r>
            <a:r>
              <a:rPr sz="1050" dirty="0" err="1"/>
              <a:t>hinsichtlich</a:t>
            </a:r>
            <a:r>
              <a:rPr sz="1050" dirty="0"/>
              <a:t> der Art und Weise, </a:t>
            </a:r>
            <a:r>
              <a:rPr sz="1050" dirty="0" err="1"/>
              <a:t>wie</a:t>
            </a:r>
            <a:r>
              <a:rPr sz="1050" dirty="0"/>
              <a:t> KI Menschen </a:t>
            </a:r>
            <a:r>
              <a:rPr sz="1050" dirty="0" err="1"/>
              <a:t>starr</a:t>
            </a:r>
            <a:r>
              <a:rPr sz="1050" dirty="0"/>
              <a:t> </a:t>
            </a:r>
            <a:r>
              <a:rPr sz="1050" dirty="0" err="1"/>
              <a:t>klassifiziert</a:t>
            </a:r>
            <a:r>
              <a:rPr sz="1050" dirty="0"/>
              <a:t> </a:t>
            </a:r>
          </a:p>
          <a:p>
            <a:pPr marL="0" indent="0" algn="ctr">
              <a:lnSpc>
                <a:spcPct val="120000"/>
              </a:lnSpc>
              <a:spcBef>
                <a:spcPts val="0"/>
              </a:spcBef>
              <a:buNone/>
              <a:defRPr sz="1200">
                <a:cs typeface="Segoe UI"/>
              </a:defRPr>
            </a:pPr>
            <a:r>
              <a:rPr sz="1050" dirty="0"/>
              <a:t>(</a:t>
            </a:r>
            <a:r>
              <a:rPr sz="1050" dirty="0" err="1"/>
              <a:t>Whittakre</a:t>
            </a:r>
            <a:r>
              <a:rPr sz="1050" dirty="0"/>
              <a:t>, 2019).</a:t>
            </a:r>
            <a:endParaRPr lang="de-DE" sz="1400" dirty="0"/>
          </a:p>
        </p:txBody>
      </p:sp>
      <p:sp>
        <p:nvSpPr>
          <p:cNvPr id="14" name="Textfeld 5">
            <a:extLst>
              <a:ext uri="{FF2B5EF4-FFF2-40B4-BE49-F238E27FC236}">
                <a16:creationId xmlns:a16="http://schemas.microsoft.com/office/drawing/2014/main" id="{FF63F5F3-FD90-452C-9688-F054D1193D1E}"/>
              </a:ext>
            </a:extLst>
          </p:cNvPr>
          <p:cNvSpPr/>
          <p:nvPr/>
        </p:nvSpPr>
        <p:spPr>
          <a:xfrm>
            <a:off x="457199" y="755280"/>
            <a:ext cx="11048221"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sz="3200" b="1">
                <a:solidFill>
                  <a:schemeClr val="dk1"/>
                </a:solidFill>
                <a:effectLst/>
                <a:uFillTx/>
                <a:latin typeface="Garet Heavy"/>
              </a:defRPr>
            </a:pPr>
            <a:r>
              <a:t>Das Problem mit GenAI-Bildern: Bias</a:t>
            </a:r>
          </a:p>
          <a:p>
            <a:pPr>
              <a:defRPr sz="2000"/>
            </a:pPr>
            <a:r>
              <a:rPr b="1">
                <a:solidFill>
                  <a:schemeClr val="dk1"/>
                </a:solidFill>
                <a:effectLst/>
                <a:uFillTx/>
                <a:latin typeface="Garet Heavy"/>
              </a:rPr>
              <a:t> </a:t>
            </a:r>
            <a:r>
              <a:rPr>
                <a:ea typeface="+mj-lt"/>
                <a:cs typeface="+mj-lt"/>
              </a:rPr>
              <a:t>(Shukla, 2025; Trewin, 2018; Whittakre, 2019)</a:t>
            </a:r>
            <a:endParaRPr lang="en-US" sz="2000" dirty="0"/>
          </a:p>
        </p:txBody>
      </p:sp>
      <p:sp>
        <p:nvSpPr>
          <p:cNvPr id="15" name="Textfeld 14">
            <a:extLst>
              <a:ext uri="{FF2B5EF4-FFF2-40B4-BE49-F238E27FC236}">
                <a16:creationId xmlns:a16="http://schemas.microsoft.com/office/drawing/2014/main" id="{5E67D420-8024-4CE8-A28B-EA22D54D598A}"/>
              </a:ext>
            </a:extLst>
          </p:cNvPr>
          <p:cNvSpPr txBox="1"/>
          <p:nvPr/>
        </p:nvSpPr>
        <p:spPr>
          <a:xfrm>
            <a:off x="756946" y="1898907"/>
            <a:ext cx="9969084" cy="400110"/>
          </a:xfrm>
          <a:prstGeom prst="rect">
            <a:avLst/>
          </a:prstGeom>
          <a:noFill/>
        </p:spPr>
        <p:txBody>
          <a:bodyPr rot="0" spcFirstLastPara="0" vertOverflow="overflow" horzOverflow="overflow" vert="horz" wrap="square" lIns="91440" tIns="45720" rIns="91440" bIns="45720" numCol="1" spcCol="0" fromWordArt="0" anchor="t" anchorCtr="0" forceAA="0" compatLnSpc="1">
            <a:prstTxWarp prst="textNoShape">
              <a:avLst/>
            </a:prstTxWarp>
            <a:spAutoFit/>
          </a:bodyPr>
          <a:lstStyle/>
          <a:p>
            <a:pPr>
              <a:defRPr sz="2000" b="1">
                <a:solidFill>
                  <a:srgbClr val="0B163B"/>
                </a:solidFill>
                <a:latin typeface="Garet Heavy"/>
              </a:defRPr>
            </a:pPr>
            <a:r>
              <a:rPr dirty="0"/>
              <a:t>a) Bias in </a:t>
            </a:r>
            <a:r>
              <a:rPr dirty="0" err="1"/>
              <a:t>Trainingsdaten</a:t>
            </a:r>
            <a:r>
              <a:rPr dirty="0"/>
              <a:t>: Wie </a:t>
            </a:r>
            <a:r>
              <a:rPr dirty="0" err="1"/>
              <a:t>können</a:t>
            </a:r>
            <a:r>
              <a:rPr dirty="0"/>
              <a:t> </a:t>
            </a:r>
            <a:r>
              <a:rPr dirty="0" err="1"/>
              <a:t>Daten</a:t>
            </a:r>
            <a:r>
              <a:rPr dirty="0"/>
              <a:t> </a:t>
            </a:r>
            <a:r>
              <a:rPr dirty="0" err="1"/>
              <a:t>verzerrt</a:t>
            </a:r>
            <a:r>
              <a:rPr dirty="0"/>
              <a:t> sein?</a:t>
            </a:r>
          </a:p>
        </p:txBody>
      </p:sp>
    </p:spTree>
    <p:extLst>
      <p:ext uri="{BB962C8B-B14F-4D97-AF65-F5344CB8AC3E}">
        <p14:creationId xmlns:p14="http://schemas.microsoft.com/office/powerpoint/2010/main" val="41356682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F3820191-9802-1298-C4B7-BE117256B95F}"/>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16F7F01F-DC3D-CDD8-610C-1B4CABC28B3D}"/>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pic>
        <p:nvPicPr>
          <p:cNvPr id="2" name="Grafik 1">
            <a:extLst>
              <a:ext uri="{FF2B5EF4-FFF2-40B4-BE49-F238E27FC236}">
                <a16:creationId xmlns:a16="http://schemas.microsoft.com/office/drawing/2014/main" id="{4F6E869F-DDB5-8389-7605-1246CD193B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8" name="Textfeld 5">
            <a:extLst>
              <a:ext uri="{FF2B5EF4-FFF2-40B4-BE49-F238E27FC236}">
                <a16:creationId xmlns:a16="http://schemas.microsoft.com/office/drawing/2014/main" id="{BE0395D7-0E46-4D3E-A4D3-71F60095C1F7}"/>
              </a:ext>
            </a:extLst>
          </p:cNvPr>
          <p:cNvSpPr/>
          <p:nvPr/>
        </p:nvSpPr>
        <p:spPr>
          <a:xfrm>
            <a:off x="457199" y="755280"/>
            <a:ext cx="11048221"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sz="3200" b="1">
                <a:solidFill>
                  <a:schemeClr val="dk1"/>
                </a:solidFill>
                <a:effectLst/>
                <a:uFillTx/>
                <a:latin typeface="Garet Heavy"/>
              </a:defRPr>
            </a:pPr>
            <a:r>
              <a:t>Das Problem mit GenAI-Bildern: Bias</a:t>
            </a:r>
          </a:p>
          <a:p>
            <a:pPr>
              <a:defRPr sz="2000"/>
            </a:pPr>
            <a:r>
              <a:rPr b="1">
                <a:solidFill>
                  <a:schemeClr val="dk1"/>
                </a:solidFill>
                <a:effectLst/>
                <a:uFillTx/>
                <a:latin typeface="Garet Heavy"/>
              </a:rPr>
              <a:t> </a:t>
            </a:r>
            <a:r>
              <a:rPr>
                <a:ea typeface="+mj-lt"/>
                <a:cs typeface="+mj-lt"/>
              </a:rPr>
              <a:t>(Bucher, 2018)</a:t>
            </a:r>
            <a:endParaRPr lang="en-US" sz="2000" dirty="0"/>
          </a:p>
        </p:txBody>
      </p:sp>
      <p:sp>
        <p:nvSpPr>
          <p:cNvPr id="9" name="Textfeld 8">
            <a:extLst>
              <a:ext uri="{FF2B5EF4-FFF2-40B4-BE49-F238E27FC236}">
                <a16:creationId xmlns:a16="http://schemas.microsoft.com/office/drawing/2014/main" id="{2BCD5228-013D-44C6-8CDF-10A04E18364C}"/>
              </a:ext>
            </a:extLst>
          </p:cNvPr>
          <p:cNvSpPr txBox="1"/>
          <p:nvPr/>
        </p:nvSpPr>
        <p:spPr>
          <a:xfrm>
            <a:off x="756000" y="1900800"/>
            <a:ext cx="5841999" cy="400110"/>
          </a:xfrm>
          <a:prstGeom prst="rect">
            <a:avLst/>
          </a:prstGeom>
          <a:noFill/>
        </p:spPr>
        <p:txBody>
          <a:bodyPr rot="0" spcFirstLastPara="0" vertOverflow="overflow" horzOverflow="overflow" vert="horz" wrap="square" lIns="91440" tIns="45720" rIns="91440" bIns="45720" numCol="1" spcCol="0" fromWordArt="0" anchor="t" anchorCtr="0" forceAA="0" compatLnSpc="1">
            <a:prstTxWarp prst="textNoShape">
              <a:avLst/>
            </a:prstTxWarp>
            <a:spAutoFit/>
          </a:bodyPr>
          <a:lstStyle/>
          <a:p>
            <a:pPr>
              <a:defRPr sz="2000" b="1">
                <a:solidFill>
                  <a:srgbClr val="0B163B"/>
                </a:solidFill>
                <a:latin typeface="Garet Heavy"/>
              </a:defRPr>
            </a:pPr>
            <a:r>
              <a:t>b) Algorithmischer Bias: Hintergrund</a:t>
            </a:r>
            <a:endParaRPr lang="de-DE" b="1" dirty="0"/>
          </a:p>
        </p:txBody>
      </p:sp>
      <p:sp>
        <p:nvSpPr>
          <p:cNvPr id="13" name="Textfeld 12">
            <a:extLst>
              <a:ext uri="{FF2B5EF4-FFF2-40B4-BE49-F238E27FC236}">
                <a16:creationId xmlns:a16="http://schemas.microsoft.com/office/drawing/2014/main" id="{82A98CB4-5BBA-40DB-BAAE-E616F8C30313}"/>
              </a:ext>
            </a:extLst>
          </p:cNvPr>
          <p:cNvSpPr txBox="1"/>
          <p:nvPr/>
        </p:nvSpPr>
        <p:spPr>
          <a:xfrm>
            <a:off x="0" y="2520000"/>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14" name="Inhaltsplatzhalter 2">
            <a:extLst>
              <a:ext uri="{FF2B5EF4-FFF2-40B4-BE49-F238E27FC236}">
                <a16:creationId xmlns:a16="http://schemas.microsoft.com/office/drawing/2014/main" id="{A5C969B2-DD18-4060-BF1C-06000534AE50}"/>
              </a:ext>
            </a:extLst>
          </p:cNvPr>
          <p:cNvSpPr/>
          <p:nvPr/>
        </p:nvSpPr>
        <p:spPr>
          <a:xfrm>
            <a:off x="457200" y="2517071"/>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effectLst/>
                <a:uFillTx/>
                <a:latin typeface="+mj-lt"/>
              </a:defRPr>
            </a:pPr>
            <a:r>
              <a:t>Was sind Algorithmen?</a:t>
            </a:r>
            <a:endParaRPr lang="nl-BE" b="0" u="none" strike="noStrike" dirty="0">
              <a:solidFill>
                <a:srgbClr val="000000"/>
              </a:solidFill>
              <a:effectLst/>
              <a:uFillTx/>
              <a:latin typeface="+mj-lt"/>
            </a:endParaRPr>
          </a:p>
        </p:txBody>
      </p:sp>
      <p:sp>
        <p:nvSpPr>
          <p:cNvPr id="15" name="Inhaltsplatzhalter 2">
            <a:extLst>
              <a:ext uri="{FF2B5EF4-FFF2-40B4-BE49-F238E27FC236}">
                <a16:creationId xmlns:a16="http://schemas.microsoft.com/office/drawing/2014/main" id="{7C09025E-7004-4BD1-80F9-8629467BD329}"/>
              </a:ext>
            </a:extLst>
          </p:cNvPr>
          <p:cNvSpPr/>
          <p:nvPr/>
        </p:nvSpPr>
        <p:spPr>
          <a:xfrm>
            <a:off x="457200" y="2964294"/>
            <a:ext cx="11048220" cy="121987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t>Algorithmen sind detaillierte Schritt-für-Schritt-Anweisungen, die von Softwareentwickler*innen zur Auswertung und Kategorisierung von Daten mit einem bestimmten Ziel bzw. Output im Hinterkopf entwickelt wurden. </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t>Traditionelle Algorithmen werden vollständig von Softwareentwickler*innen programmiert und gelten nicht als KI. </a:t>
            </a:r>
          </a:p>
        </p:txBody>
      </p:sp>
      <p:sp>
        <p:nvSpPr>
          <p:cNvPr id="16" name="Textfeld 15">
            <a:extLst>
              <a:ext uri="{FF2B5EF4-FFF2-40B4-BE49-F238E27FC236}">
                <a16:creationId xmlns:a16="http://schemas.microsoft.com/office/drawing/2014/main" id="{17A38EB5-9170-439C-A081-21F5C8F787B0}"/>
              </a:ext>
            </a:extLst>
          </p:cNvPr>
          <p:cNvSpPr txBox="1"/>
          <p:nvPr/>
        </p:nvSpPr>
        <p:spPr>
          <a:xfrm>
            <a:off x="0" y="4125119"/>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17" name="Inhaltsplatzhalter 2">
            <a:extLst>
              <a:ext uri="{FF2B5EF4-FFF2-40B4-BE49-F238E27FC236}">
                <a16:creationId xmlns:a16="http://schemas.microsoft.com/office/drawing/2014/main" id="{CE43AB0E-6ECC-42F2-B4F1-F240C5FAED70}"/>
              </a:ext>
            </a:extLst>
          </p:cNvPr>
          <p:cNvSpPr/>
          <p:nvPr/>
        </p:nvSpPr>
        <p:spPr>
          <a:xfrm>
            <a:off x="457200" y="4104155"/>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a:spcBef>
                <a:spcPts val="1001"/>
              </a:spcBef>
              <a:tabLst>
                <a:tab pos="0" algn="l"/>
              </a:tabLst>
              <a:defRPr sz="1700">
                <a:latin typeface="+mj-lt"/>
                <a:ea typeface="+mn-lt"/>
                <a:cs typeface="+mn-lt"/>
              </a:defRPr>
            </a:pPr>
            <a:r>
              <a:t>Algorithmen für maschinelles Lernen (auch bekannt als KI)</a:t>
            </a:r>
            <a:endParaRPr lang="nl-BE" sz="1700" b="0" u="none" strike="noStrike" dirty="0">
              <a:solidFill>
                <a:srgbClr val="000000"/>
              </a:solidFill>
              <a:effectLst/>
              <a:uFillTx/>
              <a:latin typeface="+mj-lt"/>
            </a:endParaRPr>
          </a:p>
        </p:txBody>
      </p:sp>
      <p:sp>
        <p:nvSpPr>
          <p:cNvPr id="18" name="Inhaltsplatzhalter 2">
            <a:extLst>
              <a:ext uri="{FF2B5EF4-FFF2-40B4-BE49-F238E27FC236}">
                <a16:creationId xmlns:a16="http://schemas.microsoft.com/office/drawing/2014/main" id="{6C8F866A-DC62-4809-9ED5-265835E4FF4E}"/>
              </a:ext>
            </a:extLst>
          </p:cNvPr>
          <p:cNvSpPr/>
          <p:nvPr/>
        </p:nvSpPr>
        <p:spPr>
          <a:xfrm>
            <a:off x="457200" y="4538630"/>
            <a:ext cx="11048220" cy="209089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R="0" lvl="0" algn="l" defTabSz="914400" rtl="0" eaLnBrk="1" fontAlgn="auto" latinLnBrk="0" hangingPunct="1">
              <a:spcBef>
                <a:spcPts val="1001"/>
              </a:spcBef>
              <a:spcAft>
                <a:spcPts val="0"/>
              </a:spcAft>
              <a:buClrTx/>
              <a:buSzTx/>
              <a:tabLst/>
              <a:defRPr sz="1400" kern="1200">
                <a:ln>
                  <a:noFill/>
                </a:ln>
                <a:solidFill>
                  <a:srgbClr val="0B163B"/>
                </a:solidFill>
                <a:effectLst/>
                <a:uLnTx/>
                <a:uFillTx/>
                <a:latin typeface="Garet Book"/>
                <a:ea typeface="+mn-ea"/>
                <a:cs typeface="+mn-cs"/>
              </a:defRPr>
            </a:pPr>
            <a:r>
              <a:t>… befinden sich ständig im Entwicklungsprozess. </a:t>
            </a:r>
          </a:p>
          <a:p>
            <a:pPr marR="0" lvl="0" algn="l" defTabSz="914400" rtl="0" eaLnBrk="1" fontAlgn="auto" latinLnBrk="0" hangingPunct="1">
              <a:spcBef>
                <a:spcPts val="1001"/>
              </a:spcBef>
              <a:spcAft>
                <a:spcPts val="0"/>
              </a:spcAft>
              <a:buClrTx/>
              <a:buSzTx/>
              <a:tabLst/>
              <a:defRPr sz="1400" kern="1200">
                <a:ln>
                  <a:noFill/>
                </a:ln>
                <a:solidFill>
                  <a:srgbClr val="0B163B"/>
                </a:solidFill>
                <a:effectLst/>
                <a:uLnTx/>
                <a:uFillTx/>
                <a:latin typeface="Garet Book"/>
                <a:ea typeface="+mn-ea"/>
                <a:cs typeface="+mn-cs"/>
              </a:defRPr>
            </a:pPr>
            <a:r>
              <a:t>… werden mit großen Datensätzen trainiert, um die Regeln der Datenmuster in dieser stetigen Entwicklung zu erlernen. </a:t>
            </a:r>
          </a:p>
          <a:p>
            <a:pPr marR="0" lvl="0" algn="l" defTabSz="914400" rtl="0" eaLnBrk="1" fontAlgn="auto" latinLnBrk="0" hangingPunct="1">
              <a:spcBef>
                <a:spcPts val="1001"/>
              </a:spcBef>
              <a:spcAft>
                <a:spcPts val="0"/>
              </a:spcAft>
              <a:buClrTx/>
              <a:buSzTx/>
              <a:tabLst/>
              <a:defRPr sz="1400" kern="1200">
                <a:ln>
                  <a:noFill/>
                </a:ln>
                <a:solidFill>
                  <a:srgbClr val="0B163B"/>
                </a:solidFill>
                <a:effectLst/>
                <a:uLnTx/>
                <a:uFillTx/>
                <a:latin typeface="Garet Book"/>
                <a:ea typeface="+mn-ea"/>
                <a:cs typeface="+mn-cs"/>
              </a:defRPr>
            </a:pPr>
            <a:r>
              <a:t>… werden oft auf halbüberwachte Weise trainiert, was bedeutet, dass der Datensatz teilweise kategorisiert und teilweise roh ist, wobei einige gewünschte Ergebnisse enthalten sind. </a:t>
            </a:r>
          </a:p>
          <a:p>
            <a:pPr marR="0" lvl="0" algn="l" defTabSz="914400" rtl="0" eaLnBrk="1" fontAlgn="auto" latinLnBrk="0" hangingPunct="1">
              <a:spcBef>
                <a:spcPts val="1001"/>
              </a:spcBef>
              <a:spcAft>
                <a:spcPts val="0"/>
              </a:spcAft>
              <a:buClrTx/>
              <a:buSzTx/>
              <a:tabLst/>
              <a:defRPr sz="1400" kern="1200">
                <a:ln>
                  <a:noFill/>
                </a:ln>
                <a:solidFill>
                  <a:srgbClr val="0B163B"/>
                </a:solidFill>
                <a:effectLst/>
                <a:uLnTx/>
                <a:uFillTx/>
                <a:latin typeface="Garet Book"/>
                <a:ea typeface="+mn-ea"/>
                <a:cs typeface="+mn-cs"/>
              </a:defRPr>
            </a:pPr>
            <a:r>
              <a:t>… sind in der Lage, zusätzlich zu den von Softwareentwickler*innen vorgegebenen Kategorien und Zielen eigenständig unvorhergesehene Muster und geeignete Ergebnisse zu ermitteln.</a:t>
            </a:r>
          </a:p>
        </p:txBody>
      </p:sp>
    </p:spTree>
    <p:extLst>
      <p:ext uri="{BB962C8B-B14F-4D97-AF65-F5344CB8AC3E}">
        <p14:creationId xmlns:p14="http://schemas.microsoft.com/office/powerpoint/2010/main" val="16464148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3EA69660-814A-F32F-7F3D-E6F945E81CB1}"/>
            </a:ext>
          </a:extLst>
        </p:cNvPr>
        <p:cNvGrpSpPr/>
        <p:nvPr/>
      </p:nvGrpSpPr>
      <p:grpSpPr>
        <a:xfrm>
          <a:off x="0" y="0"/>
          <a:ext cx="0" cy="0"/>
          <a:chOff x="0" y="0"/>
          <a:chExt cx="0" cy="0"/>
        </a:xfrm>
      </p:grpSpPr>
      <p:sp>
        <p:nvSpPr>
          <p:cNvPr id="19" name="Textfeld 18">
            <a:extLst>
              <a:ext uri="{FF2B5EF4-FFF2-40B4-BE49-F238E27FC236}">
                <a16:creationId xmlns:a16="http://schemas.microsoft.com/office/drawing/2014/main" id="{E8A1A212-7C9E-4022-A418-015405BE3C83}"/>
              </a:ext>
            </a:extLst>
          </p:cNvPr>
          <p:cNvSpPr txBox="1"/>
          <p:nvPr/>
        </p:nvSpPr>
        <p:spPr>
          <a:xfrm>
            <a:off x="1" y="5054964"/>
            <a:ext cx="8990552"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20" name="Inhaltsplatzhalter 2">
            <a:extLst>
              <a:ext uri="{FF2B5EF4-FFF2-40B4-BE49-F238E27FC236}">
                <a16:creationId xmlns:a16="http://schemas.microsoft.com/office/drawing/2014/main" id="{1310AF3D-DEE6-4942-9688-BE291C94C044}"/>
              </a:ext>
            </a:extLst>
          </p:cNvPr>
          <p:cNvSpPr/>
          <p:nvPr/>
        </p:nvSpPr>
        <p:spPr>
          <a:xfrm>
            <a:off x="457200" y="5034000"/>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effectLst/>
                <a:uFillTx/>
                <a:latin typeface="+mj-lt"/>
              </a:defRPr>
            </a:pPr>
            <a:r>
              <a:t>Welche Entscheidungen trifft der Algorithmus selbstständig?</a:t>
            </a:r>
          </a:p>
        </p:txBody>
      </p:sp>
      <p:sp>
        <p:nvSpPr>
          <p:cNvPr id="16" name="Textfeld 15">
            <a:extLst>
              <a:ext uri="{FF2B5EF4-FFF2-40B4-BE49-F238E27FC236}">
                <a16:creationId xmlns:a16="http://schemas.microsoft.com/office/drawing/2014/main" id="{15A9F4E7-0DAA-4E19-9891-D338F76E9299}"/>
              </a:ext>
            </a:extLst>
          </p:cNvPr>
          <p:cNvSpPr txBox="1"/>
          <p:nvPr/>
        </p:nvSpPr>
        <p:spPr>
          <a:xfrm>
            <a:off x="0" y="2520000"/>
            <a:ext cx="11164186"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17" name="Inhaltsplatzhalter 2">
            <a:extLst>
              <a:ext uri="{FF2B5EF4-FFF2-40B4-BE49-F238E27FC236}">
                <a16:creationId xmlns:a16="http://schemas.microsoft.com/office/drawing/2014/main" id="{FC1CBF48-DDA0-4A61-AE24-213266D2FA62}"/>
              </a:ext>
            </a:extLst>
          </p:cNvPr>
          <p:cNvSpPr/>
          <p:nvPr/>
        </p:nvSpPr>
        <p:spPr>
          <a:xfrm>
            <a:off x="457200" y="2493777"/>
            <a:ext cx="8533351"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85000" lnSpcReduction="9999"/>
          </a:bodyPr>
          <a:lstStyle/>
          <a:p>
            <a:pPr defTabSz="914400">
              <a:lnSpc>
                <a:spcPct val="100000"/>
              </a:lnSpc>
              <a:spcBef>
                <a:spcPts val="1001"/>
              </a:spcBef>
              <a:tabLst>
                <a:tab pos="0" algn="l"/>
              </a:tabLst>
              <a:defRPr>
                <a:solidFill>
                  <a:schemeClr val="accent4"/>
                </a:solidFill>
                <a:effectLst/>
                <a:uFillTx/>
                <a:latin typeface="+mj-lt"/>
              </a:defRPr>
            </a:pPr>
            <a:r>
              <a:rPr dirty="0"/>
              <a:t>In die </a:t>
            </a:r>
            <a:r>
              <a:rPr dirty="0" err="1"/>
              <a:t>Entwicklung</a:t>
            </a:r>
            <a:r>
              <a:rPr dirty="0"/>
              <a:t> des </a:t>
            </a:r>
            <a:r>
              <a:rPr dirty="0" err="1"/>
              <a:t>Algorithmus</a:t>
            </a:r>
            <a:r>
              <a:rPr dirty="0"/>
              <a:t> </a:t>
            </a:r>
            <a:r>
              <a:rPr dirty="0" err="1"/>
              <a:t>fließen</a:t>
            </a:r>
            <a:r>
              <a:rPr dirty="0"/>
              <a:t> alle </a:t>
            </a:r>
            <a:r>
              <a:rPr dirty="0" err="1"/>
              <a:t>möglichen</a:t>
            </a:r>
            <a:r>
              <a:rPr dirty="0"/>
              <a:t> </a:t>
            </a:r>
            <a:r>
              <a:rPr dirty="0" err="1"/>
              <a:t>Entscheidungen</a:t>
            </a:r>
            <a:r>
              <a:rPr dirty="0"/>
              <a:t> </a:t>
            </a:r>
            <a:r>
              <a:rPr dirty="0" err="1"/>
              <a:t>ein</a:t>
            </a:r>
            <a:endParaRPr dirty="0"/>
          </a:p>
        </p:txBody>
      </p:sp>
      <p:sp>
        <p:nvSpPr>
          <p:cNvPr id="12" name="Rechteck 11">
            <a:extLst>
              <a:ext uri="{FF2B5EF4-FFF2-40B4-BE49-F238E27FC236}">
                <a16:creationId xmlns:a16="http://schemas.microsoft.com/office/drawing/2014/main" id="{D4BE0C33-DFE0-748C-587B-FE7E60941543}"/>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sp>
        <p:nvSpPr>
          <p:cNvPr id="11" name="Textfeld 10">
            <a:extLst>
              <a:ext uri="{FF2B5EF4-FFF2-40B4-BE49-F238E27FC236}">
                <a16:creationId xmlns:a16="http://schemas.microsoft.com/office/drawing/2014/main" id="{5898ADAD-F323-C431-5744-7D6465DB40B5}"/>
              </a:ext>
            </a:extLst>
          </p:cNvPr>
          <p:cNvSpPr txBox="1"/>
          <p:nvPr/>
        </p:nvSpPr>
        <p:spPr>
          <a:xfrm>
            <a:off x="8990552" y="2476360"/>
            <a:ext cx="2630832" cy="2893100"/>
          </a:xfrm>
          <a:prstGeom prst="rect">
            <a:avLst/>
          </a:prstGeom>
          <a:ln>
            <a:noFill/>
          </a:ln>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360000" tIns="45720" rIns="91440" bIns="45720" numCol="1" spcCol="0" fromWordArt="0" anchor="t" anchorCtr="0" forceAA="0" compatLnSpc="1">
            <a:prstTxWarp prst="textNoShape">
              <a:avLst/>
            </a:prstTxWarp>
            <a:spAutoFit/>
          </a:bodyPr>
          <a:lstStyle/>
          <a:p>
            <a:pPr>
              <a:defRPr sz="1600"/>
            </a:pPr>
            <a:r>
              <a:rPr sz="1400" dirty="0"/>
              <a:t>„…</a:t>
            </a:r>
            <a:r>
              <a:rPr sz="1400" dirty="0" err="1"/>
              <a:t>Algorithmen</a:t>
            </a:r>
            <a:r>
              <a:rPr sz="1400" dirty="0"/>
              <a:t> </a:t>
            </a:r>
            <a:r>
              <a:rPr sz="1400" dirty="0" err="1"/>
              <a:t>müssen</a:t>
            </a:r>
            <a:r>
              <a:rPr sz="1400" dirty="0"/>
              <a:t> </a:t>
            </a:r>
            <a:r>
              <a:rPr sz="1400" dirty="0" err="1"/>
              <a:t>als</a:t>
            </a:r>
            <a:r>
              <a:rPr sz="1400" dirty="0"/>
              <a:t> </a:t>
            </a:r>
            <a:r>
              <a:rPr sz="1400" dirty="0" err="1">
                <a:highlight>
                  <a:srgbClr val="F4EEFE"/>
                </a:highlight>
              </a:rPr>
              <a:t>mächtige</a:t>
            </a:r>
            <a:r>
              <a:rPr sz="1400" dirty="0">
                <a:highlight>
                  <a:srgbClr val="F4EEFE"/>
                </a:highlight>
              </a:rPr>
              <a:t> Gatekeeper</a:t>
            </a:r>
            <a:r>
              <a:rPr sz="1400" dirty="0"/>
              <a:t> </a:t>
            </a:r>
            <a:r>
              <a:rPr sz="1400" dirty="0" err="1"/>
              <a:t>verstanden</a:t>
            </a:r>
            <a:r>
              <a:rPr sz="1400" dirty="0"/>
              <a:t> </a:t>
            </a:r>
            <a:r>
              <a:rPr sz="1400" dirty="0" err="1"/>
              <a:t>werden</a:t>
            </a:r>
            <a:r>
              <a:rPr sz="1400" dirty="0"/>
              <a:t>, die </a:t>
            </a:r>
            <a:r>
              <a:rPr sz="1400" dirty="0" err="1"/>
              <a:t>eine</a:t>
            </a:r>
            <a:r>
              <a:rPr sz="1400" dirty="0"/>
              <a:t> </a:t>
            </a:r>
            <a:r>
              <a:rPr sz="1400" dirty="0" err="1"/>
              <a:t>wichtige</a:t>
            </a:r>
            <a:r>
              <a:rPr sz="1400" dirty="0"/>
              <a:t> Rolle </a:t>
            </a:r>
            <a:r>
              <a:rPr sz="1400" dirty="0" err="1"/>
              <a:t>dabei</a:t>
            </a:r>
            <a:r>
              <a:rPr sz="1400" dirty="0"/>
              <a:t> </a:t>
            </a:r>
            <a:r>
              <a:rPr sz="1400" dirty="0" err="1"/>
              <a:t>spielen</a:t>
            </a:r>
            <a:r>
              <a:rPr sz="1400" dirty="0"/>
              <a:t>, </a:t>
            </a:r>
            <a:r>
              <a:rPr sz="1400" dirty="0" err="1">
                <a:highlight>
                  <a:srgbClr val="F4EEFE"/>
                </a:highlight>
              </a:rPr>
              <a:t>zu</a:t>
            </a:r>
            <a:r>
              <a:rPr sz="1400" dirty="0">
                <a:highlight>
                  <a:srgbClr val="F4EEFE"/>
                </a:highlight>
              </a:rPr>
              <a:t> </a:t>
            </a:r>
            <a:r>
              <a:rPr sz="1400" dirty="0" err="1">
                <a:highlight>
                  <a:srgbClr val="F4EEFE"/>
                </a:highlight>
              </a:rPr>
              <a:t>entscheiden</a:t>
            </a:r>
            <a:r>
              <a:rPr sz="1400" dirty="0">
                <a:highlight>
                  <a:srgbClr val="F4EEFE"/>
                </a:highlight>
              </a:rPr>
              <a:t>, </a:t>
            </a:r>
            <a:r>
              <a:rPr sz="1400" dirty="0" err="1">
                <a:highlight>
                  <a:srgbClr val="F4EEFE"/>
                </a:highlight>
              </a:rPr>
              <a:t>wer</a:t>
            </a:r>
            <a:r>
              <a:rPr sz="1400" dirty="0">
                <a:highlight>
                  <a:srgbClr val="F4EEFE"/>
                </a:highlight>
              </a:rPr>
              <a:t> </a:t>
            </a:r>
            <a:r>
              <a:rPr sz="1400" dirty="0" err="1">
                <a:highlight>
                  <a:srgbClr val="F4EEFE"/>
                </a:highlight>
              </a:rPr>
              <a:t>gesehen</a:t>
            </a:r>
            <a:r>
              <a:rPr sz="1400" dirty="0">
                <a:highlight>
                  <a:srgbClr val="F4EEFE"/>
                </a:highlight>
              </a:rPr>
              <a:t> und </a:t>
            </a:r>
            <a:r>
              <a:rPr sz="1400" dirty="0" err="1">
                <a:highlight>
                  <a:srgbClr val="F4EEFE"/>
                </a:highlight>
              </a:rPr>
              <a:t>gehört</a:t>
            </a:r>
            <a:r>
              <a:rPr sz="1400" dirty="0">
                <a:highlight>
                  <a:srgbClr val="F4EEFE"/>
                </a:highlight>
              </a:rPr>
              <a:t> </a:t>
            </a:r>
            <a:r>
              <a:rPr sz="1400" dirty="0" err="1">
                <a:highlight>
                  <a:srgbClr val="F4EEFE"/>
                </a:highlight>
              </a:rPr>
              <a:t>wird</a:t>
            </a:r>
            <a:r>
              <a:rPr sz="1400" dirty="0">
                <a:highlight>
                  <a:srgbClr val="F4EEFE"/>
                </a:highlight>
              </a:rPr>
              <a:t> und </a:t>
            </a:r>
            <a:r>
              <a:rPr sz="1400" dirty="0" err="1">
                <a:highlight>
                  <a:srgbClr val="F4EEFE"/>
                </a:highlight>
              </a:rPr>
              <a:t>wessen</a:t>
            </a:r>
            <a:r>
              <a:rPr sz="1400" dirty="0">
                <a:highlight>
                  <a:srgbClr val="F4EEFE"/>
                </a:highlight>
              </a:rPr>
              <a:t> </a:t>
            </a:r>
            <a:r>
              <a:rPr sz="1400" dirty="0" err="1">
                <a:highlight>
                  <a:srgbClr val="F4EEFE"/>
                </a:highlight>
              </a:rPr>
              <a:t>Stimmen</a:t>
            </a:r>
            <a:r>
              <a:rPr sz="1400" dirty="0">
                <a:highlight>
                  <a:srgbClr val="F4EEFE"/>
                </a:highlight>
              </a:rPr>
              <a:t> </a:t>
            </a:r>
            <a:r>
              <a:rPr sz="1400" dirty="0" err="1">
                <a:highlight>
                  <a:srgbClr val="F4EEFE"/>
                </a:highlight>
              </a:rPr>
              <a:t>als</a:t>
            </a:r>
            <a:r>
              <a:rPr sz="1400" dirty="0">
                <a:highlight>
                  <a:srgbClr val="F4EEFE"/>
                </a:highlight>
              </a:rPr>
              <a:t> </a:t>
            </a:r>
            <a:r>
              <a:rPr sz="1400" dirty="0" err="1">
                <a:highlight>
                  <a:srgbClr val="F4EEFE"/>
                </a:highlight>
              </a:rPr>
              <a:t>weniger</a:t>
            </a:r>
            <a:r>
              <a:rPr sz="1400" dirty="0">
                <a:highlight>
                  <a:srgbClr val="F4EEFE"/>
                </a:highlight>
              </a:rPr>
              <a:t> </a:t>
            </a:r>
            <a:r>
              <a:rPr sz="1400" dirty="0" err="1">
                <a:highlight>
                  <a:srgbClr val="F4EEFE"/>
                </a:highlight>
              </a:rPr>
              <a:t>wichtig</a:t>
            </a:r>
            <a:r>
              <a:rPr sz="1400" dirty="0">
                <a:highlight>
                  <a:srgbClr val="F4EEFE"/>
                </a:highlight>
              </a:rPr>
              <a:t> </a:t>
            </a:r>
            <a:r>
              <a:rPr sz="1400" dirty="0" err="1">
                <a:highlight>
                  <a:srgbClr val="F4EEFE"/>
                </a:highlight>
              </a:rPr>
              <a:t>angesehen</a:t>
            </a:r>
            <a:r>
              <a:rPr sz="1400" dirty="0">
                <a:highlight>
                  <a:srgbClr val="F4EEFE"/>
                </a:highlight>
              </a:rPr>
              <a:t> </a:t>
            </a:r>
            <a:r>
              <a:rPr sz="1400" dirty="0" err="1">
                <a:highlight>
                  <a:srgbClr val="F4EEFE"/>
                </a:highlight>
              </a:rPr>
              <a:t>werden</a:t>
            </a:r>
            <a:r>
              <a:rPr sz="1400" dirty="0"/>
              <a:t>.“ (Bucher, 2018, S. 7–8)</a:t>
            </a:r>
          </a:p>
        </p:txBody>
      </p:sp>
      <p:pic>
        <p:nvPicPr>
          <p:cNvPr id="2" name="Grafik 1">
            <a:extLst>
              <a:ext uri="{FF2B5EF4-FFF2-40B4-BE49-F238E27FC236}">
                <a16:creationId xmlns:a16="http://schemas.microsoft.com/office/drawing/2014/main" id="{81E8A422-E87C-66DC-B777-9750AAD1E1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9" name="Textfeld 5">
            <a:extLst>
              <a:ext uri="{FF2B5EF4-FFF2-40B4-BE49-F238E27FC236}">
                <a16:creationId xmlns:a16="http://schemas.microsoft.com/office/drawing/2014/main" id="{42FBF2C5-E947-4F9C-8FA0-4B4735B981C6}"/>
              </a:ext>
            </a:extLst>
          </p:cNvPr>
          <p:cNvSpPr/>
          <p:nvPr/>
        </p:nvSpPr>
        <p:spPr>
          <a:xfrm>
            <a:off x="457199" y="755280"/>
            <a:ext cx="11048221"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a:solidFill>
                  <a:schemeClr val="dk1"/>
                </a:solidFill>
                <a:effectLst/>
                <a:uFillTx/>
              </a:defRPr>
            </a:pPr>
            <a:r>
              <a:rPr sz="3200" b="1">
                <a:latin typeface="Garet Heavy"/>
              </a:rPr>
              <a:t>GenAI-Bilder in sozialen Medien:</a:t>
            </a:r>
            <a:br>
              <a:rPr lang="fr-FR" sz="3200" b="1" u="none" strike="noStrike" dirty="0">
                <a:solidFill>
                  <a:schemeClr val="dk1"/>
                </a:solidFill>
                <a:effectLst/>
                <a:uFillTx/>
                <a:latin typeface="Garet Heavy"/>
              </a:rPr>
            </a:br>
            <a:r>
              <a:rPr sz="2000"/>
              <a:t>(Bucher, 2018; Whittakre, 2019)</a:t>
            </a:r>
            <a:endParaRPr lang="en-US" sz="2400" dirty="0"/>
          </a:p>
        </p:txBody>
      </p:sp>
      <p:sp>
        <p:nvSpPr>
          <p:cNvPr id="14" name="Textfeld 13">
            <a:extLst>
              <a:ext uri="{FF2B5EF4-FFF2-40B4-BE49-F238E27FC236}">
                <a16:creationId xmlns:a16="http://schemas.microsoft.com/office/drawing/2014/main" id="{D934F4E6-F7C1-4C2C-BCBD-BE33B51B3EBC}"/>
              </a:ext>
            </a:extLst>
          </p:cNvPr>
          <p:cNvSpPr txBox="1"/>
          <p:nvPr/>
        </p:nvSpPr>
        <p:spPr>
          <a:xfrm>
            <a:off x="756000" y="1751718"/>
            <a:ext cx="10939251" cy="400110"/>
          </a:xfrm>
          <a:prstGeom prst="rect">
            <a:avLst/>
          </a:prstGeom>
          <a:noFill/>
        </p:spPr>
        <p:txBody>
          <a:bodyPr rot="0" spcFirstLastPara="0" vertOverflow="overflow" horzOverflow="overflow" vert="horz" wrap="square" lIns="91440" tIns="45720" rIns="91440" bIns="45720" numCol="1" spcCol="0" fromWordArt="0" anchor="t" anchorCtr="0" forceAA="0" compatLnSpc="1">
            <a:prstTxWarp prst="textNoShape">
              <a:avLst/>
            </a:prstTxWarp>
            <a:spAutoFit/>
          </a:bodyPr>
          <a:lstStyle/>
          <a:p>
            <a:pPr>
              <a:defRPr sz="2000" b="1">
                <a:solidFill>
                  <a:srgbClr val="0B163B"/>
                </a:solidFill>
                <a:latin typeface="Garet Heavy"/>
              </a:defRPr>
            </a:pPr>
            <a:r>
              <a:rPr dirty="0"/>
              <a:t>b) </a:t>
            </a:r>
            <a:r>
              <a:rPr dirty="0" err="1"/>
              <a:t>Algorithmischer</a:t>
            </a:r>
            <a:r>
              <a:rPr dirty="0"/>
              <a:t> Bias: </a:t>
            </a:r>
            <a:r>
              <a:rPr dirty="0" err="1"/>
              <a:t>Inwiefern</a:t>
            </a:r>
            <a:r>
              <a:rPr dirty="0"/>
              <a:t> </a:t>
            </a:r>
            <a:r>
              <a:rPr dirty="0" err="1"/>
              <a:t>können</a:t>
            </a:r>
            <a:r>
              <a:rPr dirty="0"/>
              <a:t> von GenAI </a:t>
            </a:r>
            <a:r>
              <a:rPr dirty="0" err="1"/>
              <a:t>erstellte</a:t>
            </a:r>
            <a:r>
              <a:rPr dirty="0"/>
              <a:t> </a:t>
            </a:r>
            <a:r>
              <a:rPr dirty="0" err="1"/>
              <a:t>Algorithmen</a:t>
            </a:r>
            <a:r>
              <a:rPr dirty="0"/>
              <a:t> von Bias </a:t>
            </a:r>
            <a:r>
              <a:rPr dirty="0" err="1"/>
              <a:t>betroffen</a:t>
            </a:r>
            <a:r>
              <a:rPr dirty="0"/>
              <a:t> sein?</a:t>
            </a:r>
            <a:endParaRPr lang="de-DE" b="1" dirty="0"/>
          </a:p>
        </p:txBody>
      </p:sp>
      <p:sp>
        <p:nvSpPr>
          <p:cNvPr id="18" name="Inhaltsplatzhalter 2">
            <a:extLst>
              <a:ext uri="{FF2B5EF4-FFF2-40B4-BE49-F238E27FC236}">
                <a16:creationId xmlns:a16="http://schemas.microsoft.com/office/drawing/2014/main" id="{CEDFE9E9-7D2B-4BCA-910F-D19888091AC9}"/>
              </a:ext>
            </a:extLst>
          </p:cNvPr>
          <p:cNvSpPr/>
          <p:nvPr/>
        </p:nvSpPr>
        <p:spPr>
          <a:xfrm>
            <a:off x="457200" y="2941000"/>
            <a:ext cx="8618220" cy="2172919"/>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indent="-342900">
              <a:spcBef>
                <a:spcPts val="1001"/>
              </a:spcBef>
              <a:buFont typeface="Arial" panose="020B0604020202020204" pitchFamily="34" charset="0"/>
              <a:buChar char="•"/>
              <a:defRPr sz="1400" kern="1200">
                <a:ln>
                  <a:noFill/>
                </a:ln>
                <a:solidFill>
                  <a:srgbClr val="0B163B"/>
                </a:solidFill>
                <a:effectLst/>
                <a:uLnTx/>
                <a:uFillTx/>
                <a:latin typeface="Garet Book"/>
                <a:ea typeface="+mn-ea"/>
                <a:cs typeface="+mn-cs"/>
              </a:defRPr>
            </a:pPr>
            <a:r>
              <a:rPr dirty="0"/>
              <a:t>Wie stark </a:t>
            </a:r>
            <a:r>
              <a:rPr dirty="0" err="1"/>
              <a:t>ein</a:t>
            </a:r>
            <a:r>
              <a:rPr dirty="0"/>
              <a:t> </a:t>
            </a:r>
            <a:r>
              <a:rPr dirty="0" err="1"/>
              <a:t>Algorithmus</a:t>
            </a:r>
            <a:r>
              <a:rPr dirty="0"/>
              <a:t> von Bias </a:t>
            </a:r>
            <a:r>
              <a:rPr dirty="0" err="1"/>
              <a:t>betroffen</a:t>
            </a:r>
            <a:r>
              <a:rPr dirty="0"/>
              <a:t> </a:t>
            </a:r>
            <a:r>
              <a:rPr dirty="0" err="1"/>
              <a:t>ist</a:t>
            </a:r>
            <a:r>
              <a:rPr dirty="0"/>
              <a:t>, </a:t>
            </a:r>
            <a:r>
              <a:rPr dirty="0" err="1"/>
              <a:t>hängt</a:t>
            </a:r>
            <a:r>
              <a:rPr dirty="0"/>
              <a:t> </a:t>
            </a:r>
            <a:r>
              <a:rPr dirty="0" err="1"/>
              <a:t>davon</a:t>
            </a:r>
            <a:r>
              <a:rPr dirty="0"/>
              <a:t> ab, </a:t>
            </a:r>
            <a:r>
              <a:rPr dirty="0" err="1"/>
              <a:t>wer</a:t>
            </a:r>
            <a:r>
              <a:rPr dirty="0"/>
              <a:t> die </a:t>
            </a:r>
            <a:r>
              <a:rPr dirty="0" err="1"/>
              <a:t>Entscheidungen</a:t>
            </a:r>
            <a:r>
              <a:rPr dirty="0"/>
              <a:t> </a:t>
            </a:r>
            <a:r>
              <a:rPr dirty="0" err="1"/>
              <a:t>trifft</a:t>
            </a:r>
            <a:r>
              <a:rPr dirty="0"/>
              <a:t> und </a:t>
            </a:r>
            <a:r>
              <a:rPr dirty="0" err="1"/>
              <a:t>wie</a:t>
            </a:r>
            <a:r>
              <a:rPr dirty="0"/>
              <a:t> </a:t>
            </a:r>
            <a:r>
              <a:rPr dirty="0" err="1"/>
              <a:t>sehr</a:t>
            </a:r>
            <a:r>
              <a:rPr dirty="0"/>
              <a:t> </a:t>
            </a:r>
            <a:r>
              <a:rPr dirty="0" err="1"/>
              <a:t>diese</a:t>
            </a:r>
            <a:r>
              <a:rPr dirty="0"/>
              <a:t> Person </a:t>
            </a:r>
            <a:r>
              <a:rPr dirty="0" err="1"/>
              <a:t>sich</a:t>
            </a:r>
            <a:r>
              <a:rPr dirty="0"/>
              <a:t> der </a:t>
            </a:r>
            <a:r>
              <a:rPr dirty="0" err="1"/>
              <a:t>menschlichen</a:t>
            </a:r>
            <a:r>
              <a:rPr dirty="0"/>
              <a:t> </a:t>
            </a:r>
            <a:r>
              <a:rPr dirty="0" err="1"/>
              <a:t>Vielfalt</a:t>
            </a:r>
            <a:r>
              <a:rPr dirty="0"/>
              <a:t> und </a:t>
            </a:r>
            <a:r>
              <a:rPr dirty="0" err="1"/>
              <a:t>anderer</a:t>
            </a:r>
            <a:r>
              <a:rPr dirty="0"/>
              <a:t> </a:t>
            </a:r>
            <a:r>
              <a:rPr dirty="0" err="1"/>
              <a:t>wichtiger</a:t>
            </a:r>
            <a:r>
              <a:rPr dirty="0"/>
              <a:t> </a:t>
            </a:r>
            <a:r>
              <a:rPr dirty="0" err="1"/>
              <a:t>Themen</a:t>
            </a:r>
            <a:r>
              <a:rPr dirty="0"/>
              <a:t> </a:t>
            </a:r>
            <a:r>
              <a:rPr dirty="0" err="1"/>
              <a:t>bewusst</a:t>
            </a:r>
            <a:r>
              <a:rPr dirty="0"/>
              <a:t> </a:t>
            </a:r>
            <a:r>
              <a:rPr dirty="0" err="1"/>
              <a:t>ist</a:t>
            </a:r>
            <a:r>
              <a:rPr dirty="0"/>
              <a:t> (Bucher, 2018).</a:t>
            </a:r>
          </a:p>
          <a:p>
            <a:pPr marL="342900" indent="-342900">
              <a:spcBef>
                <a:spcPts val="1001"/>
              </a:spcBef>
              <a:buFont typeface="Arial" panose="020B0604020202020204" pitchFamily="34" charset="0"/>
              <a:buChar char="•"/>
              <a:defRPr sz="1400" kern="1200">
                <a:ln>
                  <a:noFill/>
                </a:ln>
                <a:solidFill>
                  <a:srgbClr val="0B163B"/>
                </a:solidFill>
                <a:effectLst/>
                <a:uLnTx/>
                <a:uFillTx/>
                <a:latin typeface="Garet Book"/>
                <a:ea typeface="+mn-ea"/>
                <a:cs typeface="+mn-cs"/>
              </a:defRPr>
            </a:pPr>
            <a:r>
              <a:rPr dirty="0" err="1"/>
              <a:t>Strukturelle</a:t>
            </a:r>
            <a:r>
              <a:rPr dirty="0"/>
              <a:t> </a:t>
            </a:r>
            <a:r>
              <a:rPr dirty="0" err="1"/>
              <a:t>Diskriminierung</a:t>
            </a:r>
            <a:r>
              <a:rPr dirty="0"/>
              <a:t> </a:t>
            </a:r>
            <a:r>
              <a:rPr dirty="0" err="1"/>
              <a:t>beeinträchtigt</a:t>
            </a:r>
            <a:r>
              <a:rPr dirty="0"/>
              <a:t> den </a:t>
            </a:r>
            <a:r>
              <a:rPr dirty="0" err="1"/>
              <a:t>Zugang</a:t>
            </a:r>
            <a:r>
              <a:rPr dirty="0"/>
              <a:t> </a:t>
            </a:r>
            <a:r>
              <a:rPr dirty="0" err="1"/>
              <a:t>zur</a:t>
            </a:r>
            <a:r>
              <a:rPr dirty="0"/>
              <a:t> </a:t>
            </a:r>
            <a:r>
              <a:rPr dirty="0" err="1"/>
              <a:t>Softwareentwicklung</a:t>
            </a:r>
            <a:r>
              <a:rPr dirty="0"/>
              <a:t> </a:t>
            </a:r>
            <a:r>
              <a:rPr dirty="0" err="1"/>
              <a:t>sowie</a:t>
            </a:r>
            <a:r>
              <a:rPr dirty="0"/>
              <a:t> </a:t>
            </a:r>
            <a:r>
              <a:rPr dirty="0" err="1"/>
              <a:t>zu</a:t>
            </a:r>
            <a:r>
              <a:rPr dirty="0"/>
              <a:t> </a:t>
            </a:r>
            <a:r>
              <a:rPr dirty="0" err="1"/>
              <a:t>grundlegenden</a:t>
            </a:r>
            <a:r>
              <a:rPr dirty="0"/>
              <a:t> </a:t>
            </a:r>
            <a:r>
              <a:rPr dirty="0" err="1"/>
              <a:t>Kenntnissen</a:t>
            </a:r>
            <a:r>
              <a:rPr dirty="0"/>
              <a:t> </a:t>
            </a:r>
            <a:r>
              <a:rPr dirty="0" err="1"/>
              <a:t>im</a:t>
            </a:r>
            <a:r>
              <a:rPr dirty="0"/>
              <a:t> </a:t>
            </a:r>
            <a:r>
              <a:rPr dirty="0" err="1"/>
              <a:t>Bereich</a:t>
            </a:r>
            <a:r>
              <a:rPr dirty="0"/>
              <a:t> der </a:t>
            </a:r>
            <a:r>
              <a:rPr dirty="0" err="1"/>
              <a:t>künstlichen</a:t>
            </a:r>
            <a:r>
              <a:rPr dirty="0"/>
              <a:t> </a:t>
            </a:r>
            <a:r>
              <a:rPr dirty="0" err="1"/>
              <a:t>Intelligenz</a:t>
            </a:r>
            <a:r>
              <a:rPr dirty="0"/>
              <a:t>.</a:t>
            </a:r>
          </a:p>
          <a:p>
            <a:pPr marL="342900" indent="-342900">
              <a:spcBef>
                <a:spcPts val="1001"/>
              </a:spcBef>
              <a:buFont typeface="Arial" panose="020B0604020202020204" pitchFamily="34" charset="0"/>
              <a:buChar char="•"/>
              <a:defRPr sz="1400" kern="1200">
                <a:ln>
                  <a:noFill/>
                </a:ln>
                <a:solidFill>
                  <a:srgbClr val="0B163B"/>
                </a:solidFill>
                <a:effectLst/>
                <a:uLnTx/>
                <a:uFillTx/>
                <a:latin typeface="Garet Book"/>
                <a:ea typeface="+mn-ea"/>
                <a:cs typeface="+mn-cs"/>
              </a:defRPr>
            </a:pPr>
            <a:r>
              <a:rPr dirty="0" err="1"/>
              <a:t>Diese</a:t>
            </a:r>
            <a:r>
              <a:rPr dirty="0"/>
              <a:t> </a:t>
            </a:r>
            <a:r>
              <a:rPr dirty="0" err="1"/>
              <a:t>Zugangsbedingungen</a:t>
            </a:r>
            <a:r>
              <a:rPr dirty="0"/>
              <a:t> </a:t>
            </a:r>
            <a:r>
              <a:rPr dirty="0" err="1"/>
              <a:t>bestimmen</a:t>
            </a:r>
            <a:r>
              <a:rPr dirty="0"/>
              <a:t>, </a:t>
            </a:r>
            <a:r>
              <a:rPr dirty="0" err="1"/>
              <a:t>wer</a:t>
            </a:r>
            <a:r>
              <a:rPr dirty="0"/>
              <a:t> KI </a:t>
            </a:r>
            <a:r>
              <a:rPr dirty="0" err="1"/>
              <a:t>entwickelt</a:t>
            </a:r>
            <a:r>
              <a:rPr dirty="0"/>
              <a:t>, </a:t>
            </a:r>
            <a:r>
              <a:rPr dirty="0" err="1"/>
              <a:t>kritisiert</a:t>
            </a:r>
            <a:r>
              <a:rPr dirty="0"/>
              <a:t> und </a:t>
            </a:r>
            <a:r>
              <a:rPr dirty="0" err="1"/>
              <a:t>steuert</a:t>
            </a:r>
            <a:r>
              <a:rPr dirty="0"/>
              <a:t> und </a:t>
            </a:r>
            <a:r>
              <a:rPr dirty="0" err="1"/>
              <a:t>wessen</a:t>
            </a:r>
            <a:r>
              <a:rPr dirty="0"/>
              <a:t> </a:t>
            </a:r>
            <a:r>
              <a:rPr dirty="0" err="1"/>
              <a:t>Lebensrealitäten</a:t>
            </a:r>
            <a:r>
              <a:rPr dirty="0"/>
              <a:t> </a:t>
            </a:r>
            <a:r>
              <a:rPr dirty="0" err="1"/>
              <a:t>sich</a:t>
            </a:r>
            <a:r>
              <a:rPr dirty="0"/>
              <a:t> in den </a:t>
            </a:r>
            <a:r>
              <a:rPr dirty="0" err="1"/>
              <a:t>Kategorien</a:t>
            </a:r>
            <a:r>
              <a:rPr dirty="0"/>
              <a:t> und </a:t>
            </a:r>
            <a:r>
              <a:rPr dirty="0" err="1"/>
              <a:t>angestrebten</a:t>
            </a:r>
            <a:r>
              <a:rPr dirty="0"/>
              <a:t> </a:t>
            </a:r>
            <a:r>
              <a:rPr dirty="0" err="1"/>
              <a:t>Ergebnissen</a:t>
            </a:r>
            <a:r>
              <a:rPr dirty="0"/>
              <a:t> </a:t>
            </a:r>
            <a:r>
              <a:rPr dirty="0" err="1"/>
              <a:t>widerspiegeln</a:t>
            </a:r>
            <a:r>
              <a:rPr dirty="0"/>
              <a:t>, die </a:t>
            </a:r>
            <a:r>
              <a:rPr dirty="0" err="1"/>
              <a:t>vom</a:t>
            </a:r>
            <a:r>
              <a:rPr dirty="0"/>
              <a:t> </a:t>
            </a:r>
            <a:r>
              <a:rPr dirty="0" err="1"/>
              <a:t>Algorithmus</a:t>
            </a:r>
            <a:r>
              <a:rPr dirty="0"/>
              <a:t> </a:t>
            </a:r>
            <a:r>
              <a:rPr dirty="0" err="1"/>
              <a:t>identifiziert</a:t>
            </a:r>
            <a:r>
              <a:rPr dirty="0"/>
              <a:t> und </a:t>
            </a:r>
            <a:r>
              <a:rPr dirty="0" err="1"/>
              <a:t>verfolgt</a:t>
            </a:r>
            <a:r>
              <a:rPr dirty="0"/>
              <a:t> </a:t>
            </a:r>
            <a:r>
              <a:rPr dirty="0" err="1"/>
              <a:t>werden</a:t>
            </a:r>
            <a:r>
              <a:rPr dirty="0"/>
              <a:t> (Whittaker, 2019).</a:t>
            </a:r>
          </a:p>
        </p:txBody>
      </p:sp>
      <p:sp>
        <p:nvSpPr>
          <p:cNvPr id="21" name="Inhaltsplatzhalter 2">
            <a:extLst>
              <a:ext uri="{FF2B5EF4-FFF2-40B4-BE49-F238E27FC236}">
                <a16:creationId xmlns:a16="http://schemas.microsoft.com/office/drawing/2014/main" id="{F98FFB76-7056-4EE2-AB48-3AA25014089B}"/>
              </a:ext>
            </a:extLst>
          </p:cNvPr>
          <p:cNvSpPr/>
          <p:nvPr/>
        </p:nvSpPr>
        <p:spPr>
          <a:xfrm>
            <a:off x="457198" y="5492654"/>
            <a:ext cx="8420100" cy="1059828"/>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indent="-342900">
              <a:spcBef>
                <a:spcPts val="1001"/>
              </a:spcBef>
              <a:buFont typeface="Arial" panose="020B0604020202020204" pitchFamily="34" charset="0"/>
              <a:buChar char="•"/>
              <a:defRPr sz="1400">
                <a:cs typeface="Segoe UI"/>
              </a:defRPr>
            </a:pPr>
            <a:r>
              <a:t>Je nachdem, wie stark der Bias in den Trainingsdaten und den Vorgaben der Entwickler*innen ausgeprägt ist, können Algorithmen des maschinellen Lernens diesen als relevantes Muster erkennen und in ihren Ergebnissen widerspiegeln.</a:t>
            </a:r>
          </a:p>
        </p:txBody>
      </p:sp>
    </p:spTree>
    <p:extLst>
      <p:ext uri="{BB962C8B-B14F-4D97-AF65-F5344CB8AC3E}">
        <p14:creationId xmlns:p14="http://schemas.microsoft.com/office/powerpoint/2010/main" val="27168114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2F6B06A-2EBE-F097-8C4C-5C07940C8BDF}"/>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BE7CC1ED-71BA-FFA9-BFA5-F9C9D12742A3}"/>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pic>
        <p:nvPicPr>
          <p:cNvPr id="2" name="Grafik 1">
            <a:extLst>
              <a:ext uri="{FF2B5EF4-FFF2-40B4-BE49-F238E27FC236}">
                <a16:creationId xmlns:a16="http://schemas.microsoft.com/office/drawing/2014/main" id="{BCFABA3D-DBB2-0CF0-8E86-81DD52ECBB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7" name="Textfeld 5">
            <a:extLst>
              <a:ext uri="{FF2B5EF4-FFF2-40B4-BE49-F238E27FC236}">
                <a16:creationId xmlns:a16="http://schemas.microsoft.com/office/drawing/2014/main" id="{4580C593-C54E-44E0-966A-3E513F380B3D}"/>
              </a:ext>
            </a:extLst>
          </p:cNvPr>
          <p:cNvSpPr/>
          <p:nvPr/>
        </p:nvSpPr>
        <p:spPr>
          <a:xfrm>
            <a:off x="457199" y="755280"/>
            <a:ext cx="11048221"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a:solidFill>
                  <a:schemeClr val="dk1"/>
                </a:solidFill>
                <a:effectLst/>
                <a:uFillTx/>
              </a:defRPr>
            </a:pPr>
            <a:r>
              <a:rPr sz="3200" b="1">
                <a:latin typeface="Garet Heavy"/>
              </a:rPr>
              <a:t>GenAI-Bilder in sozialen Medien:</a:t>
            </a:r>
            <a:br>
              <a:rPr lang="fr-FR" sz="3200" b="1" u="none" strike="noStrike" dirty="0">
                <a:solidFill>
                  <a:schemeClr val="dk1"/>
                </a:solidFill>
                <a:effectLst/>
                <a:uFillTx/>
                <a:latin typeface="Garet Heavy"/>
              </a:rPr>
            </a:br>
            <a:r>
              <a:rPr sz="2000">
                <a:latin typeface="Garet Book"/>
              </a:rPr>
              <a:t>Die „For-You“-Seite und algorithmischer Bias</a:t>
            </a:r>
            <a:endParaRPr lang="en-US" sz="2400" dirty="0">
              <a:latin typeface="Garet Book"/>
            </a:endParaRPr>
          </a:p>
        </p:txBody>
      </p:sp>
      <p:sp>
        <p:nvSpPr>
          <p:cNvPr id="8" name="Textfeld 7">
            <a:extLst>
              <a:ext uri="{FF2B5EF4-FFF2-40B4-BE49-F238E27FC236}">
                <a16:creationId xmlns:a16="http://schemas.microsoft.com/office/drawing/2014/main" id="{A59C95CA-0901-46F6-834A-D2A7A651FC86}"/>
              </a:ext>
            </a:extLst>
          </p:cNvPr>
          <p:cNvSpPr txBox="1"/>
          <p:nvPr/>
        </p:nvSpPr>
        <p:spPr>
          <a:xfrm>
            <a:off x="0" y="2520000"/>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9" name="Inhaltsplatzhalter 2">
            <a:extLst>
              <a:ext uri="{FF2B5EF4-FFF2-40B4-BE49-F238E27FC236}">
                <a16:creationId xmlns:a16="http://schemas.microsoft.com/office/drawing/2014/main" id="{DC434B3C-E0E3-40E5-AFA3-25FBA947B0D7}"/>
              </a:ext>
            </a:extLst>
          </p:cNvPr>
          <p:cNvSpPr/>
          <p:nvPr/>
        </p:nvSpPr>
        <p:spPr>
          <a:xfrm>
            <a:off x="457200" y="2520000"/>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effectLst/>
                <a:uFillTx/>
                <a:latin typeface="+mj-lt"/>
              </a:defRPr>
            </a:pPr>
            <a:r>
              <a:t>Soziale Medien</a:t>
            </a:r>
            <a:endParaRPr lang="nl-BE" b="0" u="none" strike="noStrike" dirty="0">
              <a:solidFill>
                <a:srgbClr val="000000"/>
              </a:solidFill>
              <a:effectLst/>
              <a:uFillTx/>
              <a:latin typeface="+mj-lt"/>
            </a:endParaRPr>
          </a:p>
        </p:txBody>
      </p:sp>
      <p:sp>
        <p:nvSpPr>
          <p:cNvPr id="11" name="Inhaltsplatzhalter 2">
            <a:extLst>
              <a:ext uri="{FF2B5EF4-FFF2-40B4-BE49-F238E27FC236}">
                <a16:creationId xmlns:a16="http://schemas.microsoft.com/office/drawing/2014/main" id="{C747A0A0-0C20-4468-AF97-828603CDD0E5}"/>
              </a:ext>
            </a:extLst>
          </p:cNvPr>
          <p:cNvSpPr/>
          <p:nvPr/>
        </p:nvSpPr>
        <p:spPr>
          <a:xfrm>
            <a:off x="457200" y="2887213"/>
            <a:ext cx="11048220" cy="121292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indent="-342900">
              <a:lnSpc>
                <a:spcPct val="100000"/>
              </a:lnSpc>
              <a:spcBef>
                <a:spcPts val="1000"/>
              </a:spcBef>
              <a:buFont typeface="Arial" panose="020B0604020202020204" pitchFamily="34" charset="0"/>
              <a:buChar char="•"/>
              <a:defRPr sz="1400">
                <a:ea typeface="+mn-lt"/>
                <a:cs typeface="+mn-lt"/>
              </a:defRPr>
            </a:pPr>
            <a:r>
              <a:t>Meistens kommen wir über </a:t>
            </a:r>
            <a:r>
              <a:rPr b="1"/>
              <a:t>soziale Medien</a:t>
            </a:r>
            <a:r>
              <a:t> mit GenAI-Bildern in Kontakt. </a:t>
            </a:r>
          </a:p>
          <a:p>
            <a:pPr marL="342900" indent="-342900">
              <a:lnSpc>
                <a:spcPct val="100000"/>
              </a:lnSpc>
              <a:spcBef>
                <a:spcPts val="1000"/>
              </a:spcBef>
              <a:buFont typeface="Arial" panose="020B0604020202020204" pitchFamily="34" charset="0"/>
              <a:buChar char="•"/>
              <a:defRPr sz="1400">
                <a:ea typeface="+mn-lt"/>
                <a:cs typeface="+mn-lt"/>
              </a:defRPr>
            </a:pPr>
            <a:r>
              <a:t>Was wir in den sozialen Medien sehen, wird </a:t>
            </a:r>
            <a:r>
              <a:rPr b="1"/>
              <a:t>stark von Algorithmen beeinflusst</a:t>
            </a:r>
            <a:r>
              <a:t>. Diese erkennen, was uns interessiert, und halten uns so online, was wiederum </a:t>
            </a:r>
            <a:r>
              <a:rPr b="1"/>
              <a:t>den Gewinn des jeweiligen Social-Media-Unternehmens maximiert</a:t>
            </a:r>
            <a:r>
              <a:t>.</a:t>
            </a:r>
          </a:p>
          <a:p>
            <a:pPr marL="342900" indent="-342900">
              <a:lnSpc>
                <a:spcPct val="100000"/>
              </a:lnSpc>
              <a:spcBef>
                <a:spcPts val="1000"/>
              </a:spcBef>
              <a:buFont typeface="Arial" panose="020B0604020202020204" pitchFamily="34" charset="0"/>
              <a:buChar char="•"/>
            </a:pPr>
            <a:endParaRPr lang="en-US" sz="1400" dirty="0"/>
          </a:p>
        </p:txBody>
      </p:sp>
      <p:sp>
        <p:nvSpPr>
          <p:cNvPr id="14" name="Textfeld 13">
            <a:extLst>
              <a:ext uri="{FF2B5EF4-FFF2-40B4-BE49-F238E27FC236}">
                <a16:creationId xmlns:a16="http://schemas.microsoft.com/office/drawing/2014/main" id="{263EFD11-AB52-4C7E-99D0-D82CE3F7BB3E}"/>
              </a:ext>
            </a:extLst>
          </p:cNvPr>
          <p:cNvSpPr txBox="1"/>
          <p:nvPr/>
        </p:nvSpPr>
        <p:spPr>
          <a:xfrm>
            <a:off x="0" y="4121097"/>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15" name="Inhaltsplatzhalter 2">
            <a:extLst>
              <a:ext uri="{FF2B5EF4-FFF2-40B4-BE49-F238E27FC236}">
                <a16:creationId xmlns:a16="http://schemas.microsoft.com/office/drawing/2014/main" id="{07E4169E-6F7C-4B3E-B752-4161FCC73C7B}"/>
              </a:ext>
            </a:extLst>
          </p:cNvPr>
          <p:cNvSpPr/>
          <p:nvPr/>
        </p:nvSpPr>
        <p:spPr>
          <a:xfrm>
            <a:off x="457200" y="410013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effectLst/>
                <a:uFillTx/>
                <a:latin typeface="+mj-lt"/>
              </a:defRPr>
            </a:pPr>
            <a:r>
              <a:t>Algorithmischer Bias auf der „For-You“-Seite:</a:t>
            </a:r>
          </a:p>
        </p:txBody>
      </p:sp>
      <p:sp>
        <p:nvSpPr>
          <p:cNvPr id="16" name="Inhaltsplatzhalter 2">
            <a:extLst>
              <a:ext uri="{FF2B5EF4-FFF2-40B4-BE49-F238E27FC236}">
                <a16:creationId xmlns:a16="http://schemas.microsoft.com/office/drawing/2014/main" id="{E30A5394-0578-4A8C-B829-5AD26C8473DB}"/>
              </a:ext>
            </a:extLst>
          </p:cNvPr>
          <p:cNvSpPr/>
          <p:nvPr/>
        </p:nvSpPr>
        <p:spPr>
          <a:xfrm>
            <a:off x="457200" y="4495792"/>
            <a:ext cx="11048220" cy="121292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indent="-342900">
              <a:lnSpc>
                <a:spcPct val="100000"/>
              </a:lnSpc>
              <a:spcBef>
                <a:spcPts val="1000"/>
              </a:spcBef>
              <a:buFont typeface="Arial" panose="020B0604020202020204" pitchFamily="34" charset="0"/>
              <a:buChar char="•"/>
              <a:defRPr sz="1400">
                <a:ea typeface="+mn-lt"/>
                <a:cs typeface="+mn-lt"/>
              </a:defRPr>
            </a:pPr>
            <a:r>
              <a:t>Die meisten großen Social-Media-Unternehmen nutzen Algorithmen des maschinellen Lernens, um herauszufinden, mit welchen Inhalten </a:t>
            </a:r>
            <a:r>
              <a:rPr b="1"/>
              <a:t>ihre Nutzer*innen interagieren</a:t>
            </a:r>
            <a:r>
              <a:t>.</a:t>
            </a:r>
          </a:p>
          <a:p>
            <a:pPr marL="342900" indent="-342900">
              <a:lnSpc>
                <a:spcPct val="100000"/>
              </a:lnSpc>
              <a:spcBef>
                <a:spcPts val="1000"/>
              </a:spcBef>
              <a:buFont typeface="Arial" panose="020B0604020202020204" pitchFamily="34" charset="0"/>
              <a:buChar char="•"/>
              <a:defRPr sz="1400">
                <a:ea typeface="+mn-lt"/>
                <a:cs typeface="+mn-lt"/>
              </a:defRPr>
            </a:pPr>
            <a:r>
              <a:t>Ein algorithmischer Bias tritt sowohl </a:t>
            </a:r>
            <a:r>
              <a:rPr b="1"/>
              <a:t>bei der Erstellung von GenAI-Bildern</a:t>
            </a:r>
            <a:r>
              <a:t> als auch bei deren </a:t>
            </a:r>
            <a:r>
              <a:rPr b="1"/>
              <a:t>Verbreitung in sozialen Medien</a:t>
            </a:r>
            <a:r>
              <a:t> durch Algorithmen des maschinellen Lernens auf.</a:t>
            </a:r>
          </a:p>
        </p:txBody>
      </p:sp>
    </p:spTree>
    <p:extLst>
      <p:ext uri="{BB962C8B-B14F-4D97-AF65-F5344CB8AC3E}">
        <p14:creationId xmlns:p14="http://schemas.microsoft.com/office/powerpoint/2010/main" val="40871485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2F6B06A-2EBE-F097-8C4C-5C07940C8BDF}"/>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BE7CC1ED-71BA-FFA9-BFA5-F9C9D12742A3}"/>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pic>
        <p:nvPicPr>
          <p:cNvPr id="2" name="Grafik 1">
            <a:extLst>
              <a:ext uri="{FF2B5EF4-FFF2-40B4-BE49-F238E27FC236}">
                <a16:creationId xmlns:a16="http://schemas.microsoft.com/office/drawing/2014/main" id="{BCFABA3D-DBB2-0CF0-8E86-81DD52ECBB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7" name="Textfeld 5">
            <a:extLst>
              <a:ext uri="{FF2B5EF4-FFF2-40B4-BE49-F238E27FC236}">
                <a16:creationId xmlns:a16="http://schemas.microsoft.com/office/drawing/2014/main" id="{4580C593-C54E-44E0-966A-3E513F380B3D}"/>
              </a:ext>
            </a:extLst>
          </p:cNvPr>
          <p:cNvSpPr/>
          <p:nvPr/>
        </p:nvSpPr>
        <p:spPr>
          <a:xfrm>
            <a:off x="457199" y="755280"/>
            <a:ext cx="11048221"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a:solidFill>
                  <a:schemeClr val="dk1"/>
                </a:solidFill>
                <a:effectLst/>
                <a:uFillTx/>
              </a:defRPr>
            </a:pPr>
            <a:r>
              <a:rPr sz="3200" b="1" dirty="0">
                <a:latin typeface="Garet Heavy"/>
              </a:rPr>
              <a:t>GenAI-Bilder in </a:t>
            </a:r>
            <a:r>
              <a:rPr sz="3200" b="1" dirty="0" err="1">
                <a:latin typeface="Garet Heavy"/>
              </a:rPr>
              <a:t>sozialen</a:t>
            </a:r>
            <a:r>
              <a:rPr sz="3200" b="1" dirty="0">
                <a:latin typeface="Garet Heavy"/>
              </a:rPr>
              <a:t> Medien:</a:t>
            </a:r>
            <a:br>
              <a:rPr lang="fr-FR" sz="3200" b="1" u="none" strike="noStrike" dirty="0">
                <a:solidFill>
                  <a:schemeClr val="dk1"/>
                </a:solidFill>
                <a:effectLst/>
                <a:uFillTx/>
                <a:latin typeface="Garet Heavy"/>
              </a:rPr>
            </a:br>
            <a:r>
              <a:rPr sz="2000" dirty="0">
                <a:latin typeface="Garet Book"/>
              </a:rPr>
              <a:t>Die „For-You“-</a:t>
            </a:r>
            <a:r>
              <a:rPr sz="2000" dirty="0" err="1">
                <a:latin typeface="Garet Book"/>
              </a:rPr>
              <a:t>Seite</a:t>
            </a:r>
            <a:r>
              <a:rPr sz="2000" dirty="0">
                <a:latin typeface="Garet Book"/>
              </a:rPr>
              <a:t> und </a:t>
            </a:r>
            <a:r>
              <a:rPr sz="2000" dirty="0" err="1">
                <a:latin typeface="Garet Book"/>
              </a:rPr>
              <a:t>algorithmischer</a:t>
            </a:r>
            <a:r>
              <a:rPr sz="2000" dirty="0">
                <a:latin typeface="Garet Book"/>
              </a:rPr>
              <a:t> Bias</a:t>
            </a:r>
            <a:endParaRPr lang="en-US" sz="2400" dirty="0">
              <a:latin typeface="Garet Book"/>
            </a:endParaRPr>
          </a:p>
        </p:txBody>
      </p:sp>
      <p:sp>
        <p:nvSpPr>
          <p:cNvPr id="8" name="Textfeld 7">
            <a:extLst>
              <a:ext uri="{FF2B5EF4-FFF2-40B4-BE49-F238E27FC236}">
                <a16:creationId xmlns:a16="http://schemas.microsoft.com/office/drawing/2014/main" id="{A59C95CA-0901-46F6-834A-D2A7A651FC86}"/>
              </a:ext>
            </a:extLst>
          </p:cNvPr>
          <p:cNvSpPr txBox="1"/>
          <p:nvPr/>
        </p:nvSpPr>
        <p:spPr>
          <a:xfrm>
            <a:off x="0" y="2085891"/>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9" name="Inhaltsplatzhalter 2">
            <a:extLst>
              <a:ext uri="{FF2B5EF4-FFF2-40B4-BE49-F238E27FC236}">
                <a16:creationId xmlns:a16="http://schemas.microsoft.com/office/drawing/2014/main" id="{DC434B3C-E0E3-40E5-AFA3-25FBA947B0D7}"/>
              </a:ext>
            </a:extLst>
          </p:cNvPr>
          <p:cNvSpPr/>
          <p:nvPr/>
        </p:nvSpPr>
        <p:spPr>
          <a:xfrm>
            <a:off x="457199" y="2085891"/>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effectLst/>
                <a:uFillTx/>
                <a:latin typeface="+mj-lt"/>
              </a:defRPr>
            </a:pPr>
            <a:r>
              <a:rPr dirty="0" err="1"/>
              <a:t>Algorithmischer</a:t>
            </a:r>
            <a:r>
              <a:rPr dirty="0"/>
              <a:t> Bias </a:t>
            </a:r>
            <a:r>
              <a:rPr dirty="0" err="1"/>
              <a:t>führt</a:t>
            </a:r>
            <a:r>
              <a:rPr dirty="0"/>
              <a:t> </a:t>
            </a:r>
            <a:r>
              <a:rPr dirty="0" err="1"/>
              <a:t>zu</a:t>
            </a:r>
            <a:r>
              <a:rPr dirty="0"/>
              <a:t> Bias </a:t>
            </a:r>
            <a:r>
              <a:rPr dirty="0" err="1"/>
              <a:t>bei</a:t>
            </a:r>
            <a:r>
              <a:rPr dirty="0"/>
              <a:t> den </a:t>
            </a:r>
            <a:r>
              <a:rPr dirty="0" err="1"/>
              <a:t>Nutzer</a:t>
            </a:r>
            <a:r>
              <a:rPr dirty="0"/>
              <a:t>*</a:t>
            </a:r>
            <a:r>
              <a:rPr dirty="0" err="1"/>
              <a:t>innen</a:t>
            </a:r>
            <a:r>
              <a:rPr dirty="0"/>
              <a:t>:</a:t>
            </a:r>
          </a:p>
        </p:txBody>
      </p:sp>
      <p:sp>
        <p:nvSpPr>
          <p:cNvPr id="11" name="Inhaltsplatzhalter 2">
            <a:extLst>
              <a:ext uri="{FF2B5EF4-FFF2-40B4-BE49-F238E27FC236}">
                <a16:creationId xmlns:a16="http://schemas.microsoft.com/office/drawing/2014/main" id="{C747A0A0-0C20-4468-AF97-828603CDD0E5}"/>
              </a:ext>
            </a:extLst>
          </p:cNvPr>
          <p:cNvSpPr/>
          <p:nvPr/>
        </p:nvSpPr>
        <p:spPr>
          <a:xfrm>
            <a:off x="457198" y="2481891"/>
            <a:ext cx="11460481" cy="3934554"/>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indent="-342900">
              <a:spcBef>
                <a:spcPts val="1000"/>
              </a:spcBef>
              <a:buFont typeface="Arial" panose="020B0604020202020204" pitchFamily="34" charset="0"/>
              <a:buChar char="•"/>
              <a:defRPr sz="1400">
                <a:ea typeface="+mn-lt"/>
                <a:cs typeface="Times New Roman"/>
              </a:defRPr>
            </a:pPr>
            <a:r>
              <a:rPr dirty="0"/>
              <a:t>KI-</a:t>
            </a:r>
            <a:r>
              <a:rPr dirty="0" err="1"/>
              <a:t>Algorithmen</a:t>
            </a:r>
            <a:r>
              <a:rPr dirty="0"/>
              <a:t> </a:t>
            </a:r>
            <a:r>
              <a:rPr dirty="0" err="1"/>
              <a:t>kuratieren</a:t>
            </a:r>
            <a:r>
              <a:rPr dirty="0"/>
              <a:t> in den </a:t>
            </a:r>
            <a:r>
              <a:rPr dirty="0" err="1"/>
              <a:t>sozialen</a:t>
            </a:r>
            <a:r>
              <a:rPr dirty="0"/>
              <a:t> Medien </a:t>
            </a:r>
            <a:r>
              <a:rPr b="1" dirty="0" err="1"/>
              <a:t>hochgradig</a:t>
            </a:r>
            <a:r>
              <a:rPr b="1" dirty="0"/>
              <a:t> </a:t>
            </a:r>
            <a:r>
              <a:rPr b="1" dirty="0" err="1"/>
              <a:t>personalisierte</a:t>
            </a:r>
            <a:r>
              <a:rPr b="1" dirty="0"/>
              <a:t> </a:t>
            </a:r>
            <a:r>
              <a:rPr b="1" dirty="0" err="1"/>
              <a:t>Inhalte</a:t>
            </a:r>
            <a:r>
              <a:rPr b="1" dirty="0"/>
              <a:t> </a:t>
            </a:r>
            <a:r>
              <a:rPr dirty="0"/>
              <a:t>für </a:t>
            </a:r>
            <a:r>
              <a:rPr dirty="0" err="1"/>
              <a:t>jede</a:t>
            </a:r>
            <a:r>
              <a:rPr dirty="0"/>
              <a:t>*n </a:t>
            </a:r>
            <a:r>
              <a:rPr dirty="0" err="1"/>
              <a:t>Nutzer</a:t>
            </a:r>
            <a:r>
              <a:rPr dirty="0"/>
              <a:t>*in.</a:t>
            </a:r>
          </a:p>
          <a:p>
            <a:pPr marL="342900" indent="-342900">
              <a:spcBef>
                <a:spcPts val="1000"/>
              </a:spcBef>
              <a:buFont typeface="Arial" panose="020B0604020202020204" pitchFamily="34" charset="0"/>
              <a:buChar char="•"/>
              <a:defRPr sz="1400">
                <a:ea typeface="+mn-lt"/>
                <a:cs typeface="Times New Roman"/>
              </a:defRPr>
            </a:pPr>
            <a:r>
              <a:rPr dirty="0" err="1"/>
              <a:t>Dadurch</a:t>
            </a:r>
            <a:r>
              <a:rPr dirty="0"/>
              <a:t> </a:t>
            </a:r>
            <a:r>
              <a:rPr dirty="0" err="1"/>
              <a:t>entstehen</a:t>
            </a:r>
            <a:r>
              <a:rPr dirty="0"/>
              <a:t> </a:t>
            </a:r>
            <a:r>
              <a:rPr b="1" dirty="0"/>
              <a:t>„</a:t>
            </a:r>
            <a:r>
              <a:rPr b="1" dirty="0" err="1"/>
              <a:t>Komfortzonen</a:t>
            </a:r>
            <a:r>
              <a:rPr b="1" dirty="0"/>
              <a:t>“, die </a:t>
            </a:r>
            <a:r>
              <a:rPr b="1" dirty="0" err="1"/>
              <a:t>eine</a:t>
            </a:r>
            <a:r>
              <a:rPr b="1" dirty="0"/>
              <a:t> </a:t>
            </a:r>
            <a:r>
              <a:rPr b="1" dirty="0" err="1"/>
              <a:t>Auseinandersetzung</a:t>
            </a:r>
            <a:r>
              <a:rPr b="1" dirty="0"/>
              <a:t> </a:t>
            </a:r>
            <a:r>
              <a:rPr b="1" dirty="0" err="1"/>
              <a:t>mit</a:t>
            </a:r>
            <a:r>
              <a:rPr b="1" dirty="0"/>
              <a:t> </a:t>
            </a:r>
            <a:r>
              <a:rPr b="1" dirty="0" err="1"/>
              <a:t>unterschiedlichen</a:t>
            </a:r>
            <a:r>
              <a:rPr b="1" dirty="0"/>
              <a:t> </a:t>
            </a:r>
            <a:r>
              <a:rPr b="1" dirty="0" err="1"/>
              <a:t>Meinungen</a:t>
            </a:r>
            <a:r>
              <a:rPr b="1" dirty="0"/>
              <a:t> </a:t>
            </a:r>
            <a:r>
              <a:rPr b="1" dirty="0" err="1"/>
              <a:t>erschweren</a:t>
            </a:r>
            <a:r>
              <a:rPr dirty="0"/>
              <a:t>. Dies </a:t>
            </a:r>
            <a:r>
              <a:rPr dirty="0" err="1"/>
              <a:t>begünstigt</a:t>
            </a:r>
            <a:r>
              <a:rPr dirty="0"/>
              <a:t> </a:t>
            </a:r>
            <a:r>
              <a:rPr b="1" dirty="0" err="1"/>
              <a:t>politische</a:t>
            </a:r>
            <a:r>
              <a:rPr b="1" dirty="0"/>
              <a:t> </a:t>
            </a:r>
            <a:r>
              <a:rPr b="1" dirty="0" err="1"/>
              <a:t>Polarisierung</a:t>
            </a:r>
            <a:r>
              <a:rPr b="1" dirty="0"/>
              <a:t> und die </a:t>
            </a:r>
            <a:r>
              <a:rPr b="1" dirty="0" err="1"/>
              <a:t>Gefahr</a:t>
            </a:r>
            <a:r>
              <a:rPr b="1" dirty="0"/>
              <a:t> der </a:t>
            </a:r>
            <a:r>
              <a:rPr b="1" dirty="0" err="1"/>
              <a:t>Radikalisierung</a:t>
            </a:r>
            <a:r>
              <a:rPr b="1" dirty="0"/>
              <a:t> </a:t>
            </a:r>
            <a:r>
              <a:rPr dirty="0"/>
              <a:t>(</a:t>
            </a:r>
            <a:r>
              <a:rPr dirty="0" err="1"/>
              <a:t>Rodilosse</a:t>
            </a:r>
            <a:r>
              <a:rPr dirty="0"/>
              <a:t>, 2024; Sharma et al. 2024).</a:t>
            </a:r>
            <a:endParaRPr lang="en-US" sz="1400" dirty="0">
              <a:cs typeface="Times New Roman"/>
            </a:endParaRPr>
          </a:p>
          <a:p>
            <a:pPr marL="342900" indent="-342900">
              <a:spcBef>
                <a:spcPts val="1000"/>
              </a:spcBef>
              <a:buFont typeface="Arial" panose="020B0604020202020204" pitchFamily="34" charset="0"/>
              <a:buChar char="•"/>
              <a:defRPr sz="1400">
                <a:cs typeface="Times New Roman"/>
              </a:defRPr>
            </a:pPr>
            <a:r>
              <a:rPr b="1" dirty="0" err="1"/>
              <a:t>Engagementbasierte</a:t>
            </a:r>
            <a:r>
              <a:rPr b="1" dirty="0"/>
              <a:t> Ranking-Systeme </a:t>
            </a:r>
            <a:r>
              <a:rPr dirty="0" err="1"/>
              <a:t>bevorzugen</a:t>
            </a:r>
            <a:r>
              <a:rPr dirty="0"/>
              <a:t> </a:t>
            </a:r>
            <a:r>
              <a:rPr dirty="0" err="1"/>
              <a:t>reißerische</a:t>
            </a:r>
            <a:r>
              <a:rPr dirty="0"/>
              <a:t> und </a:t>
            </a:r>
            <a:r>
              <a:rPr dirty="0" err="1"/>
              <a:t>grenzwertige</a:t>
            </a:r>
            <a:r>
              <a:rPr dirty="0"/>
              <a:t> </a:t>
            </a:r>
            <a:r>
              <a:rPr dirty="0" err="1"/>
              <a:t>Inhalte</a:t>
            </a:r>
            <a:r>
              <a:rPr dirty="0"/>
              <a:t>, um </a:t>
            </a:r>
            <a:r>
              <a:rPr dirty="0" err="1"/>
              <a:t>höhere</a:t>
            </a:r>
            <a:r>
              <a:rPr dirty="0"/>
              <a:t> </a:t>
            </a:r>
            <a:r>
              <a:rPr dirty="0" err="1"/>
              <a:t>Interaktionsraten</a:t>
            </a:r>
            <a:r>
              <a:rPr dirty="0"/>
              <a:t> </a:t>
            </a:r>
            <a:r>
              <a:rPr dirty="0" err="1"/>
              <a:t>zu</a:t>
            </a:r>
            <a:r>
              <a:rPr dirty="0"/>
              <a:t> </a:t>
            </a:r>
            <a:r>
              <a:rPr dirty="0" err="1"/>
              <a:t>erzielen</a:t>
            </a:r>
            <a:r>
              <a:rPr dirty="0"/>
              <a:t> (Institute for Strategic Dialogue, 2025).</a:t>
            </a:r>
          </a:p>
          <a:p>
            <a:pPr marL="342900" indent="-342900">
              <a:spcBef>
                <a:spcPts val="1000"/>
              </a:spcBef>
              <a:buFont typeface="Arial" panose="020B0604020202020204" pitchFamily="34" charset="0"/>
              <a:buChar char="•"/>
              <a:defRPr sz="1400">
                <a:latin typeface="Garet Book"/>
                <a:ea typeface="+mn-lt"/>
                <a:cs typeface="Times New Roman"/>
              </a:defRPr>
            </a:pPr>
            <a:r>
              <a:rPr dirty="0" err="1"/>
              <a:t>Algorithmen</a:t>
            </a:r>
            <a:r>
              <a:rPr dirty="0"/>
              <a:t> für </a:t>
            </a:r>
            <a:r>
              <a:rPr dirty="0" err="1"/>
              <a:t>maschinelles</a:t>
            </a:r>
            <a:r>
              <a:rPr dirty="0"/>
              <a:t> </a:t>
            </a:r>
            <a:r>
              <a:rPr dirty="0" err="1"/>
              <a:t>Lernen</a:t>
            </a:r>
            <a:r>
              <a:rPr dirty="0"/>
              <a:t> </a:t>
            </a:r>
            <a:r>
              <a:rPr b="1" dirty="0" err="1"/>
              <a:t>verstärken</a:t>
            </a:r>
            <a:r>
              <a:rPr b="1" dirty="0"/>
              <a:t> </a:t>
            </a:r>
            <a:r>
              <a:rPr b="1" dirty="0" err="1"/>
              <a:t>extremistische</a:t>
            </a:r>
            <a:r>
              <a:rPr b="1" dirty="0"/>
              <a:t> </a:t>
            </a:r>
            <a:r>
              <a:rPr b="1" dirty="0" err="1"/>
              <a:t>Inhalte</a:t>
            </a:r>
            <a:r>
              <a:rPr dirty="0"/>
              <a:t>, </a:t>
            </a:r>
            <a:r>
              <a:rPr dirty="0" err="1"/>
              <a:t>einschließlich</a:t>
            </a:r>
            <a:r>
              <a:rPr dirty="0"/>
              <a:t> </a:t>
            </a:r>
            <a:r>
              <a:rPr dirty="0" err="1"/>
              <a:t>Hassrede</a:t>
            </a:r>
            <a:r>
              <a:rPr dirty="0"/>
              <a:t> und </a:t>
            </a:r>
            <a:r>
              <a:rPr dirty="0" err="1"/>
              <a:t>Fehlinformationen</a:t>
            </a:r>
            <a:r>
              <a:rPr dirty="0"/>
              <a:t> (O’Connor &amp; Holt, 2024; </a:t>
            </a:r>
            <a:r>
              <a:rPr dirty="0" err="1"/>
              <a:t>Matlach</a:t>
            </a:r>
            <a:r>
              <a:rPr dirty="0"/>
              <a:t> &amp; Hammer, 2024) </a:t>
            </a:r>
          </a:p>
          <a:p>
            <a:pPr marL="342900" indent="-342900">
              <a:spcBef>
                <a:spcPts val="1000"/>
              </a:spcBef>
              <a:buFont typeface="Arial" panose="020B0604020202020204" pitchFamily="34" charset="0"/>
              <a:buChar char="•"/>
              <a:defRPr sz="1400">
                <a:latin typeface="Garet Book"/>
                <a:ea typeface="+mn-lt"/>
                <a:cs typeface="Times New Roman"/>
              </a:defRPr>
            </a:pPr>
            <a:r>
              <a:rPr dirty="0" err="1"/>
              <a:t>Ersteller</a:t>
            </a:r>
            <a:r>
              <a:rPr lang="de-DE" dirty="0"/>
              <a:t>*innen</a:t>
            </a:r>
            <a:r>
              <a:rPr dirty="0"/>
              <a:t> </a:t>
            </a:r>
            <a:r>
              <a:rPr dirty="0" err="1"/>
              <a:t>extremistischer</a:t>
            </a:r>
            <a:r>
              <a:rPr dirty="0"/>
              <a:t> </a:t>
            </a:r>
            <a:r>
              <a:rPr dirty="0" err="1"/>
              <a:t>Inhalte</a:t>
            </a:r>
            <a:r>
              <a:rPr dirty="0"/>
              <a:t> </a:t>
            </a:r>
            <a:r>
              <a:rPr b="1" dirty="0" err="1"/>
              <a:t>nutzen</a:t>
            </a:r>
            <a:r>
              <a:rPr b="1" dirty="0"/>
              <a:t> </a:t>
            </a:r>
            <a:r>
              <a:rPr b="1" dirty="0" err="1"/>
              <a:t>Algorithmen</a:t>
            </a:r>
            <a:r>
              <a:rPr b="1" dirty="0"/>
              <a:t> </a:t>
            </a:r>
            <a:r>
              <a:rPr b="1" dirty="0" err="1"/>
              <a:t>aus</a:t>
            </a:r>
            <a:r>
              <a:rPr b="1" dirty="0"/>
              <a:t>, um die </a:t>
            </a:r>
            <a:r>
              <a:rPr b="1" dirty="0" err="1"/>
              <a:t>Sichtbarkeit</a:t>
            </a:r>
            <a:r>
              <a:rPr b="1" dirty="0"/>
              <a:t> </a:t>
            </a:r>
            <a:r>
              <a:rPr b="1" dirty="0" err="1"/>
              <a:t>extremistischer</a:t>
            </a:r>
            <a:r>
              <a:rPr b="1" dirty="0"/>
              <a:t> </a:t>
            </a:r>
            <a:r>
              <a:rPr b="1" dirty="0" err="1"/>
              <a:t>Inhalte</a:t>
            </a:r>
            <a:r>
              <a:rPr b="1" dirty="0"/>
              <a:t> </a:t>
            </a:r>
            <a:r>
              <a:rPr b="1" dirty="0" err="1"/>
              <a:t>zu</a:t>
            </a:r>
            <a:r>
              <a:rPr b="1" dirty="0"/>
              <a:t> </a:t>
            </a:r>
            <a:r>
              <a:rPr b="1" dirty="0" err="1"/>
              <a:t>erhöhen</a:t>
            </a:r>
            <a:r>
              <a:rPr b="1" dirty="0"/>
              <a:t> </a:t>
            </a:r>
            <a:r>
              <a:rPr dirty="0"/>
              <a:t>(Institute for Strategic Dialogue, 2022)</a:t>
            </a:r>
          </a:p>
          <a:p>
            <a:pPr lvl="1">
              <a:spcBef>
                <a:spcPts val="1000"/>
              </a:spcBef>
              <a:buFont typeface="Courier New" panose="020B0604020202020204" pitchFamily="34" charset="0"/>
              <a:buChar char="o"/>
              <a:defRPr sz="1200"/>
            </a:pPr>
            <a:r>
              <a:rPr dirty="0"/>
              <a:t>GenAI </a:t>
            </a:r>
            <a:r>
              <a:rPr dirty="0" err="1"/>
              <a:t>ermöglicht</a:t>
            </a:r>
            <a:r>
              <a:rPr dirty="0"/>
              <a:t> es der </a:t>
            </a:r>
            <a:r>
              <a:rPr dirty="0" err="1"/>
              <a:t>extremen</a:t>
            </a:r>
            <a:r>
              <a:rPr dirty="0"/>
              <a:t> </a:t>
            </a:r>
            <a:r>
              <a:rPr dirty="0" err="1"/>
              <a:t>Rechten</a:t>
            </a:r>
            <a:r>
              <a:rPr dirty="0"/>
              <a:t>, schnell </a:t>
            </a:r>
            <a:r>
              <a:rPr dirty="0" err="1"/>
              <a:t>riesige</a:t>
            </a:r>
            <a:r>
              <a:rPr dirty="0"/>
              <a:t> Mengen an </a:t>
            </a:r>
            <a:r>
              <a:rPr dirty="0" err="1"/>
              <a:t>Inhalten</a:t>
            </a:r>
            <a:r>
              <a:rPr dirty="0"/>
              <a:t> </a:t>
            </a:r>
            <a:r>
              <a:rPr dirty="0" err="1"/>
              <a:t>zu</a:t>
            </a:r>
            <a:r>
              <a:rPr dirty="0"/>
              <a:t> </a:t>
            </a:r>
            <a:r>
              <a:rPr dirty="0" err="1"/>
              <a:t>generieren</a:t>
            </a:r>
            <a:r>
              <a:rPr dirty="0"/>
              <a:t> und </a:t>
            </a:r>
            <a:r>
              <a:rPr dirty="0" err="1"/>
              <a:t>damit</a:t>
            </a:r>
            <a:r>
              <a:rPr dirty="0"/>
              <a:t> „die Welt </a:t>
            </a:r>
            <a:r>
              <a:rPr dirty="0" err="1"/>
              <a:t>mit</a:t>
            </a:r>
            <a:r>
              <a:rPr dirty="0"/>
              <a:t> Mist </a:t>
            </a:r>
            <a:r>
              <a:rPr dirty="0" err="1"/>
              <a:t>zu</a:t>
            </a:r>
            <a:r>
              <a:rPr dirty="0"/>
              <a:t> </a:t>
            </a:r>
            <a:r>
              <a:rPr dirty="0" err="1"/>
              <a:t>überschwemmen</a:t>
            </a:r>
            <a:r>
              <a:rPr dirty="0"/>
              <a:t>“ (Rau et al., 2025). </a:t>
            </a:r>
            <a:endParaRPr lang="en-US" sz="1200" dirty="0">
              <a:latin typeface="Garet Book"/>
              <a:ea typeface="+mn-lt"/>
              <a:cs typeface="Times New Roman"/>
            </a:endParaRPr>
          </a:p>
          <a:p>
            <a:pPr marL="342900" indent="-342900">
              <a:spcBef>
                <a:spcPts val="1000"/>
              </a:spcBef>
              <a:buFont typeface="Arial" panose="020B0604020202020204" pitchFamily="34" charset="0"/>
              <a:buChar char="•"/>
              <a:defRPr sz="1400">
                <a:latin typeface="Garet Book"/>
                <a:ea typeface="+mn-lt"/>
                <a:cs typeface="Times New Roman"/>
              </a:defRPr>
            </a:pPr>
            <a:r>
              <a:rPr dirty="0"/>
              <a:t>Es hat </a:t>
            </a:r>
            <a:r>
              <a:rPr dirty="0" err="1"/>
              <a:t>sich</a:t>
            </a:r>
            <a:r>
              <a:rPr dirty="0"/>
              <a:t> </a:t>
            </a:r>
            <a:r>
              <a:rPr dirty="0" err="1"/>
              <a:t>herausgestellt</a:t>
            </a:r>
            <a:r>
              <a:rPr dirty="0"/>
              <a:t>, </a:t>
            </a:r>
            <a:r>
              <a:rPr dirty="0" err="1"/>
              <a:t>dass</a:t>
            </a:r>
            <a:r>
              <a:rPr dirty="0"/>
              <a:t> der </a:t>
            </a:r>
            <a:r>
              <a:rPr dirty="0" err="1"/>
              <a:t>Algorithmus</a:t>
            </a:r>
            <a:r>
              <a:rPr dirty="0"/>
              <a:t> von TikTok </a:t>
            </a:r>
            <a:r>
              <a:rPr dirty="0" err="1"/>
              <a:t>Inhalte</a:t>
            </a:r>
            <a:r>
              <a:rPr dirty="0"/>
              <a:t> </a:t>
            </a:r>
            <a:r>
              <a:rPr dirty="0" err="1"/>
              <a:t>mit</a:t>
            </a:r>
            <a:r>
              <a:rPr dirty="0"/>
              <a:t> </a:t>
            </a:r>
            <a:r>
              <a:rPr b="1" dirty="0"/>
              <a:t>White Supremacy</a:t>
            </a:r>
            <a:r>
              <a:rPr dirty="0"/>
              <a:t> </a:t>
            </a:r>
            <a:r>
              <a:rPr dirty="0" err="1"/>
              <a:t>fördert</a:t>
            </a:r>
            <a:r>
              <a:rPr dirty="0"/>
              <a:t> und </a:t>
            </a:r>
            <a:r>
              <a:rPr dirty="0" err="1"/>
              <a:t>verstärkt</a:t>
            </a:r>
            <a:r>
              <a:rPr dirty="0"/>
              <a:t> (O’Connor &amp; Holt, 2024). </a:t>
            </a:r>
          </a:p>
          <a:p>
            <a:pPr marL="342900" indent="-342900">
              <a:spcBef>
                <a:spcPts val="1000"/>
              </a:spcBef>
              <a:buFont typeface="Arial" panose="020B0604020202020204" pitchFamily="34" charset="0"/>
              <a:buChar char="•"/>
              <a:defRPr sz="1400">
                <a:latin typeface="Garet Book"/>
                <a:ea typeface="+mn-lt"/>
                <a:cs typeface="Times New Roman"/>
              </a:defRPr>
            </a:pPr>
            <a:r>
              <a:rPr dirty="0"/>
              <a:t>Es </a:t>
            </a:r>
            <a:r>
              <a:rPr dirty="0" err="1"/>
              <a:t>wurde</a:t>
            </a:r>
            <a:r>
              <a:rPr dirty="0"/>
              <a:t> </a:t>
            </a:r>
            <a:r>
              <a:rPr dirty="0" err="1"/>
              <a:t>festgestellt</a:t>
            </a:r>
            <a:r>
              <a:rPr dirty="0"/>
              <a:t>, </a:t>
            </a:r>
            <a:r>
              <a:rPr dirty="0" err="1"/>
              <a:t>dass</a:t>
            </a:r>
            <a:r>
              <a:rPr dirty="0"/>
              <a:t> die </a:t>
            </a:r>
            <a:r>
              <a:rPr dirty="0" err="1"/>
              <a:t>Algorithmen</a:t>
            </a:r>
            <a:r>
              <a:rPr dirty="0"/>
              <a:t> von YouTube </a:t>
            </a:r>
            <a:r>
              <a:rPr b="1" dirty="0" err="1"/>
              <a:t>überproportional</a:t>
            </a:r>
            <a:r>
              <a:rPr b="1" dirty="0"/>
              <a:t> </a:t>
            </a:r>
            <a:r>
              <a:rPr b="1" dirty="0" err="1"/>
              <a:t>viele</a:t>
            </a:r>
            <a:r>
              <a:rPr b="1" dirty="0"/>
              <a:t> </a:t>
            </a:r>
            <a:r>
              <a:rPr b="1" dirty="0" err="1"/>
              <a:t>frauenfeindliche</a:t>
            </a:r>
            <a:r>
              <a:rPr b="1" dirty="0"/>
              <a:t> und </a:t>
            </a:r>
            <a:r>
              <a:rPr lang="de-DE" b="1" dirty="0"/>
              <a:t>             </a:t>
            </a:r>
            <a:r>
              <a:rPr b="1" dirty="0" err="1"/>
              <a:t>extremistische</a:t>
            </a:r>
            <a:r>
              <a:rPr b="1" dirty="0"/>
              <a:t> </a:t>
            </a:r>
            <a:r>
              <a:rPr b="1" dirty="0" err="1"/>
              <a:t>Inhalte</a:t>
            </a:r>
            <a:r>
              <a:rPr b="1" dirty="0"/>
              <a:t> </a:t>
            </a:r>
            <a:r>
              <a:rPr b="1" dirty="0" err="1"/>
              <a:t>vorschlagen</a:t>
            </a:r>
            <a:r>
              <a:rPr b="1" dirty="0"/>
              <a:t> </a:t>
            </a:r>
            <a:r>
              <a:rPr dirty="0"/>
              <a:t>(Thomas &amp; Balint, 2022). </a:t>
            </a:r>
            <a:endParaRPr lang="en-US" sz="1400" dirty="0"/>
          </a:p>
        </p:txBody>
      </p:sp>
    </p:spTree>
    <p:extLst>
      <p:ext uri="{BB962C8B-B14F-4D97-AF65-F5344CB8AC3E}">
        <p14:creationId xmlns:p14="http://schemas.microsoft.com/office/powerpoint/2010/main" val="3388438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6A20E74-C97B-B89C-C38C-2815023F1584}"/>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61AD2727-C0A8-B27B-163E-1B3CFC611A2E}"/>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pic>
        <p:nvPicPr>
          <p:cNvPr id="2" name="Grafik 1">
            <a:extLst>
              <a:ext uri="{FF2B5EF4-FFF2-40B4-BE49-F238E27FC236}">
                <a16:creationId xmlns:a16="http://schemas.microsoft.com/office/drawing/2014/main" id="{C0F0B54B-1878-6505-35AE-08A25AB136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4" name="Subtitle 3">
            <a:extLst>
              <a:ext uri="{FF2B5EF4-FFF2-40B4-BE49-F238E27FC236}">
                <a16:creationId xmlns:a16="http://schemas.microsoft.com/office/drawing/2014/main" id="{AE3F54CB-7923-B8F1-813D-98E6617FF507}"/>
              </a:ext>
            </a:extLst>
          </p:cNvPr>
          <p:cNvSpPr>
            <a:spLocks noGrp="1"/>
          </p:cNvSpPr>
          <p:nvPr>
            <p:ph idx="1"/>
          </p:nvPr>
        </p:nvSpPr>
        <p:spPr>
          <a:xfrm>
            <a:off x="457199" y="2125184"/>
            <a:ext cx="7089322" cy="3977536"/>
          </a:xfrm>
        </p:spPr>
        <p:txBody>
          <a:bodyPr vert="horz" lIns="91440" tIns="45720" rIns="91440" bIns="45720" anchor="t">
            <a:noAutofit/>
          </a:bodyPr>
          <a:lstStyle/>
          <a:p>
            <a:pPr>
              <a:lnSpc>
                <a:spcPct val="100000"/>
              </a:lnSpc>
              <a:defRPr sz="1600">
                <a:highlight>
                  <a:srgbClr val="F4EEFE"/>
                </a:highlight>
                <a:ea typeface="+mn-lt"/>
                <a:cs typeface="+mn-lt"/>
              </a:defRPr>
            </a:pPr>
            <a:r>
              <a:rPr dirty="0"/>
              <a:t>KI </a:t>
            </a:r>
            <a:r>
              <a:rPr dirty="0" err="1"/>
              <a:t>wird</a:t>
            </a:r>
            <a:r>
              <a:rPr dirty="0"/>
              <a:t> </a:t>
            </a:r>
            <a:r>
              <a:rPr dirty="0" err="1"/>
              <a:t>als</a:t>
            </a:r>
            <a:r>
              <a:rPr dirty="0"/>
              <a:t> „neutral“ </a:t>
            </a:r>
            <a:r>
              <a:rPr dirty="0" err="1"/>
              <a:t>angesehen</a:t>
            </a:r>
            <a:r>
              <a:rPr dirty="0"/>
              <a:t>, </a:t>
            </a:r>
            <a:r>
              <a:rPr dirty="0" err="1"/>
              <a:t>weshalb</a:t>
            </a:r>
            <a:r>
              <a:rPr dirty="0"/>
              <a:t> </a:t>
            </a:r>
            <a:r>
              <a:rPr dirty="0" err="1"/>
              <a:t>Nutzer</a:t>
            </a:r>
            <a:r>
              <a:rPr dirty="0"/>
              <a:t>*</a:t>
            </a:r>
            <a:r>
              <a:rPr dirty="0" err="1"/>
              <a:t>innen</a:t>
            </a:r>
            <a:r>
              <a:rPr dirty="0"/>
              <a:t> </a:t>
            </a:r>
            <a:r>
              <a:rPr dirty="0" err="1"/>
              <a:t>mögliche</a:t>
            </a:r>
            <a:r>
              <a:rPr lang="de-DE" dirty="0"/>
              <a:t>n</a:t>
            </a:r>
            <a:r>
              <a:rPr dirty="0"/>
              <a:t> Bias nicht </a:t>
            </a:r>
            <a:r>
              <a:rPr dirty="0" err="1"/>
              <a:t>berücksichtigen</a:t>
            </a:r>
            <a:endParaRPr dirty="0"/>
          </a:p>
          <a:p>
            <a:pPr>
              <a:lnSpc>
                <a:spcPct val="100000"/>
              </a:lnSpc>
              <a:defRPr sz="1600">
                <a:ea typeface="+mn-lt"/>
                <a:cs typeface="+mn-lt"/>
              </a:defRPr>
            </a:pPr>
            <a:r>
              <a:rPr dirty="0"/>
              <a:t>KI </a:t>
            </a:r>
            <a:r>
              <a:rPr dirty="0" err="1"/>
              <a:t>kann</a:t>
            </a:r>
            <a:r>
              <a:rPr dirty="0"/>
              <a:t> </a:t>
            </a:r>
            <a:r>
              <a:rPr dirty="0" err="1">
                <a:highlight>
                  <a:srgbClr val="F4EEFE"/>
                </a:highlight>
              </a:rPr>
              <a:t>diskriminierendes</a:t>
            </a:r>
            <a:r>
              <a:rPr dirty="0">
                <a:highlight>
                  <a:srgbClr val="F4EEFE"/>
                </a:highlight>
              </a:rPr>
              <a:t> </a:t>
            </a:r>
            <a:r>
              <a:rPr dirty="0" err="1">
                <a:highlight>
                  <a:srgbClr val="F4EEFE"/>
                </a:highlight>
              </a:rPr>
              <a:t>Verhalten</a:t>
            </a:r>
            <a:r>
              <a:rPr dirty="0"/>
              <a:t> </a:t>
            </a:r>
            <a:r>
              <a:rPr dirty="0" err="1"/>
              <a:t>normalisieren</a:t>
            </a:r>
            <a:endParaRPr lang="en-US" sz="1600" dirty="0">
              <a:highlight>
                <a:srgbClr val="F4EEFE"/>
              </a:highlight>
              <a:ea typeface="+mn-lt"/>
              <a:cs typeface="+mn-lt"/>
            </a:endParaRPr>
          </a:p>
          <a:p>
            <a:pPr>
              <a:lnSpc>
                <a:spcPct val="100000"/>
              </a:lnSpc>
              <a:defRPr sz="1600"/>
            </a:pPr>
            <a:r>
              <a:rPr dirty="0"/>
              <a:t>Eine </a:t>
            </a:r>
            <a:r>
              <a:rPr dirty="0" err="1"/>
              <a:t>falsche</a:t>
            </a:r>
            <a:r>
              <a:rPr dirty="0"/>
              <a:t> </a:t>
            </a:r>
            <a:r>
              <a:rPr dirty="0" err="1"/>
              <a:t>Darstellung</a:t>
            </a:r>
            <a:r>
              <a:rPr dirty="0"/>
              <a:t> </a:t>
            </a:r>
            <a:r>
              <a:rPr dirty="0" err="1"/>
              <a:t>oder</a:t>
            </a:r>
            <a:r>
              <a:rPr dirty="0"/>
              <a:t> </a:t>
            </a:r>
            <a:r>
              <a:rPr dirty="0" err="1"/>
              <a:t>mangelnde</a:t>
            </a:r>
            <a:r>
              <a:rPr dirty="0"/>
              <a:t> </a:t>
            </a:r>
            <a:r>
              <a:rPr dirty="0" err="1"/>
              <a:t>Repräsentation</a:t>
            </a:r>
            <a:r>
              <a:rPr dirty="0"/>
              <a:t> in GenAI-</a:t>
            </a:r>
            <a:r>
              <a:rPr dirty="0" err="1"/>
              <a:t>Bildern</a:t>
            </a:r>
            <a:r>
              <a:rPr dirty="0"/>
              <a:t> </a:t>
            </a:r>
            <a:r>
              <a:rPr dirty="0" err="1"/>
              <a:t>kann</a:t>
            </a:r>
            <a:r>
              <a:rPr dirty="0"/>
              <a:t> </a:t>
            </a:r>
            <a:r>
              <a:rPr dirty="0" err="1"/>
              <a:t>zu</a:t>
            </a:r>
            <a:r>
              <a:rPr dirty="0"/>
              <a:t> </a:t>
            </a:r>
            <a:r>
              <a:rPr dirty="0" err="1"/>
              <a:t>einem</a:t>
            </a:r>
            <a:r>
              <a:rPr dirty="0"/>
              <a:t> </a:t>
            </a:r>
            <a:r>
              <a:rPr dirty="0" err="1">
                <a:highlight>
                  <a:srgbClr val="F4EEFE"/>
                </a:highlight>
              </a:rPr>
              <a:t>verminderten</a:t>
            </a:r>
            <a:r>
              <a:rPr dirty="0">
                <a:highlight>
                  <a:srgbClr val="F4EEFE"/>
                </a:highlight>
              </a:rPr>
              <a:t> </a:t>
            </a:r>
            <a:r>
              <a:rPr dirty="0" err="1">
                <a:highlight>
                  <a:srgbClr val="F4EEFE"/>
                </a:highlight>
              </a:rPr>
              <a:t>Zugehörigkeitsgefühl</a:t>
            </a:r>
            <a:r>
              <a:rPr dirty="0"/>
              <a:t> </a:t>
            </a:r>
            <a:r>
              <a:rPr dirty="0" err="1"/>
              <a:t>führen</a:t>
            </a:r>
            <a:r>
              <a:rPr dirty="0"/>
              <a:t> </a:t>
            </a:r>
            <a:r>
              <a:rPr dirty="0" err="1"/>
              <a:t>bzw</a:t>
            </a:r>
            <a:r>
              <a:rPr dirty="0"/>
              <a:t>. die </a:t>
            </a:r>
            <a:r>
              <a:rPr dirty="0" err="1"/>
              <a:t>eigenen</a:t>
            </a:r>
            <a:r>
              <a:rPr dirty="0"/>
              <a:t> </a:t>
            </a:r>
            <a:r>
              <a:rPr dirty="0" err="1"/>
              <a:t>Erwartungen</a:t>
            </a:r>
            <a:r>
              <a:rPr dirty="0"/>
              <a:t> </a:t>
            </a:r>
            <a:r>
              <a:rPr dirty="0" err="1"/>
              <a:t>verändern</a:t>
            </a:r>
            <a:r>
              <a:rPr dirty="0"/>
              <a:t>, z. B.</a:t>
            </a:r>
          </a:p>
          <a:p>
            <a:pPr lvl="1">
              <a:lnSpc>
                <a:spcPct val="100000"/>
              </a:lnSpc>
              <a:spcBef>
                <a:spcPts val="0"/>
              </a:spcBef>
              <a:buFont typeface="Courier New" panose="020B0604020202020204" pitchFamily="34" charset="0"/>
              <a:buChar char="o"/>
              <a:defRPr sz="1400"/>
            </a:pPr>
            <a:r>
              <a:rPr dirty="0"/>
              <a:t>Frauen </a:t>
            </a:r>
            <a:r>
              <a:rPr dirty="0" err="1"/>
              <a:t>mit</a:t>
            </a:r>
            <a:r>
              <a:rPr dirty="0"/>
              <a:t> </a:t>
            </a:r>
            <a:r>
              <a:rPr dirty="0" err="1"/>
              <a:t>Migrationshintergrund</a:t>
            </a:r>
            <a:r>
              <a:rPr dirty="0"/>
              <a:t> </a:t>
            </a:r>
            <a:r>
              <a:rPr dirty="0" err="1"/>
              <a:t>werden</a:t>
            </a:r>
            <a:r>
              <a:rPr dirty="0"/>
              <a:t> </a:t>
            </a:r>
            <a:r>
              <a:rPr dirty="0" err="1"/>
              <a:t>ausschließlich</a:t>
            </a:r>
            <a:r>
              <a:rPr dirty="0"/>
              <a:t> in </a:t>
            </a:r>
            <a:r>
              <a:rPr dirty="0" err="1"/>
              <a:t>schlecht</a:t>
            </a:r>
            <a:r>
              <a:rPr dirty="0"/>
              <a:t> </a:t>
            </a:r>
            <a:r>
              <a:rPr dirty="0" err="1"/>
              <a:t>bezahlten</a:t>
            </a:r>
            <a:r>
              <a:rPr dirty="0"/>
              <a:t> Jobs </a:t>
            </a:r>
            <a:r>
              <a:rPr dirty="0" err="1"/>
              <a:t>dargestellt</a:t>
            </a:r>
            <a:endParaRPr dirty="0"/>
          </a:p>
          <a:p>
            <a:pPr lvl="1">
              <a:lnSpc>
                <a:spcPct val="100000"/>
              </a:lnSpc>
              <a:spcBef>
                <a:spcPts val="0"/>
              </a:spcBef>
              <a:buFont typeface="Courier New" panose="020B0604020202020204" pitchFamily="34" charset="0"/>
              <a:buChar char="o"/>
              <a:defRPr sz="1400"/>
            </a:pPr>
            <a:r>
              <a:rPr dirty="0" err="1"/>
              <a:t>Männer</a:t>
            </a:r>
            <a:r>
              <a:rPr dirty="0"/>
              <a:t> </a:t>
            </a:r>
            <a:r>
              <a:rPr dirty="0" err="1"/>
              <a:t>mit</a:t>
            </a:r>
            <a:r>
              <a:rPr dirty="0"/>
              <a:t> </a:t>
            </a:r>
            <a:r>
              <a:rPr dirty="0" err="1"/>
              <a:t>Migrationshintergrund</a:t>
            </a:r>
            <a:r>
              <a:rPr dirty="0"/>
              <a:t> </a:t>
            </a:r>
            <a:r>
              <a:rPr dirty="0" err="1"/>
              <a:t>werden</a:t>
            </a:r>
            <a:r>
              <a:rPr dirty="0"/>
              <a:t> </a:t>
            </a:r>
            <a:r>
              <a:rPr dirty="0" err="1"/>
              <a:t>als</a:t>
            </a:r>
            <a:r>
              <a:rPr dirty="0"/>
              <a:t> </a:t>
            </a:r>
            <a:r>
              <a:rPr dirty="0" err="1"/>
              <a:t>Kriminelle</a:t>
            </a:r>
            <a:r>
              <a:rPr dirty="0"/>
              <a:t> </a:t>
            </a:r>
            <a:r>
              <a:rPr dirty="0" err="1"/>
              <a:t>dargestellt</a:t>
            </a:r>
            <a:endParaRPr dirty="0"/>
          </a:p>
          <a:p>
            <a:pPr>
              <a:lnSpc>
                <a:spcPct val="100000"/>
              </a:lnSpc>
              <a:defRPr sz="1600"/>
            </a:pPr>
            <a:r>
              <a:rPr dirty="0" err="1"/>
              <a:t>Gesamtwirkung</a:t>
            </a:r>
            <a:r>
              <a:rPr dirty="0"/>
              <a:t> von Social Media und </a:t>
            </a:r>
            <a:r>
              <a:rPr dirty="0" err="1"/>
              <a:t>Schönheitsidealen</a:t>
            </a:r>
            <a:r>
              <a:rPr dirty="0"/>
              <a:t> auf das </a:t>
            </a:r>
            <a:r>
              <a:rPr dirty="0" err="1">
                <a:highlight>
                  <a:srgbClr val="F4EEFE"/>
                </a:highlight>
              </a:rPr>
              <a:t>Selbstwertgefühl</a:t>
            </a:r>
            <a:endParaRPr dirty="0">
              <a:highlight>
                <a:srgbClr val="F4EEFE"/>
              </a:highlight>
            </a:endParaRPr>
          </a:p>
          <a:p>
            <a:pPr>
              <a:lnSpc>
                <a:spcPct val="100000"/>
              </a:lnSpc>
              <a:defRPr sz="1600"/>
            </a:pPr>
            <a:r>
              <a:rPr dirty="0"/>
              <a:t>KI-</a:t>
            </a:r>
            <a:r>
              <a:rPr dirty="0" err="1"/>
              <a:t>Algorithmen</a:t>
            </a:r>
            <a:r>
              <a:rPr dirty="0"/>
              <a:t> </a:t>
            </a:r>
            <a:r>
              <a:rPr dirty="0" err="1"/>
              <a:t>fördern</a:t>
            </a:r>
            <a:r>
              <a:rPr dirty="0"/>
              <a:t> die </a:t>
            </a:r>
            <a:r>
              <a:rPr dirty="0" err="1">
                <a:highlight>
                  <a:srgbClr val="F4EEFE"/>
                </a:highlight>
              </a:rPr>
              <a:t>Polarisierung</a:t>
            </a:r>
            <a:r>
              <a:rPr dirty="0">
                <a:highlight>
                  <a:srgbClr val="F4EEFE"/>
                </a:highlight>
              </a:rPr>
              <a:t> und </a:t>
            </a:r>
            <a:r>
              <a:rPr dirty="0" err="1">
                <a:highlight>
                  <a:srgbClr val="F4EEFE"/>
                </a:highlight>
              </a:rPr>
              <a:t>Radikalisierung</a:t>
            </a:r>
            <a:r>
              <a:rPr dirty="0"/>
              <a:t> und </a:t>
            </a:r>
            <a:r>
              <a:rPr dirty="0" err="1"/>
              <a:t>beeinträchtigen</a:t>
            </a:r>
            <a:r>
              <a:rPr dirty="0"/>
              <a:t> </a:t>
            </a:r>
            <a:r>
              <a:rPr dirty="0" err="1"/>
              <a:t>dadurch</a:t>
            </a:r>
            <a:r>
              <a:rPr dirty="0"/>
              <a:t> die </a:t>
            </a:r>
            <a:r>
              <a:rPr dirty="0" err="1"/>
              <a:t>Fähigkeit</a:t>
            </a:r>
            <a:r>
              <a:rPr dirty="0"/>
              <a:t> der </a:t>
            </a:r>
            <a:r>
              <a:rPr dirty="0" err="1"/>
              <a:t>Nutzer</a:t>
            </a:r>
            <a:r>
              <a:rPr dirty="0"/>
              <a:t>*</a:t>
            </a:r>
            <a:r>
              <a:rPr dirty="0" err="1"/>
              <a:t>innen</a:t>
            </a:r>
            <a:r>
              <a:rPr dirty="0"/>
              <a:t> </a:t>
            </a:r>
            <a:r>
              <a:rPr dirty="0" err="1"/>
              <a:t>zu</a:t>
            </a:r>
            <a:r>
              <a:rPr dirty="0"/>
              <a:t> </a:t>
            </a:r>
            <a:r>
              <a:rPr dirty="0" err="1"/>
              <a:t>demokratischer</a:t>
            </a:r>
            <a:r>
              <a:rPr dirty="0"/>
              <a:t> </a:t>
            </a:r>
            <a:r>
              <a:rPr dirty="0" err="1"/>
              <a:t>Meinungsbildung</a:t>
            </a:r>
            <a:r>
              <a:rPr dirty="0"/>
              <a:t> und </a:t>
            </a:r>
            <a:r>
              <a:rPr dirty="0" err="1"/>
              <a:t>kritischem</a:t>
            </a:r>
            <a:r>
              <a:rPr dirty="0"/>
              <a:t> Denken</a:t>
            </a:r>
          </a:p>
        </p:txBody>
      </p:sp>
      <p:graphicFrame>
        <p:nvGraphicFramePr>
          <p:cNvPr id="5" name="Diagram 4">
            <a:extLst>
              <a:ext uri="{FF2B5EF4-FFF2-40B4-BE49-F238E27FC236}">
                <a16:creationId xmlns:a16="http://schemas.microsoft.com/office/drawing/2014/main" id="{B494C2EA-7FEA-ADC1-BB9D-EDE91FB97DC9}"/>
              </a:ext>
            </a:extLst>
          </p:cNvPr>
          <p:cNvGraphicFramePr/>
          <p:nvPr>
            <p:extLst>
              <p:ext uri="{D42A27DB-BD31-4B8C-83A1-F6EECF244321}">
                <p14:modId xmlns:p14="http://schemas.microsoft.com/office/powerpoint/2010/main" val="2764495583"/>
              </p:ext>
            </p:extLst>
          </p:nvPr>
        </p:nvGraphicFramePr>
        <p:xfrm>
          <a:off x="7426779" y="1820636"/>
          <a:ext cx="4572000" cy="3657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Textfeld 5">
            <a:extLst>
              <a:ext uri="{FF2B5EF4-FFF2-40B4-BE49-F238E27FC236}">
                <a16:creationId xmlns:a16="http://schemas.microsoft.com/office/drawing/2014/main" id="{06C03674-E9B3-4081-BA12-27B2F6706421}"/>
              </a:ext>
            </a:extLst>
          </p:cNvPr>
          <p:cNvSpPr/>
          <p:nvPr/>
        </p:nvSpPr>
        <p:spPr>
          <a:xfrm>
            <a:off x="457199" y="755280"/>
            <a:ext cx="11048221"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a:solidFill>
                  <a:schemeClr val="dk1"/>
                </a:solidFill>
                <a:effectLst/>
                <a:uFillTx/>
              </a:defRPr>
            </a:pPr>
            <a:r>
              <a:rPr sz="3200" b="1" dirty="0" err="1">
                <a:latin typeface="Garet Heavy"/>
              </a:rPr>
              <a:t>Auswirkungen</a:t>
            </a:r>
            <a:r>
              <a:rPr sz="3200" b="1" dirty="0">
                <a:latin typeface="Garet Heavy"/>
              </a:rPr>
              <a:t> auf die Gesellschaft</a:t>
            </a:r>
            <a:br>
              <a:rPr lang="it-IT" sz="3200" b="1" u="none" strike="noStrike" dirty="0">
                <a:solidFill>
                  <a:schemeClr val="dk1"/>
                </a:solidFill>
                <a:effectLst/>
                <a:uFillTx/>
                <a:latin typeface="Garet Heavy"/>
              </a:rPr>
            </a:br>
            <a:r>
              <a:rPr sz="2000" dirty="0">
                <a:latin typeface="Garet Book"/>
              </a:rPr>
              <a:t>(Bass &amp; Nicoletti, 2023; Merino et al., 2024;  UCL, 2024)</a:t>
            </a:r>
            <a:endParaRPr lang="it-IT" sz="3200" u="none" strike="noStrike" dirty="0">
              <a:solidFill>
                <a:schemeClr val="dk1"/>
              </a:solidFill>
              <a:effectLst/>
              <a:uFillTx/>
              <a:latin typeface="Garet Book"/>
            </a:endParaRPr>
          </a:p>
        </p:txBody>
      </p:sp>
    </p:spTree>
    <p:extLst>
      <p:ext uri="{BB962C8B-B14F-4D97-AF65-F5344CB8AC3E}">
        <p14:creationId xmlns:p14="http://schemas.microsoft.com/office/powerpoint/2010/main" val="1224049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 name="Rechteck 11">
            <a:extLst>
              <a:ext uri="{FF2B5EF4-FFF2-40B4-BE49-F238E27FC236}">
                <a16:creationId xmlns:a16="http://schemas.microsoft.com/office/drawing/2014/main" id="{FDE88F10-32F0-4DCF-A2FC-878F0EDE984C}"/>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pic>
        <p:nvPicPr>
          <p:cNvPr id="2" name="Grafik 1">
            <a:extLst>
              <a:ext uri="{FF2B5EF4-FFF2-40B4-BE49-F238E27FC236}">
                <a16:creationId xmlns:a16="http://schemas.microsoft.com/office/drawing/2014/main" id="{2AF1C375-42E2-0AD8-7EF4-8A677BABAEE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5" name="Title 4">
            <a:extLst>
              <a:ext uri="{FF2B5EF4-FFF2-40B4-BE49-F238E27FC236}">
                <a16:creationId xmlns:a16="http://schemas.microsoft.com/office/drawing/2014/main" id="{F6EE2B5C-B211-33C1-67D6-A072A66BECE9}"/>
              </a:ext>
            </a:extLst>
          </p:cNvPr>
          <p:cNvSpPr>
            <a:spLocks noGrp="1"/>
          </p:cNvSpPr>
          <p:nvPr>
            <p:ph type="title"/>
          </p:nvPr>
        </p:nvSpPr>
        <p:spPr>
          <a:xfrm>
            <a:off x="457200" y="756000"/>
            <a:ext cx="5637600" cy="583200"/>
          </a:xfrm>
        </p:spPr>
        <p:txBody>
          <a:bodyPr/>
          <a:lstStyle/>
          <a:p>
            <a:pPr>
              <a:defRPr sz="3200" b="1"/>
            </a:pPr>
            <a:r>
              <a:t>Inhaltsverzeichnis</a:t>
            </a:r>
            <a:endParaRPr lang="en-US" b="1" dirty="0"/>
          </a:p>
        </p:txBody>
      </p:sp>
      <p:sp>
        <p:nvSpPr>
          <p:cNvPr id="7" name="Text Placeholder 6">
            <a:extLst>
              <a:ext uri="{FF2B5EF4-FFF2-40B4-BE49-F238E27FC236}">
                <a16:creationId xmlns:a16="http://schemas.microsoft.com/office/drawing/2014/main" id="{55DEE47D-C27E-CEED-9169-D6C9AC40CD5C}"/>
              </a:ext>
            </a:extLst>
          </p:cNvPr>
          <p:cNvSpPr>
            <a:spLocks noGrp="1"/>
          </p:cNvSpPr>
          <p:nvPr>
            <p:ph idx="1"/>
          </p:nvPr>
        </p:nvSpPr>
        <p:spPr>
          <a:xfrm>
            <a:off x="1043354" y="1774800"/>
            <a:ext cx="10515600" cy="3171470"/>
          </a:xfrm>
        </p:spPr>
        <p:txBody>
          <a:bodyPr vert="horz" lIns="91440" tIns="45720" rIns="91440" bIns="45720" anchor="t">
            <a:normAutofit/>
          </a:bodyPr>
          <a:lstStyle/>
          <a:p>
            <a:pPr marL="514350" indent="-514350">
              <a:lnSpc>
                <a:spcPct val="150000"/>
              </a:lnSpc>
              <a:buAutoNum type="arabicPeriod"/>
            </a:pPr>
            <a:r>
              <a:rPr sz="1800"/>
              <a:t>Gen-KI-Bilder verstehen</a:t>
            </a:r>
            <a:br>
              <a:rPr lang="en-US" sz="1400" dirty="0"/>
            </a:br>
            <a:r>
              <a:rPr sz="1400"/>
              <a:t>1.1 Bilder in Social-Media-Trends verstehen</a:t>
            </a:r>
            <a:br>
              <a:rPr lang="en-US" sz="1400" dirty="0"/>
            </a:br>
            <a:r>
              <a:rPr sz="1400"/>
              <a:t>1.2 Übung: #aiart #aiartwork analysieren</a:t>
            </a:r>
          </a:p>
          <a:p>
            <a:pPr marL="514350" indent="-514350">
              <a:lnSpc>
                <a:spcPct val="150000"/>
              </a:lnSpc>
              <a:buAutoNum type="arabicPeriod"/>
            </a:pPr>
            <a:r>
              <a:rPr sz="1800"/>
              <a:t>Bias in GenAI-Bildern</a:t>
            </a:r>
            <a:br>
              <a:rPr lang="en-US" sz="1400" dirty="0"/>
            </a:br>
            <a:r>
              <a:rPr sz="1400"/>
              <a:t>2.1 Das Problem mit GenAI-Bildern: Bias.</a:t>
            </a:r>
            <a:br>
              <a:rPr lang="en-US" sz="1400" dirty="0"/>
            </a:br>
            <a:r>
              <a:rPr sz="1400"/>
              <a:t>2.2 GenAI-Bilder in den sozialen Medien</a:t>
            </a:r>
            <a:br>
              <a:rPr lang="en-US" sz="1400" dirty="0"/>
            </a:br>
            <a:r>
              <a:rPr sz="1400"/>
              <a:t>2.3 Auswirkungen auf die Gesellschaft</a:t>
            </a:r>
          </a:p>
          <a:p>
            <a:pPr marL="0" indent="0">
              <a:buNone/>
            </a:pPr>
            <a:endParaRPr lang="en-US" sz="2000" dirty="0"/>
          </a:p>
        </p:txBody>
      </p:sp>
    </p:spTree>
    <p:extLst>
      <p:ext uri="{BB962C8B-B14F-4D97-AF65-F5344CB8AC3E}">
        <p14:creationId xmlns:p14="http://schemas.microsoft.com/office/powerpoint/2010/main" val="35477859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03A6F83F-7695-BC3F-AF72-D398C71C0E54}"/>
            </a:ext>
          </a:extLst>
        </p:cNvPr>
        <p:cNvGrpSpPr/>
        <p:nvPr/>
      </p:nvGrpSpPr>
      <p:grpSpPr>
        <a:xfrm>
          <a:off x="0" y="0"/>
          <a:ext cx="0" cy="0"/>
          <a:chOff x="0" y="0"/>
          <a:chExt cx="0" cy="0"/>
        </a:xfrm>
      </p:grpSpPr>
      <p:sp>
        <p:nvSpPr>
          <p:cNvPr id="13" name="Rechteck 10">
            <a:extLst>
              <a:ext uri="{FF2B5EF4-FFF2-40B4-BE49-F238E27FC236}">
                <a16:creationId xmlns:a16="http://schemas.microsoft.com/office/drawing/2014/main" id="{4057A01C-67E5-4F9F-8E1F-EBF66C0AD447}"/>
              </a:ext>
            </a:extLst>
          </p:cNvPr>
          <p:cNvSpPr/>
          <p:nvPr/>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sp>
        <p:nvSpPr>
          <p:cNvPr id="15" name="PlaceHolder 1">
            <a:extLst>
              <a:ext uri="{FF2B5EF4-FFF2-40B4-BE49-F238E27FC236}">
                <a16:creationId xmlns:a16="http://schemas.microsoft.com/office/drawing/2014/main" id="{2BAC16FA-7E7C-459B-9600-2CBE299DE84B}"/>
              </a:ext>
            </a:extLst>
          </p:cNvPr>
          <p:cNvSpPr txBox="1">
            <a:spLocks/>
          </p:cNvSpPr>
          <p:nvPr/>
        </p:nvSpPr>
        <p:spPr>
          <a:xfrm>
            <a:off x="457200" y="2392020"/>
            <a:ext cx="3499589" cy="2571120"/>
          </a:xfrm>
          <a:prstGeom prst="rect">
            <a:avLst/>
          </a:prstGeom>
          <a:noFill/>
          <a:ln w="0">
            <a:noFill/>
          </a:ln>
        </p:spPr>
        <p:txBody>
          <a:bodyPr vert="horz"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1001"/>
              </a:spcBef>
              <a:tabLst>
                <a:tab pos="0" algn="l"/>
              </a:tabLst>
            </a:pPr>
            <a:r>
              <a:t>Beispiel 1</a:t>
            </a:r>
            <a:endParaRPr lang="de-DE" dirty="0">
              <a:solidFill>
                <a:schemeClr val="dk1"/>
              </a:solidFill>
              <a:latin typeface="Garet Book"/>
            </a:endParaRPr>
          </a:p>
        </p:txBody>
      </p:sp>
      <p:sp>
        <p:nvSpPr>
          <p:cNvPr id="12" name="Rechteck 11">
            <a:extLst>
              <a:ext uri="{FF2B5EF4-FFF2-40B4-BE49-F238E27FC236}">
                <a16:creationId xmlns:a16="http://schemas.microsoft.com/office/drawing/2014/main" id="{0FE9900A-E328-0105-EF6B-D016AD41C76A}"/>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sp>
        <p:nvSpPr>
          <p:cNvPr id="4" name="Title 4">
            <a:extLst>
              <a:ext uri="{FF2B5EF4-FFF2-40B4-BE49-F238E27FC236}">
                <a16:creationId xmlns:a16="http://schemas.microsoft.com/office/drawing/2014/main" id="{0156BEB8-FA97-8C14-006E-D502C9E097CC}"/>
              </a:ext>
            </a:extLst>
          </p:cNvPr>
          <p:cNvSpPr txBox="1">
            <a:spLocks/>
          </p:cNvSpPr>
          <p:nvPr/>
        </p:nvSpPr>
        <p:spPr>
          <a:xfrm>
            <a:off x="838200" y="495114"/>
            <a:ext cx="13932567" cy="4517940"/>
          </a:xfrm>
          <a:prstGeom prst="rect">
            <a:avLst/>
          </a:prstGeom>
        </p:spPr>
        <p:txBody>
          <a:bodyPr vert="horz" lIns="91440" tIns="45720" rIns="91440" bIns="4572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US" sz="2400"/>
            </a:br>
            <a:br>
              <a:rPr lang="en-US" sz="2400"/>
            </a:br>
            <a:endParaRPr lang="en-US" sz="2400"/>
          </a:p>
        </p:txBody>
      </p:sp>
      <p:pic>
        <p:nvPicPr>
          <p:cNvPr id="2" name="Grafik 1">
            <a:extLst>
              <a:ext uri="{FF2B5EF4-FFF2-40B4-BE49-F238E27FC236}">
                <a16:creationId xmlns:a16="http://schemas.microsoft.com/office/drawing/2014/main" id="{1BAFA810-1323-39A9-30F3-2533F810BF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graphicFrame>
        <p:nvGraphicFramePr>
          <p:cNvPr id="8" name="Tabelle 7">
            <a:extLst>
              <a:ext uri="{FF2B5EF4-FFF2-40B4-BE49-F238E27FC236}">
                <a16:creationId xmlns:a16="http://schemas.microsoft.com/office/drawing/2014/main" id="{AF95581A-785B-847A-ED8E-F1242D26752D}"/>
              </a:ext>
            </a:extLst>
          </p:cNvPr>
          <p:cNvGraphicFramePr>
            <a:graphicFrameLocks noGrp="1"/>
          </p:cNvGraphicFramePr>
          <p:nvPr>
            <p:extLst>
              <p:ext uri="{D42A27DB-BD31-4B8C-83A1-F6EECF244321}">
                <p14:modId xmlns:p14="http://schemas.microsoft.com/office/powerpoint/2010/main" val="887925423"/>
              </p:ext>
            </p:extLst>
          </p:nvPr>
        </p:nvGraphicFramePr>
        <p:xfrm>
          <a:off x="4562671" y="1706131"/>
          <a:ext cx="7172129" cy="3893143"/>
        </p:xfrm>
        <a:graphic>
          <a:graphicData uri="http://schemas.openxmlformats.org/drawingml/2006/table">
            <a:tbl>
              <a:tblPr firstRow="1" bandRow="1">
                <a:tableStyleId>{B301B821-A1FF-4177-AEE7-76D212191A09}</a:tableStyleId>
              </a:tblPr>
              <a:tblGrid>
                <a:gridCol w="2141962">
                  <a:extLst>
                    <a:ext uri="{9D8B030D-6E8A-4147-A177-3AD203B41FA5}">
                      <a16:colId xmlns:a16="http://schemas.microsoft.com/office/drawing/2014/main" val="1169520722"/>
                    </a:ext>
                  </a:extLst>
                </a:gridCol>
                <a:gridCol w="5030167">
                  <a:extLst>
                    <a:ext uri="{9D8B030D-6E8A-4147-A177-3AD203B41FA5}">
                      <a16:colId xmlns:a16="http://schemas.microsoft.com/office/drawing/2014/main" val="2724736713"/>
                    </a:ext>
                  </a:extLst>
                </a:gridCol>
              </a:tblGrid>
              <a:tr h="610656">
                <a:tc>
                  <a:txBody>
                    <a:bodyPr/>
                    <a:lstStyle/>
                    <a:p>
                      <a:pPr>
                        <a:lnSpc>
                          <a:spcPct val="100000"/>
                        </a:lnSpc>
                        <a:defRPr sz="1600">
                          <a:solidFill>
                            <a:schemeClr val="tx1"/>
                          </a:solidFill>
                          <a:latin typeface="Garet Book"/>
                        </a:defRPr>
                      </a:pPr>
                      <a:r>
                        <a:t>Quelle</a:t>
                      </a:r>
                    </a:p>
                  </a:txBody>
                  <a:tcPr anchor="ctr"/>
                </a:tc>
                <a:tc>
                  <a:txBody>
                    <a:bodyPr/>
                    <a:lstStyle/>
                    <a:p>
                      <a:pPr>
                        <a:lnSpc>
                          <a:spcPct val="100000"/>
                        </a:lnSpc>
                        <a:defRPr sz="1600">
                          <a:solidFill>
                            <a:schemeClr val="tx1"/>
                          </a:solidFill>
                          <a:latin typeface="Garet Book"/>
                        </a:defRPr>
                      </a:pPr>
                      <a:r>
                        <a:t>Bias in Trainingsdaten</a:t>
                      </a:r>
                      <a:endParaRPr lang="de-DE" sz="1600" b="0" dirty="0">
                        <a:solidFill>
                          <a:schemeClr val="tx1"/>
                        </a:solidFill>
                        <a:latin typeface="Garet Book"/>
                      </a:endParaRPr>
                    </a:p>
                  </a:txBody>
                  <a:tcPr anchor="ctr"/>
                </a:tc>
                <a:extLst>
                  <a:ext uri="{0D108BD9-81ED-4DB2-BD59-A6C34878D82A}">
                    <a16:rowId xmlns:a16="http://schemas.microsoft.com/office/drawing/2014/main" val="1217796060"/>
                  </a:ext>
                </a:extLst>
              </a:tr>
              <a:tr h="1505728">
                <a:tc>
                  <a:txBody>
                    <a:bodyPr/>
                    <a:lstStyle/>
                    <a:p>
                      <a:pPr>
                        <a:lnSpc>
                          <a:spcPct val="100000"/>
                        </a:lnSpc>
                        <a:defRPr sz="1600" b="1">
                          <a:latin typeface="Garet Book"/>
                        </a:defRPr>
                      </a:pPr>
                      <a:r>
                        <a:t>Ergebnis</a:t>
                      </a:r>
                      <a:endParaRPr lang="de-DE" sz="1600" b="1" dirty="0">
                        <a:latin typeface="Garet Book"/>
                      </a:endParaRPr>
                    </a:p>
                  </a:txBody>
                  <a:tcPr anchor="ctr"/>
                </a:tc>
                <a:tc>
                  <a:txBody>
                    <a:bodyPr/>
                    <a:lstStyle/>
                    <a:p>
                      <a:pPr lvl="0">
                        <a:lnSpc>
                          <a:spcPct val="100000"/>
                        </a:lnSpc>
                        <a:buNone/>
                        <a:defRPr sz="1600">
                          <a:solidFill>
                            <a:srgbClr val="0B163B"/>
                          </a:solidFill>
                          <a:latin typeface="Garet Book"/>
                        </a:defRPr>
                      </a:pPr>
                      <a:r>
                        <a:t>Daten über strukturell diskriminierte Personengruppen werden selten oder gar nicht erhoben, gespeichert oder ausgewertet</a:t>
                      </a:r>
                      <a:endParaRPr lang="de-DE" sz="1600" dirty="0">
                        <a:latin typeface="Garet Book"/>
                      </a:endParaRPr>
                    </a:p>
                  </a:txBody>
                  <a:tcPr anchor="ctr"/>
                </a:tc>
                <a:extLst>
                  <a:ext uri="{0D108BD9-81ED-4DB2-BD59-A6C34878D82A}">
                    <a16:rowId xmlns:a16="http://schemas.microsoft.com/office/drawing/2014/main" val="2055425372"/>
                  </a:ext>
                </a:extLst>
              </a:tr>
              <a:tr h="1776759">
                <a:tc>
                  <a:txBody>
                    <a:bodyPr/>
                    <a:lstStyle/>
                    <a:p>
                      <a:pPr>
                        <a:lnSpc>
                          <a:spcPct val="100000"/>
                        </a:lnSpc>
                        <a:defRPr sz="1600" b="1">
                          <a:latin typeface="Garet Book"/>
                        </a:defRPr>
                      </a:pPr>
                      <a:r>
                        <a:t>Beispiel aus der Praxis</a:t>
                      </a:r>
                      <a:endParaRPr lang="de-DE" sz="1600" b="1" dirty="0">
                        <a:latin typeface="Garet Book"/>
                      </a:endParaRPr>
                    </a:p>
                  </a:txBody>
                  <a:tcPr anchor="ctr"/>
                </a:tc>
                <a:tc>
                  <a:txBody>
                    <a:bodyPr/>
                    <a:lstStyle/>
                    <a:p>
                      <a:pPr marL="0" marR="0" lvl="0" indent="0" algn="l">
                        <a:lnSpc>
                          <a:spcPct val="100000"/>
                        </a:lnSpc>
                        <a:spcBef>
                          <a:spcPts val="1000"/>
                        </a:spcBef>
                        <a:spcAft>
                          <a:spcPts val="0"/>
                        </a:spcAft>
                        <a:buNone/>
                        <a:defRPr sz="1600">
                          <a:solidFill>
                            <a:srgbClr val="0B163B"/>
                          </a:solidFill>
                          <a:latin typeface="Garet Book"/>
                        </a:defRPr>
                      </a:pPr>
                      <a:r>
                        <a:t>Ein von KI generiertes Bild einer Gruppe von Menschen zeigt oft nur junge, nicht behinderte Frauen und Männer, da die meisten Fotos von Gruppen in den Trainingsdaten keine nicht-binären, älteren oder behinderten Menschen zeigen.</a:t>
                      </a:r>
                      <a:endParaRPr lang="en-US" sz="1600" b="0" i="0" u="none" strike="noStrike" noProof="0" dirty="0">
                        <a:solidFill>
                          <a:srgbClr val="0B163B"/>
                        </a:solidFill>
                        <a:latin typeface="Garet Book"/>
                      </a:endParaRPr>
                    </a:p>
                  </a:txBody>
                  <a:tcPr anchor="ctr"/>
                </a:tc>
                <a:extLst>
                  <a:ext uri="{0D108BD9-81ED-4DB2-BD59-A6C34878D82A}">
                    <a16:rowId xmlns:a16="http://schemas.microsoft.com/office/drawing/2014/main" val="152428440"/>
                  </a:ext>
                </a:extLst>
              </a:tr>
            </a:tbl>
          </a:graphicData>
        </a:graphic>
      </p:graphicFrame>
      <p:sp>
        <p:nvSpPr>
          <p:cNvPr id="9" name="Textfeld 5">
            <a:extLst>
              <a:ext uri="{FF2B5EF4-FFF2-40B4-BE49-F238E27FC236}">
                <a16:creationId xmlns:a16="http://schemas.microsoft.com/office/drawing/2014/main" id="{A05E5C6A-A0F7-4AF3-8C06-AB48D928DC19}"/>
              </a:ext>
            </a:extLst>
          </p:cNvPr>
          <p:cNvSpPr/>
          <p:nvPr/>
        </p:nvSpPr>
        <p:spPr>
          <a:xfrm>
            <a:off x="457200" y="755280"/>
            <a:ext cx="3825550" cy="1875983"/>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a:solidFill>
                  <a:schemeClr val="dk1"/>
                </a:solidFill>
              </a:defRPr>
            </a:pPr>
            <a:r>
              <a:rPr sz="3200" b="1" dirty="0" err="1">
                <a:effectLst/>
                <a:uFillTx/>
                <a:latin typeface="Garet Heavy"/>
              </a:rPr>
              <a:t>Auswirkungen</a:t>
            </a:r>
            <a:r>
              <a:rPr sz="3200" b="1" dirty="0">
                <a:effectLst/>
                <a:uFillTx/>
                <a:latin typeface="Garet Heavy"/>
              </a:rPr>
              <a:t> auf die Gesellschaft</a:t>
            </a:r>
            <a:br>
              <a:rPr lang="it-IT" sz="3200" b="1" u="none" strike="noStrike" dirty="0">
                <a:solidFill>
                  <a:schemeClr val="dk1"/>
                </a:solidFill>
                <a:effectLst/>
                <a:uFillTx/>
                <a:latin typeface="Garet Heavy"/>
              </a:rPr>
            </a:br>
            <a:r>
              <a:rPr sz="2000" dirty="0" err="1">
                <a:latin typeface="Garet Book"/>
              </a:rPr>
              <a:t>Beispiele</a:t>
            </a:r>
            <a:r>
              <a:rPr sz="2000" dirty="0">
                <a:latin typeface="Garet Book"/>
              </a:rPr>
              <a:t> </a:t>
            </a:r>
            <a:r>
              <a:rPr sz="2000" dirty="0" err="1">
                <a:latin typeface="Garet Book"/>
              </a:rPr>
              <a:t>aus</a:t>
            </a:r>
            <a:r>
              <a:rPr sz="2000" dirty="0">
                <a:latin typeface="Garet Book"/>
              </a:rPr>
              <a:t> der Praxis</a:t>
            </a:r>
            <a:endParaRPr lang="it-IT" sz="3200" u="none" strike="noStrike" dirty="0">
              <a:solidFill>
                <a:schemeClr val="dk1"/>
              </a:solidFill>
              <a:effectLst/>
              <a:uFillTx/>
              <a:latin typeface="Garet Book"/>
            </a:endParaRPr>
          </a:p>
        </p:txBody>
      </p:sp>
    </p:spTree>
    <p:extLst>
      <p:ext uri="{BB962C8B-B14F-4D97-AF65-F5344CB8AC3E}">
        <p14:creationId xmlns:p14="http://schemas.microsoft.com/office/powerpoint/2010/main" val="41209645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03A6F83F-7695-BC3F-AF72-D398C71C0E54}"/>
            </a:ext>
          </a:extLst>
        </p:cNvPr>
        <p:cNvGrpSpPr/>
        <p:nvPr/>
      </p:nvGrpSpPr>
      <p:grpSpPr>
        <a:xfrm>
          <a:off x="0" y="0"/>
          <a:ext cx="0" cy="0"/>
          <a:chOff x="0" y="0"/>
          <a:chExt cx="0" cy="0"/>
        </a:xfrm>
      </p:grpSpPr>
      <p:sp>
        <p:nvSpPr>
          <p:cNvPr id="13" name="Rechteck 10">
            <a:extLst>
              <a:ext uri="{FF2B5EF4-FFF2-40B4-BE49-F238E27FC236}">
                <a16:creationId xmlns:a16="http://schemas.microsoft.com/office/drawing/2014/main" id="{4057A01C-67E5-4F9F-8E1F-EBF66C0AD447}"/>
              </a:ext>
            </a:extLst>
          </p:cNvPr>
          <p:cNvSpPr/>
          <p:nvPr/>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sp>
        <p:nvSpPr>
          <p:cNvPr id="15" name="PlaceHolder 1">
            <a:extLst>
              <a:ext uri="{FF2B5EF4-FFF2-40B4-BE49-F238E27FC236}">
                <a16:creationId xmlns:a16="http://schemas.microsoft.com/office/drawing/2014/main" id="{2BAC16FA-7E7C-459B-9600-2CBE299DE84B}"/>
              </a:ext>
            </a:extLst>
          </p:cNvPr>
          <p:cNvSpPr txBox="1">
            <a:spLocks/>
          </p:cNvSpPr>
          <p:nvPr/>
        </p:nvSpPr>
        <p:spPr>
          <a:xfrm>
            <a:off x="457200" y="2392020"/>
            <a:ext cx="3499589" cy="2571120"/>
          </a:xfrm>
          <a:prstGeom prst="rect">
            <a:avLst/>
          </a:prstGeom>
          <a:noFill/>
          <a:ln w="0">
            <a:noFill/>
          </a:ln>
        </p:spPr>
        <p:txBody>
          <a:bodyPr vert="horz"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1001"/>
              </a:spcBef>
              <a:tabLst>
                <a:tab pos="0" algn="l"/>
              </a:tabLst>
            </a:pPr>
            <a:r>
              <a:t>Beispiel 2</a:t>
            </a:r>
            <a:endParaRPr lang="de-DE" dirty="0">
              <a:solidFill>
                <a:schemeClr val="dk1"/>
              </a:solidFill>
              <a:latin typeface="Garet Book"/>
            </a:endParaRPr>
          </a:p>
        </p:txBody>
      </p:sp>
      <p:sp>
        <p:nvSpPr>
          <p:cNvPr id="12" name="Rechteck 11">
            <a:extLst>
              <a:ext uri="{FF2B5EF4-FFF2-40B4-BE49-F238E27FC236}">
                <a16:creationId xmlns:a16="http://schemas.microsoft.com/office/drawing/2014/main" id="{0FE9900A-E328-0105-EF6B-D016AD41C76A}"/>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sp>
        <p:nvSpPr>
          <p:cNvPr id="4" name="Title 4">
            <a:extLst>
              <a:ext uri="{FF2B5EF4-FFF2-40B4-BE49-F238E27FC236}">
                <a16:creationId xmlns:a16="http://schemas.microsoft.com/office/drawing/2014/main" id="{0156BEB8-FA97-8C14-006E-D502C9E097CC}"/>
              </a:ext>
            </a:extLst>
          </p:cNvPr>
          <p:cNvSpPr txBox="1">
            <a:spLocks/>
          </p:cNvSpPr>
          <p:nvPr/>
        </p:nvSpPr>
        <p:spPr>
          <a:xfrm>
            <a:off x="838200" y="495114"/>
            <a:ext cx="13932567" cy="4517940"/>
          </a:xfrm>
          <a:prstGeom prst="rect">
            <a:avLst/>
          </a:prstGeom>
        </p:spPr>
        <p:txBody>
          <a:bodyPr vert="horz" lIns="91440" tIns="45720" rIns="91440" bIns="4572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US" sz="2400"/>
            </a:br>
            <a:br>
              <a:rPr lang="en-US" sz="2400"/>
            </a:br>
            <a:endParaRPr lang="en-US" sz="2400"/>
          </a:p>
        </p:txBody>
      </p:sp>
      <p:graphicFrame>
        <p:nvGraphicFramePr>
          <p:cNvPr id="8" name="Tabelle 7">
            <a:extLst>
              <a:ext uri="{FF2B5EF4-FFF2-40B4-BE49-F238E27FC236}">
                <a16:creationId xmlns:a16="http://schemas.microsoft.com/office/drawing/2014/main" id="{AF95581A-785B-847A-ED8E-F1242D26752D}"/>
              </a:ext>
            </a:extLst>
          </p:cNvPr>
          <p:cNvGraphicFramePr>
            <a:graphicFrameLocks noGrp="1"/>
          </p:cNvGraphicFramePr>
          <p:nvPr>
            <p:extLst>
              <p:ext uri="{D42A27DB-BD31-4B8C-83A1-F6EECF244321}">
                <p14:modId xmlns:p14="http://schemas.microsoft.com/office/powerpoint/2010/main" val="676403530"/>
              </p:ext>
            </p:extLst>
          </p:nvPr>
        </p:nvGraphicFramePr>
        <p:xfrm>
          <a:off x="4610571" y="1020552"/>
          <a:ext cx="7124229" cy="5056656"/>
        </p:xfrm>
        <a:graphic>
          <a:graphicData uri="http://schemas.openxmlformats.org/drawingml/2006/table">
            <a:tbl>
              <a:tblPr firstRow="1" bandRow="1">
                <a:tableStyleId>{B301B821-A1FF-4177-AEE7-76D212191A09}</a:tableStyleId>
              </a:tblPr>
              <a:tblGrid>
                <a:gridCol w="2060093">
                  <a:extLst>
                    <a:ext uri="{9D8B030D-6E8A-4147-A177-3AD203B41FA5}">
                      <a16:colId xmlns:a16="http://schemas.microsoft.com/office/drawing/2014/main" val="1169520722"/>
                    </a:ext>
                  </a:extLst>
                </a:gridCol>
                <a:gridCol w="5064136">
                  <a:extLst>
                    <a:ext uri="{9D8B030D-6E8A-4147-A177-3AD203B41FA5}">
                      <a16:colId xmlns:a16="http://schemas.microsoft.com/office/drawing/2014/main" val="2724736713"/>
                    </a:ext>
                  </a:extLst>
                </a:gridCol>
              </a:tblGrid>
              <a:tr h="610656">
                <a:tc>
                  <a:txBody>
                    <a:bodyPr/>
                    <a:lstStyle/>
                    <a:p>
                      <a:pPr>
                        <a:lnSpc>
                          <a:spcPct val="100000"/>
                        </a:lnSpc>
                        <a:defRPr sz="1600">
                          <a:solidFill>
                            <a:schemeClr val="tx1"/>
                          </a:solidFill>
                          <a:latin typeface="Garet Book"/>
                        </a:defRPr>
                      </a:pPr>
                      <a:r>
                        <a:t>Quelle</a:t>
                      </a:r>
                    </a:p>
                  </a:txBody>
                  <a:tcPr anchor="ctr"/>
                </a:tc>
                <a:tc>
                  <a:txBody>
                    <a:bodyPr/>
                    <a:lstStyle/>
                    <a:p>
                      <a:pPr lvl="0">
                        <a:lnSpc>
                          <a:spcPct val="100000"/>
                        </a:lnSpc>
                        <a:buNone/>
                        <a:defRPr sz="1600">
                          <a:solidFill>
                            <a:srgbClr val="0B163B"/>
                          </a:solidFill>
                        </a:defRPr>
                      </a:pPr>
                      <a:r>
                        <a:t>Algorithmischer Bias</a:t>
                      </a:r>
                      <a:endParaRPr lang="de-DE" sz="1600" dirty="0"/>
                    </a:p>
                  </a:txBody>
                  <a:tcPr anchor="ctr"/>
                </a:tc>
                <a:extLst>
                  <a:ext uri="{0D108BD9-81ED-4DB2-BD59-A6C34878D82A}">
                    <a16:rowId xmlns:a16="http://schemas.microsoft.com/office/drawing/2014/main" val="1217796060"/>
                  </a:ext>
                </a:extLst>
              </a:tr>
              <a:tr h="2160000">
                <a:tc>
                  <a:txBody>
                    <a:bodyPr/>
                    <a:lstStyle/>
                    <a:p>
                      <a:pPr>
                        <a:lnSpc>
                          <a:spcPct val="100000"/>
                        </a:lnSpc>
                        <a:defRPr sz="1600" b="1">
                          <a:latin typeface="Garet Book"/>
                        </a:defRPr>
                      </a:pPr>
                      <a:r>
                        <a:t>Ergebnis</a:t>
                      </a:r>
                      <a:endParaRPr lang="de-DE" sz="1600" b="1" dirty="0">
                        <a:latin typeface="Garet Book"/>
                      </a:endParaRPr>
                    </a:p>
                  </a:txBody>
                  <a:tcPr anchor="ctr"/>
                </a:tc>
                <a:tc>
                  <a:txBody>
                    <a:bodyPr/>
                    <a:lstStyle/>
                    <a:p>
                      <a:pPr lvl="0">
                        <a:lnSpc>
                          <a:spcPct val="100000"/>
                        </a:lnSpc>
                        <a:buNone/>
                        <a:defRPr sz="1600">
                          <a:solidFill>
                            <a:srgbClr val="0B163B"/>
                          </a:solidFill>
                        </a:defRPr>
                      </a:pPr>
                      <a:r>
                        <a:t>Vorhandene Daten werden falsch interpretiert und/oder die Ergebnisse sind verzerrt, was auf blinde Flecken im Entwicklungsprozess und/oder bestimmte algorithmische Ziele zurückzuführen ist, die von Softwareentwickler*innen vorgegeben oder von halbüberwachten Algorithmen eigenständig ermittelt wurden.</a:t>
                      </a:r>
                    </a:p>
                  </a:txBody>
                  <a:tcPr anchor="ctr"/>
                </a:tc>
                <a:extLst>
                  <a:ext uri="{0D108BD9-81ED-4DB2-BD59-A6C34878D82A}">
                    <a16:rowId xmlns:a16="http://schemas.microsoft.com/office/drawing/2014/main" val="2055425372"/>
                  </a:ext>
                </a:extLst>
              </a:tr>
              <a:tr h="1776759">
                <a:tc>
                  <a:txBody>
                    <a:bodyPr/>
                    <a:lstStyle/>
                    <a:p>
                      <a:pPr>
                        <a:lnSpc>
                          <a:spcPct val="100000"/>
                        </a:lnSpc>
                        <a:defRPr sz="1600" b="1">
                          <a:latin typeface="Garet Book"/>
                        </a:defRPr>
                      </a:pPr>
                      <a:r>
                        <a:t>Beispiel aus der Praxis</a:t>
                      </a:r>
                      <a:endParaRPr lang="de-DE" sz="1600" b="1" dirty="0">
                        <a:latin typeface="Garet Book"/>
                      </a:endParaRPr>
                    </a:p>
                  </a:txBody>
                  <a:tcPr anchor="ctr"/>
                </a:tc>
                <a:tc>
                  <a:txBody>
                    <a:bodyPr/>
                    <a:lstStyle/>
                    <a:p>
                      <a:pPr marL="0" marR="0" lvl="0" indent="0" algn="l">
                        <a:lnSpc>
                          <a:spcPct val="100000"/>
                        </a:lnSpc>
                        <a:spcBef>
                          <a:spcPts val="1000"/>
                        </a:spcBef>
                        <a:spcAft>
                          <a:spcPts val="0"/>
                        </a:spcAft>
                        <a:buNone/>
                        <a:defRPr sz="1200">
                          <a:solidFill>
                            <a:srgbClr val="000000"/>
                          </a:solidFill>
                        </a:defRPr>
                      </a:pPr>
                      <a:r>
                        <a:t>Auf einer Social-Media-Plattform hebt das Empfehlungssystem KI-generierte Bilder von stark sexualisierten Frauen unter dem Hashtag #aiart hervor. Das System stuft Beiträge nach dem Engagement ein und zeigt, dass diese Bilder mehr Klicks erhalten und länger betrachtet werden. Dies bedeutet mehr Werbeeinnahmen, was für das Social-Media-Unternehmen Priorität hat. Im Laufe der Zeit lernen sowohl der Algorithmus als auch viele Kreative durch diese Feedback-Schleife, dass „erfolgreiche“ KI-Kunst sexualisierte Bilder von Frauen produziert, andere Themen und Stile verdrängt und sexistische visuelle Normen normalisiert. </a:t>
                      </a:r>
                      <a:endParaRPr lang="de-DE" sz="1200" dirty="0"/>
                    </a:p>
                  </a:txBody>
                  <a:tcPr anchor="ctr"/>
                </a:tc>
                <a:extLst>
                  <a:ext uri="{0D108BD9-81ED-4DB2-BD59-A6C34878D82A}">
                    <a16:rowId xmlns:a16="http://schemas.microsoft.com/office/drawing/2014/main" val="152428440"/>
                  </a:ext>
                </a:extLst>
              </a:tr>
            </a:tbl>
          </a:graphicData>
        </a:graphic>
      </p:graphicFrame>
      <p:pic>
        <p:nvPicPr>
          <p:cNvPr id="2" name="Grafik 1">
            <a:extLst>
              <a:ext uri="{FF2B5EF4-FFF2-40B4-BE49-F238E27FC236}">
                <a16:creationId xmlns:a16="http://schemas.microsoft.com/office/drawing/2014/main" id="{1BAFA810-1323-39A9-30F3-2533F810BF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10" name="Textfeld 5">
            <a:extLst>
              <a:ext uri="{FF2B5EF4-FFF2-40B4-BE49-F238E27FC236}">
                <a16:creationId xmlns:a16="http://schemas.microsoft.com/office/drawing/2014/main" id="{E0782D61-5E10-42C5-8DC8-2B7CE66676B9}"/>
              </a:ext>
            </a:extLst>
          </p:cNvPr>
          <p:cNvSpPr/>
          <p:nvPr/>
        </p:nvSpPr>
        <p:spPr>
          <a:xfrm>
            <a:off x="457200" y="755280"/>
            <a:ext cx="3825550" cy="13835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a:solidFill>
                  <a:schemeClr val="dk1"/>
                </a:solidFill>
              </a:defRPr>
            </a:pPr>
            <a:r>
              <a:rPr sz="3200" b="1" dirty="0" err="1">
                <a:effectLst/>
                <a:uFillTx/>
                <a:latin typeface="Garet Heavy"/>
              </a:rPr>
              <a:t>Auswirkungen</a:t>
            </a:r>
            <a:r>
              <a:rPr sz="3200" b="1" dirty="0">
                <a:effectLst/>
                <a:uFillTx/>
                <a:latin typeface="Garet Heavy"/>
              </a:rPr>
              <a:t> auf die Gesellschaft</a:t>
            </a:r>
            <a:br>
              <a:rPr lang="it-IT" sz="3200" b="1" u="none" strike="noStrike" dirty="0">
                <a:solidFill>
                  <a:schemeClr val="dk1"/>
                </a:solidFill>
                <a:effectLst/>
                <a:uFillTx/>
                <a:latin typeface="Garet Heavy"/>
              </a:rPr>
            </a:br>
            <a:r>
              <a:rPr sz="2000" dirty="0" err="1">
                <a:latin typeface="Garet Book"/>
              </a:rPr>
              <a:t>Beispiele</a:t>
            </a:r>
            <a:r>
              <a:rPr sz="2000" dirty="0">
                <a:latin typeface="Garet Book"/>
              </a:rPr>
              <a:t> </a:t>
            </a:r>
            <a:r>
              <a:rPr sz="2000" dirty="0" err="1">
                <a:latin typeface="Garet Book"/>
              </a:rPr>
              <a:t>aus</a:t>
            </a:r>
            <a:r>
              <a:rPr sz="2000" dirty="0">
                <a:latin typeface="Garet Book"/>
              </a:rPr>
              <a:t> der Praxis</a:t>
            </a:r>
            <a:endParaRPr lang="it-IT" sz="3200" u="none" strike="noStrike" dirty="0">
              <a:solidFill>
                <a:schemeClr val="dk1"/>
              </a:solidFill>
              <a:effectLst/>
              <a:uFillTx/>
              <a:latin typeface="Garet Book"/>
            </a:endParaRPr>
          </a:p>
        </p:txBody>
      </p:sp>
    </p:spTree>
    <p:extLst>
      <p:ext uri="{BB962C8B-B14F-4D97-AF65-F5344CB8AC3E}">
        <p14:creationId xmlns:p14="http://schemas.microsoft.com/office/powerpoint/2010/main" val="29856323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03A6F83F-7695-BC3F-AF72-D398C71C0E54}"/>
            </a:ext>
          </a:extLst>
        </p:cNvPr>
        <p:cNvGrpSpPr/>
        <p:nvPr/>
      </p:nvGrpSpPr>
      <p:grpSpPr>
        <a:xfrm>
          <a:off x="0" y="0"/>
          <a:ext cx="0" cy="0"/>
          <a:chOff x="0" y="0"/>
          <a:chExt cx="0" cy="0"/>
        </a:xfrm>
      </p:grpSpPr>
      <p:sp>
        <p:nvSpPr>
          <p:cNvPr id="13" name="Rechteck 10">
            <a:extLst>
              <a:ext uri="{FF2B5EF4-FFF2-40B4-BE49-F238E27FC236}">
                <a16:creationId xmlns:a16="http://schemas.microsoft.com/office/drawing/2014/main" id="{4057A01C-67E5-4F9F-8E1F-EBF66C0AD447}"/>
              </a:ext>
            </a:extLst>
          </p:cNvPr>
          <p:cNvSpPr/>
          <p:nvPr/>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sp>
        <p:nvSpPr>
          <p:cNvPr id="15" name="PlaceHolder 1">
            <a:extLst>
              <a:ext uri="{FF2B5EF4-FFF2-40B4-BE49-F238E27FC236}">
                <a16:creationId xmlns:a16="http://schemas.microsoft.com/office/drawing/2014/main" id="{2BAC16FA-7E7C-459B-9600-2CBE299DE84B}"/>
              </a:ext>
            </a:extLst>
          </p:cNvPr>
          <p:cNvSpPr txBox="1">
            <a:spLocks/>
          </p:cNvSpPr>
          <p:nvPr/>
        </p:nvSpPr>
        <p:spPr>
          <a:xfrm>
            <a:off x="457200" y="2392020"/>
            <a:ext cx="3499589" cy="2571120"/>
          </a:xfrm>
          <a:prstGeom prst="rect">
            <a:avLst/>
          </a:prstGeom>
          <a:noFill/>
          <a:ln w="0">
            <a:noFill/>
          </a:ln>
        </p:spPr>
        <p:txBody>
          <a:bodyPr vert="horz"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1001"/>
              </a:spcBef>
              <a:tabLst>
                <a:tab pos="0" algn="l"/>
              </a:tabLst>
            </a:pPr>
            <a:r>
              <a:t>Beispiel 3</a:t>
            </a:r>
            <a:endParaRPr lang="de-DE" dirty="0">
              <a:solidFill>
                <a:schemeClr val="dk1"/>
              </a:solidFill>
              <a:latin typeface="Garet Book"/>
            </a:endParaRPr>
          </a:p>
        </p:txBody>
      </p:sp>
      <p:sp>
        <p:nvSpPr>
          <p:cNvPr id="12" name="Rechteck 11">
            <a:extLst>
              <a:ext uri="{FF2B5EF4-FFF2-40B4-BE49-F238E27FC236}">
                <a16:creationId xmlns:a16="http://schemas.microsoft.com/office/drawing/2014/main" id="{0FE9900A-E328-0105-EF6B-D016AD41C76A}"/>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sp>
        <p:nvSpPr>
          <p:cNvPr id="4" name="Title 4">
            <a:extLst>
              <a:ext uri="{FF2B5EF4-FFF2-40B4-BE49-F238E27FC236}">
                <a16:creationId xmlns:a16="http://schemas.microsoft.com/office/drawing/2014/main" id="{0156BEB8-FA97-8C14-006E-D502C9E097CC}"/>
              </a:ext>
            </a:extLst>
          </p:cNvPr>
          <p:cNvSpPr txBox="1">
            <a:spLocks/>
          </p:cNvSpPr>
          <p:nvPr/>
        </p:nvSpPr>
        <p:spPr>
          <a:xfrm>
            <a:off x="838200" y="495114"/>
            <a:ext cx="13932567" cy="4517940"/>
          </a:xfrm>
          <a:prstGeom prst="rect">
            <a:avLst/>
          </a:prstGeom>
        </p:spPr>
        <p:txBody>
          <a:bodyPr vert="horz" lIns="91440" tIns="45720" rIns="91440" bIns="4572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US" sz="2400"/>
            </a:br>
            <a:br>
              <a:rPr lang="en-US" sz="2400"/>
            </a:br>
            <a:endParaRPr lang="en-US" sz="2400"/>
          </a:p>
        </p:txBody>
      </p:sp>
      <p:graphicFrame>
        <p:nvGraphicFramePr>
          <p:cNvPr id="8" name="Tabelle 7">
            <a:extLst>
              <a:ext uri="{FF2B5EF4-FFF2-40B4-BE49-F238E27FC236}">
                <a16:creationId xmlns:a16="http://schemas.microsoft.com/office/drawing/2014/main" id="{AF95581A-785B-847A-ED8E-F1242D26752D}"/>
              </a:ext>
            </a:extLst>
          </p:cNvPr>
          <p:cNvGraphicFramePr>
            <a:graphicFrameLocks noGrp="1"/>
          </p:cNvGraphicFramePr>
          <p:nvPr>
            <p:extLst>
              <p:ext uri="{D42A27DB-BD31-4B8C-83A1-F6EECF244321}">
                <p14:modId xmlns:p14="http://schemas.microsoft.com/office/powerpoint/2010/main" val="521797803"/>
              </p:ext>
            </p:extLst>
          </p:nvPr>
        </p:nvGraphicFramePr>
        <p:xfrm>
          <a:off x="4610571" y="1045536"/>
          <a:ext cx="7124229" cy="5364327"/>
        </p:xfrm>
        <a:graphic>
          <a:graphicData uri="http://schemas.openxmlformats.org/drawingml/2006/table">
            <a:tbl>
              <a:tblPr firstRow="1" bandRow="1">
                <a:tableStyleId>{B301B821-A1FF-4177-AEE7-76D212191A09}</a:tableStyleId>
              </a:tblPr>
              <a:tblGrid>
                <a:gridCol w="2060093">
                  <a:extLst>
                    <a:ext uri="{9D8B030D-6E8A-4147-A177-3AD203B41FA5}">
                      <a16:colId xmlns:a16="http://schemas.microsoft.com/office/drawing/2014/main" val="1169520722"/>
                    </a:ext>
                  </a:extLst>
                </a:gridCol>
                <a:gridCol w="5064136">
                  <a:extLst>
                    <a:ext uri="{9D8B030D-6E8A-4147-A177-3AD203B41FA5}">
                      <a16:colId xmlns:a16="http://schemas.microsoft.com/office/drawing/2014/main" val="2724736713"/>
                    </a:ext>
                  </a:extLst>
                </a:gridCol>
              </a:tblGrid>
              <a:tr h="643677">
                <a:tc>
                  <a:txBody>
                    <a:bodyPr/>
                    <a:lstStyle/>
                    <a:p>
                      <a:pPr>
                        <a:defRPr sz="1600">
                          <a:solidFill>
                            <a:schemeClr val="tx1"/>
                          </a:solidFill>
                          <a:latin typeface="Garet Book"/>
                        </a:defRPr>
                      </a:pPr>
                      <a:r>
                        <a:t>Quelle</a:t>
                      </a:r>
                    </a:p>
                  </a:txBody>
                  <a:tcPr anchor="ctr"/>
                </a:tc>
                <a:tc>
                  <a:txBody>
                    <a:bodyPr/>
                    <a:lstStyle/>
                    <a:p>
                      <a:pPr lvl="0">
                        <a:buNone/>
                        <a:defRPr sz="1600">
                          <a:solidFill>
                            <a:srgbClr val="0B163B"/>
                          </a:solidFill>
                        </a:defRPr>
                      </a:pPr>
                      <a:r>
                        <a:t>Algorithmischer Bias und Bias in Trainingsdaten</a:t>
                      </a:r>
                      <a:endParaRPr lang="de-DE" sz="1600" dirty="0"/>
                    </a:p>
                  </a:txBody>
                  <a:tcPr anchor="ctr"/>
                </a:tc>
                <a:extLst>
                  <a:ext uri="{0D108BD9-81ED-4DB2-BD59-A6C34878D82A}">
                    <a16:rowId xmlns:a16="http://schemas.microsoft.com/office/drawing/2014/main" val="1217796060"/>
                  </a:ext>
                </a:extLst>
              </a:tr>
              <a:tr h="2466536">
                <a:tc>
                  <a:txBody>
                    <a:bodyPr/>
                    <a:lstStyle/>
                    <a:p>
                      <a:pPr>
                        <a:defRPr sz="1600" b="1">
                          <a:latin typeface="Garet Book"/>
                        </a:defRPr>
                      </a:pPr>
                      <a:r>
                        <a:t>Ergebnis</a:t>
                      </a:r>
                      <a:endParaRPr lang="de-DE" sz="1600" b="1" dirty="0">
                        <a:latin typeface="Garet Book"/>
                      </a:endParaRPr>
                    </a:p>
                  </a:txBody>
                  <a:tcPr anchor="ctr"/>
                </a:tc>
                <a:tc>
                  <a:txBody>
                    <a:bodyPr/>
                    <a:lstStyle/>
                    <a:p>
                      <a:pPr marL="285750" lvl="0" indent="-285750">
                        <a:buFont typeface="Arial"/>
                        <a:buChar char="•"/>
                        <a:defRPr sz="1600">
                          <a:solidFill>
                            <a:srgbClr val="0B163B"/>
                          </a:solidFill>
                          <a:latin typeface="+mn-lt"/>
                        </a:defRPr>
                      </a:pPr>
                      <a:r>
                        <a:t>Bias und blinde Flecken bei Softwareentwickler*innen sowie der mangelnde Zugang von strukturell benachteiligten Gruppen zu Entwicklungsteams</a:t>
                      </a:r>
                      <a:endParaRPr lang="de-DE" sz="1600" b="0" i="0" u="none" strike="noStrike" noProof="0" dirty="0">
                        <a:solidFill>
                          <a:srgbClr val="0B163B"/>
                        </a:solidFill>
                        <a:latin typeface="+mn-lt"/>
                      </a:endParaRPr>
                    </a:p>
                    <a:p>
                      <a:pPr marL="285750" lvl="0" indent="-285750">
                        <a:buFont typeface="Arial"/>
                        <a:buChar char="•"/>
                        <a:defRPr sz="1600">
                          <a:solidFill>
                            <a:srgbClr val="0B163B"/>
                          </a:solidFill>
                          <a:latin typeface="+mn-lt"/>
                        </a:defRPr>
                      </a:pPr>
                      <a:r>
                        <a:t>Die Kategorisierung der Trainingsdaten ist unzureichend, weshalb sie die Realität falsch darstellen</a:t>
                      </a:r>
                      <a:endParaRPr lang="de-DE" sz="1600" b="0" i="0" u="none" strike="noStrike" noProof="0" dirty="0">
                        <a:solidFill>
                          <a:srgbClr val="0B163B"/>
                        </a:solidFill>
                        <a:latin typeface="+mn-lt"/>
                      </a:endParaRPr>
                    </a:p>
                    <a:p>
                      <a:pPr marL="285750" lvl="0" indent="-285750">
                        <a:buFont typeface="Arial"/>
                        <a:buChar char="•"/>
                        <a:defRPr sz="1600">
                          <a:solidFill>
                            <a:srgbClr val="0B163B"/>
                          </a:solidFill>
                          <a:latin typeface="+mn-lt"/>
                        </a:defRPr>
                      </a:pPr>
                      <a:r>
                        <a:t>Die Trainingsdaten enthielten nicht ausreichend Informationen über diskriminierte Gruppen</a:t>
                      </a:r>
                      <a:endParaRPr lang="de-DE" sz="1600" b="0" i="0" u="none" strike="noStrike" noProof="0" dirty="0">
                        <a:solidFill>
                          <a:srgbClr val="0B163B"/>
                        </a:solidFill>
                        <a:latin typeface="+mn-lt"/>
                      </a:endParaRPr>
                    </a:p>
                  </a:txBody>
                  <a:tcPr anchor="ctr"/>
                </a:tc>
                <a:extLst>
                  <a:ext uri="{0D108BD9-81ED-4DB2-BD59-A6C34878D82A}">
                    <a16:rowId xmlns:a16="http://schemas.microsoft.com/office/drawing/2014/main" val="2055425372"/>
                  </a:ext>
                </a:extLst>
              </a:tr>
              <a:tr h="1946970">
                <a:tc>
                  <a:txBody>
                    <a:bodyPr/>
                    <a:lstStyle/>
                    <a:p>
                      <a:pPr>
                        <a:defRPr sz="1600" b="1">
                          <a:latin typeface="Garet Book"/>
                        </a:defRPr>
                      </a:pPr>
                      <a:r>
                        <a:t>Beispiel aus der Praxis</a:t>
                      </a:r>
                      <a:endParaRPr lang="de-DE" sz="1600" b="1" dirty="0">
                        <a:latin typeface="Garet Book"/>
                      </a:endParaRPr>
                    </a:p>
                  </a:txBody>
                  <a:tcPr anchor="ctr"/>
                </a:tc>
                <a:tc>
                  <a:txBody>
                    <a:bodyPr/>
                    <a:lstStyle/>
                    <a:p>
                      <a:pPr marL="0" marR="0" lvl="0" indent="0" algn="l">
                        <a:lnSpc>
                          <a:spcPct val="90000"/>
                        </a:lnSpc>
                        <a:spcBef>
                          <a:spcPts val="1000"/>
                        </a:spcBef>
                        <a:spcAft>
                          <a:spcPts val="0"/>
                        </a:spcAft>
                        <a:buNone/>
                        <a:defRPr sz="1200">
                          <a:solidFill>
                            <a:srgbClr val="000000"/>
                          </a:solidFill>
                        </a:defRPr>
                      </a:pPr>
                      <a:r>
                        <a:rPr dirty="0"/>
                        <a:t>Ein Text-zu-Bild-Generator </a:t>
                      </a:r>
                      <a:r>
                        <a:rPr dirty="0" err="1"/>
                        <a:t>fügt</a:t>
                      </a:r>
                      <a:r>
                        <a:rPr dirty="0"/>
                        <a:t> </a:t>
                      </a:r>
                      <a:r>
                        <a:rPr dirty="0" err="1"/>
                        <a:t>Nutzer</a:t>
                      </a:r>
                      <a:r>
                        <a:rPr lang="de-DE" dirty="0"/>
                        <a:t>*inne</a:t>
                      </a:r>
                      <a:r>
                        <a:rPr dirty="0"/>
                        <a:t>n </a:t>
                      </a:r>
                      <a:r>
                        <a:rPr dirty="0" err="1"/>
                        <a:t>mit</a:t>
                      </a:r>
                      <a:r>
                        <a:rPr dirty="0"/>
                        <a:t> </a:t>
                      </a:r>
                      <a:r>
                        <a:rPr dirty="0" err="1"/>
                        <a:t>Behinderung</a:t>
                      </a:r>
                      <a:r>
                        <a:rPr dirty="0"/>
                        <a:t>, die </a:t>
                      </a:r>
                      <a:r>
                        <a:rPr dirty="0" err="1"/>
                        <a:t>versuchen</a:t>
                      </a:r>
                      <a:r>
                        <a:rPr dirty="0"/>
                        <a:t>, Bilder </a:t>
                      </a:r>
                      <a:r>
                        <a:rPr dirty="0" err="1"/>
                        <a:t>zu</a:t>
                      </a:r>
                      <a:r>
                        <a:rPr dirty="0"/>
                        <a:t> </a:t>
                      </a:r>
                      <a:r>
                        <a:rPr dirty="0" err="1"/>
                        <a:t>erstellen</a:t>
                      </a:r>
                      <a:r>
                        <a:rPr dirty="0"/>
                        <a:t>, die </a:t>
                      </a:r>
                      <a:r>
                        <a:rPr dirty="0" err="1"/>
                        <a:t>ihren</a:t>
                      </a:r>
                      <a:r>
                        <a:rPr dirty="0"/>
                        <a:t> </a:t>
                      </a:r>
                      <a:r>
                        <a:rPr dirty="0" err="1"/>
                        <a:t>eigenen</a:t>
                      </a:r>
                      <a:r>
                        <a:rPr dirty="0"/>
                        <a:t> Körper </a:t>
                      </a:r>
                      <a:r>
                        <a:rPr dirty="0" err="1"/>
                        <a:t>widerspiegeln</a:t>
                      </a:r>
                      <a:r>
                        <a:rPr dirty="0"/>
                        <a:t>, immer </a:t>
                      </a:r>
                      <a:r>
                        <a:rPr dirty="0" err="1"/>
                        <a:t>wieder</a:t>
                      </a:r>
                      <a:r>
                        <a:rPr dirty="0"/>
                        <a:t> </a:t>
                      </a:r>
                      <a:r>
                        <a:rPr dirty="0" err="1"/>
                        <a:t>Prothesen</a:t>
                      </a:r>
                      <a:r>
                        <a:rPr dirty="0"/>
                        <a:t> </a:t>
                      </a:r>
                      <a:r>
                        <a:rPr dirty="0" err="1"/>
                        <a:t>hinzu</a:t>
                      </a:r>
                      <a:r>
                        <a:rPr dirty="0"/>
                        <a:t> </a:t>
                      </a:r>
                      <a:r>
                        <a:rPr dirty="0" err="1"/>
                        <a:t>oder</a:t>
                      </a:r>
                      <a:r>
                        <a:rPr dirty="0"/>
                        <a:t> „</a:t>
                      </a:r>
                      <a:r>
                        <a:rPr dirty="0" err="1"/>
                        <a:t>korrigiert</a:t>
                      </a:r>
                      <a:r>
                        <a:rPr dirty="0"/>
                        <a:t>“ </a:t>
                      </a:r>
                      <a:r>
                        <a:rPr dirty="0" err="1"/>
                        <a:t>ihre</a:t>
                      </a:r>
                      <a:r>
                        <a:rPr dirty="0"/>
                        <a:t> </a:t>
                      </a:r>
                      <a:r>
                        <a:rPr dirty="0" err="1"/>
                        <a:t>Gesichtsmerkmale</a:t>
                      </a:r>
                      <a:r>
                        <a:rPr dirty="0"/>
                        <a:t>, da das </a:t>
                      </a:r>
                      <a:r>
                        <a:rPr dirty="0" err="1"/>
                        <a:t>Entwickler</a:t>
                      </a:r>
                      <a:r>
                        <a:rPr lang="de-DE" dirty="0"/>
                        <a:t>*innen</a:t>
                      </a:r>
                      <a:r>
                        <a:rPr dirty="0"/>
                        <a:t>team Menschen </a:t>
                      </a:r>
                      <a:r>
                        <a:rPr dirty="0" err="1"/>
                        <a:t>mit</a:t>
                      </a:r>
                      <a:r>
                        <a:rPr dirty="0"/>
                        <a:t> </a:t>
                      </a:r>
                      <a:r>
                        <a:rPr dirty="0" err="1"/>
                        <a:t>Behinderung</a:t>
                      </a:r>
                      <a:r>
                        <a:rPr dirty="0"/>
                        <a:t> </a:t>
                      </a:r>
                      <a:r>
                        <a:rPr dirty="0" err="1"/>
                        <a:t>nie</a:t>
                      </a:r>
                      <a:r>
                        <a:rPr dirty="0"/>
                        <a:t> in die Definition </a:t>
                      </a:r>
                      <a:r>
                        <a:rPr dirty="0" err="1"/>
                        <a:t>einbezogen</a:t>
                      </a:r>
                      <a:r>
                        <a:rPr dirty="0"/>
                        <a:t> hat, </a:t>
                      </a:r>
                      <a:r>
                        <a:rPr dirty="0" err="1"/>
                        <a:t>wie</a:t>
                      </a:r>
                      <a:r>
                        <a:rPr dirty="0"/>
                        <a:t> </a:t>
                      </a:r>
                      <a:r>
                        <a:rPr dirty="0" err="1"/>
                        <a:t>eine</a:t>
                      </a:r>
                      <a:r>
                        <a:rPr dirty="0"/>
                        <a:t> </a:t>
                      </a:r>
                      <a:r>
                        <a:rPr dirty="0" err="1"/>
                        <a:t>genaue</a:t>
                      </a:r>
                      <a:r>
                        <a:rPr dirty="0"/>
                        <a:t>, nicht stereotype </a:t>
                      </a:r>
                      <a:r>
                        <a:rPr dirty="0" err="1"/>
                        <a:t>Darstellung</a:t>
                      </a:r>
                      <a:r>
                        <a:rPr dirty="0"/>
                        <a:t> </a:t>
                      </a:r>
                      <a:r>
                        <a:rPr dirty="0" err="1"/>
                        <a:t>aussehen</a:t>
                      </a:r>
                      <a:r>
                        <a:rPr dirty="0"/>
                        <a:t> </a:t>
                      </a:r>
                      <a:r>
                        <a:rPr dirty="0" err="1"/>
                        <a:t>sollte</a:t>
                      </a:r>
                      <a:r>
                        <a:rPr dirty="0"/>
                        <a:t>. Das System </a:t>
                      </a:r>
                      <a:r>
                        <a:rPr dirty="0" err="1"/>
                        <a:t>behandelt</a:t>
                      </a:r>
                      <a:r>
                        <a:rPr dirty="0"/>
                        <a:t> nicht </a:t>
                      </a:r>
                      <a:r>
                        <a:rPr dirty="0" err="1"/>
                        <a:t>behinderte</a:t>
                      </a:r>
                      <a:r>
                        <a:rPr dirty="0"/>
                        <a:t> Körper </a:t>
                      </a:r>
                      <a:r>
                        <a:rPr dirty="0" err="1"/>
                        <a:t>als</a:t>
                      </a:r>
                      <a:r>
                        <a:rPr dirty="0"/>
                        <a:t> Standard und „</a:t>
                      </a:r>
                      <a:r>
                        <a:rPr dirty="0" err="1"/>
                        <a:t>korrigiert</a:t>
                      </a:r>
                      <a:r>
                        <a:rPr dirty="0"/>
                        <a:t>“ </a:t>
                      </a:r>
                      <a:r>
                        <a:rPr dirty="0" err="1"/>
                        <a:t>alles</a:t>
                      </a:r>
                      <a:r>
                        <a:rPr dirty="0"/>
                        <a:t>, was von </a:t>
                      </a:r>
                      <a:r>
                        <a:rPr dirty="0" err="1"/>
                        <a:t>dieser</a:t>
                      </a:r>
                      <a:r>
                        <a:rPr dirty="0"/>
                        <a:t> Norm </a:t>
                      </a:r>
                      <a:r>
                        <a:rPr dirty="0" err="1"/>
                        <a:t>abweicht</a:t>
                      </a:r>
                      <a:r>
                        <a:rPr dirty="0"/>
                        <a:t>.</a:t>
                      </a:r>
                    </a:p>
                  </a:txBody>
                  <a:tcPr anchor="ctr"/>
                </a:tc>
                <a:extLst>
                  <a:ext uri="{0D108BD9-81ED-4DB2-BD59-A6C34878D82A}">
                    <a16:rowId xmlns:a16="http://schemas.microsoft.com/office/drawing/2014/main" val="152428440"/>
                  </a:ext>
                </a:extLst>
              </a:tr>
            </a:tbl>
          </a:graphicData>
        </a:graphic>
      </p:graphicFrame>
      <p:pic>
        <p:nvPicPr>
          <p:cNvPr id="2" name="Grafik 1">
            <a:extLst>
              <a:ext uri="{FF2B5EF4-FFF2-40B4-BE49-F238E27FC236}">
                <a16:creationId xmlns:a16="http://schemas.microsoft.com/office/drawing/2014/main" id="{1BAFA810-1323-39A9-30F3-2533F810BF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10" name="Textfeld 5">
            <a:extLst>
              <a:ext uri="{FF2B5EF4-FFF2-40B4-BE49-F238E27FC236}">
                <a16:creationId xmlns:a16="http://schemas.microsoft.com/office/drawing/2014/main" id="{9B9A57EF-3DAC-426F-AC41-CC7044C8DD71}"/>
              </a:ext>
            </a:extLst>
          </p:cNvPr>
          <p:cNvSpPr/>
          <p:nvPr/>
        </p:nvSpPr>
        <p:spPr>
          <a:xfrm>
            <a:off x="457200" y="755280"/>
            <a:ext cx="3825550" cy="13835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a:solidFill>
                  <a:schemeClr val="dk1"/>
                </a:solidFill>
              </a:defRPr>
            </a:pPr>
            <a:r>
              <a:rPr sz="3200" b="1">
                <a:effectLst/>
                <a:uFillTx/>
                <a:latin typeface="Garet Heavy"/>
              </a:rPr>
              <a:t>Auswirkungen auf die Gesellschaft</a:t>
            </a:r>
            <a:br>
              <a:rPr lang="it-IT" sz="3200" b="1" u="none" strike="noStrike" dirty="0">
                <a:solidFill>
                  <a:schemeClr val="dk1"/>
                </a:solidFill>
                <a:effectLst/>
                <a:uFillTx/>
                <a:latin typeface="Garet Heavy"/>
              </a:rPr>
            </a:br>
            <a:r>
              <a:rPr sz="2000">
                <a:latin typeface="Garet Book"/>
              </a:rPr>
              <a:t>Beispiele aus der Praxis</a:t>
            </a:r>
            <a:endParaRPr lang="it-IT" sz="3200" u="none" strike="noStrike" dirty="0">
              <a:solidFill>
                <a:schemeClr val="dk1"/>
              </a:solidFill>
              <a:effectLst/>
              <a:uFillTx/>
              <a:latin typeface="Garet Book"/>
            </a:endParaRPr>
          </a:p>
        </p:txBody>
      </p:sp>
    </p:spTree>
    <p:extLst>
      <p:ext uri="{BB962C8B-B14F-4D97-AF65-F5344CB8AC3E}">
        <p14:creationId xmlns:p14="http://schemas.microsoft.com/office/powerpoint/2010/main" val="14742711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990A57A8-E673-1A5A-E0FB-CADF3071DF53}"/>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E656C89F-B4A9-A371-00D7-607320448C55}"/>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pic>
        <p:nvPicPr>
          <p:cNvPr id="2" name="Grafik 1">
            <a:extLst>
              <a:ext uri="{FF2B5EF4-FFF2-40B4-BE49-F238E27FC236}">
                <a16:creationId xmlns:a16="http://schemas.microsoft.com/office/drawing/2014/main" id="{6BDB5509-F13F-132E-50AC-FD9A9B45C5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13" name="Content Placeholder 12">
            <a:extLst>
              <a:ext uri="{FF2B5EF4-FFF2-40B4-BE49-F238E27FC236}">
                <a16:creationId xmlns:a16="http://schemas.microsoft.com/office/drawing/2014/main" id="{9B17BBB0-236B-D5BD-8000-A37ED1407761}"/>
              </a:ext>
            </a:extLst>
          </p:cNvPr>
          <p:cNvSpPr>
            <a:spLocks noGrp="1"/>
          </p:cNvSpPr>
          <p:nvPr>
            <p:ph idx="1"/>
          </p:nvPr>
        </p:nvSpPr>
        <p:spPr>
          <a:xfrm>
            <a:off x="563525" y="1324904"/>
            <a:ext cx="10600661" cy="4839052"/>
          </a:xfrm>
        </p:spPr>
        <p:txBody>
          <a:bodyPr vert="horz" lIns="91440" tIns="45720" rIns="91440" bIns="45720" anchor="t">
            <a:noAutofit/>
          </a:bodyPr>
          <a:lstStyle/>
          <a:p>
            <a:pPr>
              <a:lnSpc>
                <a:spcPct val="100000"/>
              </a:lnSpc>
              <a:spcBef>
                <a:spcPts val="0"/>
              </a:spcBef>
              <a:defRPr sz="900"/>
            </a:pPr>
            <a:r>
              <a:t>American Psychological Association. (2018a). </a:t>
            </a:r>
            <a:r>
              <a:rPr i="1"/>
              <a:t>Bias</a:t>
            </a:r>
            <a:r>
              <a:t>. APA Dictionary of Psychology. Abgerufen am 20. März 2025 von </a:t>
            </a:r>
            <a:r>
              <a:rPr u="sng">
                <a:hlinkClick r:id="rId4"/>
              </a:rPr>
              <a:t>https://dictionary.apa.org/bias</a:t>
            </a:r>
            <a:endParaRPr lang="en-DE" sz="900" dirty="0"/>
          </a:p>
          <a:p>
            <a:pPr>
              <a:lnSpc>
                <a:spcPct val="100000"/>
              </a:lnSpc>
              <a:spcBef>
                <a:spcPts val="0"/>
              </a:spcBef>
              <a:defRPr sz="900"/>
            </a:pPr>
            <a:r>
              <a:t>American Psychological Association. (2018b). </a:t>
            </a:r>
            <a:r>
              <a:rPr i="1"/>
              <a:t>Stereotype</a:t>
            </a:r>
            <a:r>
              <a:t>. APA Dictionary of Psychology. Abgerufen am 20. März 2025 von </a:t>
            </a:r>
            <a:r>
              <a:rPr u="sng">
                <a:hlinkClick r:id="rId5"/>
              </a:rPr>
              <a:t>https://dictionary.apa.org/stereotype</a:t>
            </a:r>
            <a:endParaRPr lang="en-DE" sz="900" dirty="0"/>
          </a:p>
          <a:p>
            <a:pPr>
              <a:lnSpc>
                <a:spcPct val="100000"/>
              </a:lnSpc>
              <a:spcBef>
                <a:spcPts val="0"/>
              </a:spcBef>
              <a:defRPr sz="900"/>
            </a:pPr>
            <a:r>
              <a:t>Bass, D., &amp; Nicoletti, L. (9. Juni 2023). </a:t>
            </a:r>
            <a:r>
              <a:rPr i="1"/>
              <a:t>Humans Are Biased. Generative AI Is Even Worse</a:t>
            </a:r>
            <a:r>
              <a:t>. Bloomberg. Abgerufen am 18. März 2025 von </a:t>
            </a:r>
            <a:r>
              <a:rPr u="sng">
                <a:hlinkClick r:id="rId6"/>
              </a:rPr>
              <a:t>https://www.bloomberg.com/graphics/2023-generative-ai-bias/</a:t>
            </a:r>
            <a:endParaRPr lang="en-DE" sz="900" dirty="0"/>
          </a:p>
          <a:p>
            <a:pPr>
              <a:lnSpc>
                <a:spcPct val="100000"/>
              </a:lnSpc>
              <a:spcBef>
                <a:spcPts val="0"/>
              </a:spcBef>
              <a:defRPr sz="900"/>
            </a:pPr>
            <a:r>
              <a:t>Bundesamt für Sicherheit in der Informationstechnik (ohne Datumsangabe). </a:t>
            </a:r>
            <a:r>
              <a:rPr i="1"/>
              <a:t>Deep Fakes – Gefahren und Gegenmaßnahmen</a:t>
            </a:r>
            <a:r>
              <a:t>. Abgerufen am 20. März 2025 von </a:t>
            </a:r>
            <a:r>
              <a:rPr u="sng">
                <a:hlinkClick r:id="rId7"/>
              </a:rPr>
              <a:t>https://www.bsi.bund.de/EN/Themen/Unternehmen-und-Organisationen/Informationen-und-Empfehlungen/Kuenstliche-Intelligenz/Deepfakes/deepfakes.html?nn=1011618</a:t>
            </a:r>
            <a:endParaRPr lang="en-DE" sz="900" dirty="0"/>
          </a:p>
          <a:p>
            <a:pPr>
              <a:lnSpc>
                <a:spcPct val="100000"/>
              </a:lnSpc>
              <a:spcBef>
                <a:spcPts val="0"/>
              </a:spcBef>
              <a:defRPr sz="900"/>
            </a:pPr>
            <a:r>
              <a:t>Institute of Strategic Dialogue. (13. Oktober 2022). </a:t>
            </a:r>
            <a:r>
              <a:rPr i="1"/>
              <a:t>How platforms’ systems contributed to the rise of manosphere influencer Andrew Tate</a:t>
            </a:r>
            <a:r>
              <a:t>. Institute for Strategic Dialogue. Abgerufen am 31. März 2025 von </a:t>
            </a:r>
            <a:r>
              <a:rPr u="sng">
                <a:hlinkClick r:id="rId8"/>
              </a:rPr>
              <a:t>https://www.isdglobal.org/isd-in-the-news/how-platforms-systems-contributed-to-the-rise-of-manosphere-influence-andrew-tate/</a:t>
            </a:r>
            <a:r>
              <a:t> </a:t>
            </a:r>
            <a:endParaRPr lang="en-DE" sz="900" dirty="0"/>
          </a:p>
          <a:p>
            <a:pPr>
              <a:lnSpc>
                <a:spcPct val="100000"/>
              </a:lnSpc>
              <a:spcBef>
                <a:spcPts val="0"/>
              </a:spcBef>
              <a:defRPr sz="900"/>
            </a:pPr>
            <a:r>
              <a:t>Institute for Strategic Dialogue. (2025). </a:t>
            </a:r>
            <a:r>
              <a:rPr i="1"/>
              <a:t>ISD Written evidence to the Science, Innovation and Technology Committee inquiry on social media, misinformation and harmful algorithms</a:t>
            </a:r>
            <a:r>
              <a:t>. Institute for Strategic Dialogue. Abgerufen am 31. März 2025 von   </a:t>
            </a:r>
            <a:r>
              <a:rPr u="sng">
                <a:hlinkClick r:id="rId9"/>
              </a:rPr>
              <a:t>https://www.isdglobal.org/wp-content/uploads/2025/01/ISD-Written-Evidence-to-the-Science-Innovation-and-Technology-Committee-Inquiry-on-Social-Media-Misinformation-and-Harmful-Algorithms.pdf</a:t>
            </a:r>
            <a:r>
              <a:t> </a:t>
            </a:r>
            <a:endParaRPr lang="en-DE" sz="900" dirty="0"/>
          </a:p>
          <a:p>
            <a:pPr>
              <a:lnSpc>
                <a:spcPct val="100000"/>
              </a:lnSpc>
              <a:spcBef>
                <a:spcPts val="0"/>
              </a:spcBef>
              <a:defRPr sz="900"/>
            </a:pPr>
            <a:r>
              <a:t>Jonker, A., &amp; Rogers, J. (20. September 2024). </a:t>
            </a:r>
            <a:r>
              <a:rPr i="1"/>
              <a:t>What Is Algorithmic Bias?</a:t>
            </a:r>
            <a:r>
              <a:t> IBM. Abgerufen am 18. März 2025 von </a:t>
            </a:r>
            <a:r>
              <a:rPr u="sng">
                <a:hlinkClick r:id="rId10"/>
              </a:rPr>
              <a:t>https://www.ibm.com/think/topics/algorithmic-bias</a:t>
            </a:r>
            <a:endParaRPr lang="en-DE" sz="900" dirty="0"/>
          </a:p>
          <a:p>
            <a:pPr>
              <a:lnSpc>
                <a:spcPct val="100000"/>
              </a:lnSpc>
              <a:spcBef>
                <a:spcPts val="0"/>
              </a:spcBef>
              <a:defRPr sz="900"/>
            </a:pPr>
            <a:r>
              <a:t>Marr, B. (8. August 2023). </a:t>
            </a:r>
            <a:r>
              <a:rPr i="1"/>
              <a:t>Is Generative AI Stealing From Artists?</a:t>
            </a:r>
            <a:r>
              <a:t> Forbes. Abgerufen am 18. März 2025 von </a:t>
            </a:r>
            <a:r>
              <a:rPr u="sng">
                <a:hlinkClick r:id="rId11"/>
              </a:rPr>
              <a:t>https://www.forbes.com/sites/bernardmarr/2023/08/08/is-generative-ai-stealing-from-artists/</a:t>
            </a:r>
            <a:endParaRPr lang="en-DE" sz="900" dirty="0"/>
          </a:p>
          <a:p>
            <a:pPr>
              <a:lnSpc>
                <a:spcPct val="100000"/>
              </a:lnSpc>
              <a:spcBef>
                <a:spcPts val="0"/>
              </a:spcBef>
              <a:defRPr sz="900"/>
            </a:pPr>
            <a:r>
              <a:t>Mayrhofer, P. (ohne Datumsangabe). </a:t>
            </a:r>
            <a:r>
              <a:rPr i="1"/>
              <a:t>Guideline zur Bildanalyse im Unterricht</a:t>
            </a:r>
            <a:r>
              <a:t>. Demokratiezentrum Wien. Abgerufen am 18. März 2025 von </a:t>
            </a:r>
            <a:r>
              <a:rPr u="sng">
                <a:hlinkClick r:id="rId12"/>
              </a:rPr>
              <a:t>https://demokratiezentrum.org/wp-content/uploads/2021/05/guideline_bildanalyse.pdf</a:t>
            </a:r>
            <a:endParaRPr lang="en-DE" sz="900" dirty="0"/>
          </a:p>
          <a:p>
            <a:pPr>
              <a:lnSpc>
                <a:spcPct val="100000"/>
              </a:lnSpc>
              <a:spcBef>
                <a:spcPts val="0"/>
              </a:spcBef>
              <a:defRPr sz="900"/>
            </a:pPr>
            <a:r>
              <a:t>Matlach, P., &amp; Hammer, D. (2024). </a:t>
            </a:r>
            <a:r>
              <a:rPr i="1"/>
              <a:t>The German Far Right online: A longitudinal study</a:t>
            </a:r>
            <a:r>
              <a:t> (Huberta von Voss, Hrsg.). Abgerufen am 31. März 2025 von </a:t>
            </a:r>
            <a:r>
              <a:rPr u="sng">
                <a:hlinkClick r:id="rId13"/>
              </a:rPr>
              <a:t>https://www.isdglobal.org/wp-content/uploads/2024/01/the-german-far-right-online-a-longitudinal-study1.pdf</a:t>
            </a:r>
            <a:r>
              <a:t> </a:t>
            </a:r>
            <a:endParaRPr lang="en-DE" sz="900" dirty="0"/>
          </a:p>
          <a:p>
            <a:pPr>
              <a:lnSpc>
                <a:spcPct val="100000"/>
              </a:lnSpc>
              <a:spcBef>
                <a:spcPts val="0"/>
              </a:spcBef>
              <a:defRPr sz="900"/>
            </a:pPr>
            <a:r>
              <a:t>Merino, M., Tornero-Aguilera, J. F., Rubio-Zarapuz, A., Villanueva-Tobaldo, C. V., Martín-Rodríguez, A., &amp; Clemente-Suárez, V. J. (2024). Body Perceptions and Psychological Well-Being: A Review of the Impact of Social Media and Physical Measurements on Self-Esteem and Mental Health with a Focus on Body Image Satisfaction and Its Relationship with Cultural and Gender Factors. </a:t>
            </a:r>
            <a:r>
              <a:rPr i="1"/>
              <a:t>Healthcare</a:t>
            </a:r>
            <a:r>
              <a:t>, </a:t>
            </a:r>
            <a:r>
              <a:rPr i="1"/>
              <a:t>12</a:t>
            </a:r>
            <a:r>
              <a:t>(14), 1396. </a:t>
            </a:r>
            <a:r>
              <a:rPr u="sng">
                <a:hlinkClick r:id="rId14"/>
              </a:rPr>
              <a:t>https://doi.org/10.3390/healthcare12141396</a:t>
            </a:r>
            <a:endParaRPr lang="en-DE" sz="900" dirty="0"/>
          </a:p>
          <a:p>
            <a:pPr>
              <a:lnSpc>
                <a:spcPct val="100000"/>
              </a:lnSpc>
              <a:spcBef>
                <a:spcPts val="0"/>
              </a:spcBef>
              <a:defRPr sz="900"/>
            </a:pPr>
            <a:r>
              <a:t>O’Connor, C., &amp; Holt, J. (2024).</a:t>
            </a:r>
            <a:r>
              <a:rPr i="1"/>
              <a:t> TikTok and white supremacist content</a:t>
            </a:r>
            <a:r>
              <a:t>. Institute for Strategic Dialogue. Abgerufen am 31. März 2025 von </a:t>
            </a:r>
            <a:r>
              <a:rPr u="sng">
                <a:hlinkClick r:id="rId15"/>
              </a:rPr>
              <a:t>https://www.isdglobal.org/wp-content/uploads/2024/09/TikTok-White-Supremacy.pdf</a:t>
            </a:r>
            <a:r>
              <a:t> </a:t>
            </a:r>
            <a:endParaRPr lang="en-DE" sz="900" dirty="0"/>
          </a:p>
          <a:p>
            <a:pPr>
              <a:lnSpc>
                <a:spcPct val="100000"/>
              </a:lnSpc>
              <a:spcBef>
                <a:spcPts val="0"/>
              </a:spcBef>
              <a:defRPr sz="900"/>
            </a:pPr>
            <a:r>
              <a:t>Rau, J.; Richter, C.; Wehrend, D. (2025). </a:t>
            </a:r>
            <a:r>
              <a:rPr i="1"/>
              <a:t>»Flood the Zone with Shit« – Elon Musk, die AfD und das Agenda-Setting der radikalen Rechten im Bundestagswahlkampf 2025</a:t>
            </a:r>
            <a:r>
              <a:t>. Zusammenhalt begreifen. Abgerufen am 29. Januar 2026 von </a:t>
            </a:r>
            <a:r>
              <a:rPr u="sng">
                <a:hlinkClick r:id="rId16"/>
              </a:rPr>
              <a:t>https://doi.org/10.58079/13b77</a:t>
            </a:r>
            <a:r>
              <a:t>.</a:t>
            </a:r>
            <a:endParaRPr lang="en-DE" sz="900" dirty="0"/>
          </a:p>
          <a:p>
            <a:pPr>
              <a:lnSpc>
                <a:spcPct val="100000"/>
              </a:lnSpc>
              <a:spcBef>
                <a:spcPts val="0"/>
              </a:spcBef>
              <a:defRPr sz="900"/>
            </a:pPr>
            <a:r>
              <a:t>Rodilosse (2024). Filter Bubbles and the UNfeeling: How AI for Social Meida Can Forster Extremism and Polarization. </a:t>
            </a:r>
            <a:r>
              <a:rPr i="1"/>
              <a:t>Philosophy and Technology, 37</a:t>
            </a:r>
            <a:r>
              <a:t>, Artikel 71. </a:t>
            </a:r>
            <a:r>
              <a:rPr b="1" u="sng">
                <a:hlinkClick r:id="rId17"/>
              </a:rPr>
              <a:t>https://doi.org/10.1007/s13347-024-00758-4</a:t>
            </a:r>
            <a:endParaRPr lang="en-DE" sz="900" dirty="0"/>
          </a:p>
          <a:p>
            <a:pPr>
              <a:lnSpc>
                <a:spcPct val="100000"/>
              </a:lnSpc>
              <a:spcBef>
                <a:spcPts val="0"/>
              </a:spcBef>
              <a:defRPr sz="900"/>
            </a:pPr>
            <a:r>
              <a:t>Scheer, L. (2019). </a:t>
            </a:r>
            <a:r>
              <a:rPr i="1"/>
              <a:t>Diversitätssensible Bildgestaltung</a:t>
            </a:r>
            <a:r>
              <a:t>. Arbeitskreis für Gleichbehandlungsfragen. Abgerufen am 18. März 2025 von </a:t>
            </a:r>
            <a:r>
              <a:rPr u="sng">
                <a:hlinkClick r:id="rId18"/>
              </a:rPr>
              <a:t>https://static.uni-graz.at/fileadmin/Akgl/4_Fuer_MitarbeiterInnen/Diversitaetssensible_Bildgestaltung_mit_Beispielfotos.pdf</a:t>
            </a:r>
            <a:endParaRPr lang="en-DE" sz="900" dirty="0"/>
          </a:p>
          <a:p>
            <a:pPr>
              <a:lnSpc>
                <a:spcPct val="100000"/>
              </a:lnSpc>
              <a:spcBef>
                <a:spcPts val="0"/>
              </a:spcBef>
              <a:defRPr sz="900"/>
            </a:pPr>
            <a:r>
              <a:t>Sharma, N., Liao, Q. V., &amp; Xiao, Z. (2024). Generative Echo Chamber? Effect of LLM-Powered Search Systems on Diverse Information Seeking. Proceedings of the CHI Conference on Human Factors in Computing Systems, 1–17. https://doi.org/10.1145/3613904.3642459</a:t>
            </a:r>
            <a:endParaRPr lang="en-DE" sz="900" dirty="0"/>
          </a:p>
          <a:p>
            <a:pPr>
              <a:lnSpc>
                <a:spcPct val="100000"/>
              </a:lnSpc>
              <a:spcBef>
                <a:spcPts val="0"/>
              </a:spcBef>
              <a:defRPr sz="900"/>
            </a:pPr>
            <a:r>
              <a:t>Thomas, E., &amp; Balint, K. (2022). </a:t>
            </a:r>
            <a:r>
              <a:rPr i="1"/>
              <a:t>Algorithms as a weapon against women: How YouTube lures boys and young men into the “Manosphere.”</a:t>
            </a:r>
            <a:r>
              <a:t> Institute for Strategic Dialogue. Abgerufen am 31. März 2025 von </a:t>
            </a:r>
            <a:r>
              <a:rPr u="sng">
                <a:hlinkClick r:id="rId19"/>
              </a:rPr>
              <a:t>https://www.isdglobal.org/wp-content/uploads/2022/04/Algorithms-as-a-weapon-against-women-ISD-RESET.pdf</a:t>
            </a:r>
            <a:r>
              <a:t> </a:t>
            </a:r>
            <a:endParaRPr lang="en-DE" sz="900" dirty="0"/>
          </a:p>
          <a:p>
            <a:pPr>
              <a:lnSpc>
                <a:spcPct val="100000"/>
              </a:lnSpc>
              <a:spcBef>
                <a:spcPts val="0"/>
              </a:spcBef>
              <a:defRPr sz="900"/>
            </a:pPr>
            <a:r>
              <a:t>UCL. (18. Dezember 2024). </a:t>
            </a:r>
            <a:r>
              <a:rPr i="1"/>
              <a:t>Bias in AI amplifies our own biases</a:t>
            </a:r>
            <a:r>
              <a:t>. UCL News. Abgerufen am 18. März 2025 von </a:t>
            </a:r>
            <a:r>
              <a:rPr u="sng">
                <a:hlinkClick r:id="rId20"/>
              </a:rPr>
              <a:t>https://www.ucl.ac.uk/news/2024/dec/bias-ai-amplifies-our-own-biases</a:t>
            </a:r>
            <a:endParaRPr lang="en-DE" sz="900" dirty="0"/>
          </a:p>
          <a:p>
            <a:pPr>
              <a:lnSpc>
                <a:spcPct val="100000"/>
              </a:lnSpc>
              <a:spcBef>
                <a:spcPts val="0"/>
              </a:spcBef>
              <a:defRPr sz="900"/>
            </a:pPr>
            <a:r>
              <a:t>University of Kansas (ohne Datumsangabe). </a:t>
            </a:r>
            <a:r>
              <a:rPr i="1"/>
              <a:t>Addressing bias in AI</a:t>
            </a:r>
            <a:r>
              <a:t>. Abgerufen am 18. März 2025 von </a:t>
            </a:r>
            <a:r>
              <a:rPr u="sng">
                <a:hlinkClick r:id="rId21"/>
              </a:rPr>
              <a:t>https://cte.ku.edu/addressing-bias-ai</a:t>
            </a:r>
            <a:endParaRPr lang="en-DE" sz="900" dirty="0"/>
          </a:p>
        </p:txBody>
      </p:sp>
      <p:sp>
        <p:nvSpPr>
          <p:cNvPr id="9" name="Textfeld 5">
            <a:extLst>
              <a:ext uri="{FF2B5EF4-FFF2-40B4-BE49-F238E27FC236}">
                <a16:creationId xmlns:a16="http://schemas.microsoft.com/office/drawing/2014/main" id="{90E61D08-8C95-4D09-9D98-199052BE80D1}"/>
              </a:ext>
            </a:extLst>
          </p:cNvPr>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Quellen</a:t>
            </a:r>
            <a:endParaRPr lang="nl-BE" sz="3200" b="0" u="none" strike="noStrike" dirty="0">
              <a:solidFill>
                <a:srgbClr val="000000"/>
              </a:solidFill>
              <a:effectLst/>
              <a:uFillTx/>
              <a:latin typeface="Arial"/>
            </a:endParaRPr>
          </a:p>
        </p:txBody>
      </p:sp>
    </p:spTree>
    <p:extLst>
      <p:ext uri="{BB962C8B-B14F-4D97-AF65-F5344CB8AC3E}">
        <p14:creationId xmlns:p14="http://schemas.microsoft.com/office/powerpoint/2010/main" val="1088473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ceHolder 1">
            <a:extLst>
              <a:ext uri="{FF2B5EF4-FFF2-40B4-BE49-F238E27FC236}">
                <a16:creationId xmlns:a16="http://schemas.microsoft.com/office/drawing/2014/main" id="{2BD3D3B4-69B5-464D-AE1B-90E52C874600}"/>
              </a:ext>
            </a:extLst>
          </p:cNvPr>
          <p:cNvSpPr txBox="1">
            <a:spLocks/>
          </p:cNvSpPr>
          <p:nvPr/>
        </p:nvSpPr>
        <p:spPr>
          <a:xfrm>
            <a:off x="1524060" y="2896815"/>
            <a:ext cx="9143640" cy="1530720"/>
          </a:xfrm>
          <a:prstGeom prst="rect">
            <a:avLst/>
          </a:prstGeom>
          <a:noFill/>
          <a:ln w="0">
            <a:noFill/>
          </a:ln>
        </p:spPr>
        <p:txBody>
          <a:bodyPr lIns="91440" tIns="45720" rIns="91440" bIns="4572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1001"/>
              </a:spcBef>
              <a:spcAft>
                <a:spcPts val="0"/>
              </a:spcAft>
              <a:buClrTx/>
              <a:buSzTx/>
              <a:buFontTx/>
              <a:buNone/>
              <a:tabLst>
                <a:tab pos="0" algn="l"/>
              </a:tabLst>
              <a:defRPr sz="3600" kern="1200">
                <a:ln>
                  <a:noFill/>
                </a:ln>
                <a:effectLst/>
                <a:uLnTx/>
                <a:uFillTx/>
                <a:latin typeface="Garet Heavy"/>
                <a:ea typeface="+mj-ea"/>
                <a:cs typeface="+mj-cs"/>
              </a:defRPr>
            </a:pPr>
            <a:r>
              <a:rPr kumimoji="0" sz="3600" b="1" i="0" u="none" strike="noStrike" kern="1200" cap="none" spc="0" normalizeH="0" baseline="0" noProof="0">
                <a:ln>
                  <a:noFill/>
                </a:ln>
                <a:solidFill>
                  <a:srgbClr val="0B163B"/>
                </a:solidFill>
                <a:effectLst/>
                <a:uLnTx/>
                <a:uFillTx/>
                <a:latin typeface="Garet Heavy"/>
                <a:ea typeface="+mj-ea"/>
                <a:cs typeface="+mj-cs"/>
              </a:rPr>
              <a:t>Vielen Dank </a:t>
            </a:r>
            <a:r>
              <a:rPr kumimoji="0" sz="3600" b="0" i="0" u="none" strike="noStrike" kern="1200" cap="none" spc="0" normalizeH="0" baseline="0" noProof="0">
                <a:ln>
                  <a:noFill/>
                </a:ln>
                <a:solidFill>
                  <a:srgbClr val="FFFFFF"/>
                </a:solidFill>
                <a:effectLst/>
                <a:uLnTx/>
                <a:uFillTx/>
                <a:latin typeface="Garet Heavy"/>
                <a:ea typeface="+mj-ea"/>
                <a:cs typeface="+mj-cs"/>
              </a:rPr>
              <a:t>für Ihr Interesse und Ihre Aufmerksamkeit.</a:t>
            </a:r>
            <a:endParaRPr kumimoji="0" lang="nl-BE" sz="3600" b="0" i="0" u="none" strike="noStrike" kern="1200" cap="none" spc="0" normalizeH="0" baseline="0" noProof="0" dirty="0">
              <a:ln>
                <a:noFill/>
              </a:ln>
              <a:solidFill>
                <a:srgbClr val="000000"/>
              </a:solidFill>
              <a:effectLst/>
              <a:uLnTx/>
              <a:uFillTx/>
              <a:latin typeface="Arial"/>
              <a:ea typeface="+mj-ea"/>
              <a:cs typeface="+mj-cs"/>
            </a:endParaRPr>
          </a:p>
        </p:txBody>
      </p:sp>
      <p:grpSp>
        <p:nvGrpSpPr>
          <p:cNvPr id="11" name="Gruppieren 9">
            <a:extLst>
              <a:ext uri="{FF2B5EF4-FFF2-40B4-BE49-F238E27FC236}">
                <a16:creationId xmlns:a16="http://schemas.microsoft.com/office/drawing/2014/main" id="{21B30C95-0C6B-4A9C-B61B-98603F511EE6}"/>
              </a:ext>
            </a:extLst>
          </p:cNvPr>
          <p:cNvGrpSpPr/>
          <p:nvPr/>
        </p:nvGrpSpPr>
        <p:grpSpPr>
          <a:xfrm>
            <a:off x="1369440" y="5688360"/>
            <a:ext cx="10584360" cy="821880"/>
            <a:chOff x="1369440" y="5688360"/>
            <a:chExt cx="10584360" cy="821880"/>
          </a:xfrm>
        </p:grpSpPr>
        <p:sp>
          <p:nvSpPr>
            <p:cNvPr id="12" name="Textfeld 14">
              <a:extLst>
                <a:ext uri="{FF2B5EF4-FFF2-40B4-BE49-F238E27FC236}">
                  <a16:creationId xmlns:a16="http://schemas.microsoft.com/office/drawing/2014/main" id="{C91CAAEF-CABD-4A43-8CFD-13C501194AD2}"/>
                </a:ext>
              </a:extLst>
            </p:cNvPr>
            <p:cNvSpPr/>
            <p:nvPr/>
          </p:nvSpPr>
          <p:spPr>
            <a:xfrm>
              <a:off x="1369440" y="5688360"/>
              <a:ext cx="5277600" cy="821880"/>
            </a:xfrm>
            <a:prstGeom prst="rect">
              <a:avLst/>
            </a:prstGeom>
            <a:noFill/>
            <a:ln w="6350">
              <a:noFill/>
            </a:ln>
            <a:effectLst/>
          </p:spPr>
          <p:txBody>
            <a:bodyPr numCol="1" spcCol="0" anchor="t">
              <a:noAutofit/>
            </a:bodyPr>
            <a:lstStyle/>
            <a:p>
              <a:pPr marL="0" marR="0" lvl="0" indent="0" algn="just" defTabSz="457200" rtl="0" eaLnBrk="1" fontAlgn="auto" latinLnBrk="0" hangingPunct="1">
                <a:lnSpc>
                  <a:spcPct val="100000"/>
                </a:lnSpc>
                <a:spcBef>
                  <a:spcPts val="0"/>
                </a:spcBef>
                <a:spcAft>
                  <a:spcPts val="450"/>
                </a:spcAft>
                <a:buClrTx/>
                <a:buSzTx/>
                <a:buFontTx/>
                <a:buNone/>
                <a:tabLst/>
                <a:defRPr sz="675">
                  <a:latin typeface="Garet Book" pitchFamily="2" charset="0"/>
                  <a:ea typeface="Calibri" panose="020F0502020204030204" pitchFamily="34" charset="0"/>
                  <a:cs typeface="Calibri" panose="020F0502020204030204" pitchFamily="34" charset="0"/>
                </a:defRPr>
              </a:pPr>
              <a:r>
                <a:rPr kumimoji="0" lang="de-DE" sz="900" b="0" i="0" u="none" strike="noStrike" kern="1200" cap="none" spc="0" normalizeH="0" baseline="0" noProof="0" dirty="0">
                  <a:ln>
                    <a:noFill/>
                  </a:ln>
                  <a:solidFill>
                    <a:srgbClr val="0B1E3E"/>
                  </a:solidFill>
                  <a:effectLst/>
                  <a:uLnTx/>
                  <a:uFillTx/>
                  <a:latin typeface="Garet Book" pitchFamily="2"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Europäischen Exekutivagentur für Bildung und Kultur (EACEA) wider. Weder die Europäische Union noch die EACEA können dafür verantwortlich gemacht werden.</a:t>
              </a:r>
            </a:p>
            <a:p>
              <a:pPr marL="0" marR="0" lvl="0" indent="0" algn="just" defTabSz="914400" rtl="0" eaLnBrk="1" fontAlgn="auto" latinLnBrk="0" hangingPunct="1">
                <a:lnSpc>
                  <a:spcPct val="107000"/>
                </a:lnSpc>
                <a:spcBef>
                  <a:spcPts val="0"/>
                </a:spcBef>
                <a:spcAft>
                  <a:spcPts val="799"/>
                </a:spcAft>
                <a:buClrTx/>
                <a:buSzTx/>
                <a:buFontTx/>
                <a:buNone/>
                <a:tabLst/>
                <a:defRPr sz="900" b="1">
                  <a:ln>
                    <a:noFill/>
                  </a:ln>
                  <a:solidFill>
                    <a:srgbClr val="0B163B"/>
                  </a:solidFill>
                  <a:effectLst/>
                  <a:uLnTx/>
                  <a:uFillTx/>
                  <a:latin typeface="Garet Book"/>
                  <a:ea typeface="Garet Book"/>
                  <a:cs typeface="+mn-cs"/>
                </a:defRPr>
              </a:pPr>
              <a:r>
                <a:rPr kumimoji="0" sz="900" b="1" i="0" u="none" strike="noStrike" kern="1200" cap="none" spc="0" normalizeH="0" baseline="0" noProof="0" dirty="0">
                  <a:ln>
                    <a:noFill/>
                  </a:ln>
                  <a:solidFill>
                    <a:srgbClr val="0B163B"/>
                  </a:solidFill>
                  <a:effectLst/>
                  <a:uLnTx/>
                  <a:uFillTx/>
                  <a:latin typeface="Garet Book"/>
                </a:rPr>
                <a:t>Projekt-Nr.: KA220-VET-000165375</a:t>
              </a:r>
              <a:endParaRPr kumimoji="0" lang="nl-BE" sz="900" b="1" i="0" u="none" strike="noStrike" kern="0" cap="none" spc="0" normalizeH="0" baseline="0" noProof="0" dirty="0">
                <a:ln>
                  <a:noFill/>
                </a:ln>
                <a:solidFill>
                  <a:srgbClr val="000000"/>
                </a:solidFill>
                <a:effectLst/>
                <a:uLnTx/>
                <a:uFillTx/>
                <a:latin typeface="Arial"/>
                <a:ea typeface="ＭＳ Ｐゴシック" charset="0"/>
                <a:cs typeface="+mn-cs"/>
              </a:endParaRPr>
            </a:p>
          </p:txBody>
        </p:sp>
        <p:grpSp>
          <p:nvGrpSpPr>
            <p:cNvPr id="13" name="Gruppieren 11">
              <a:extLst>
                <a:ext uri="{FF2B5EF4-FFF2-40B4-BE49-F238E27FC236}">
                  <a16:creationId xmlns:a16="http://schemas.microsoft.com/office/drawing/2014/main" id="{C3745A44-DE81-4DF8-A3AE-3ED3B6185119}"/>
                </a:ext>
              </a:extLst>
            </p:cNvPr>
            <p:cNvGrpSpPr/>
            <p:nvPr/>
          </p:nvGrpSpPr>
          <p:grpSpPr>
            <a:xfrm>
              <a:off x="6839280" y="5692680"/>
              <a:ext cx="5114520" cy="814680"/>
              <a:chOff x="6839280" y="5692680"/>
              <a:chExt cx="5114520" cy="814680"/>
            </a:xfrm>
          </p:grpSpPr>
          <p:pic>
            <p:nvPicPr>
              <p:cNvPr id="14" name="Grafik 13">
                <a:extLst>
                  <a:ext uri="{FF2B5EF4-FFF2-40B4-BE49-F238E27FC236}">
                    <a16:creationId xmlns:a16="http://schemas.microsoft.com/office/drawing/2014/main" id="{431680BD-52F8-4B0B-AC8A-801A452F44F2}"/>
                  </a:ext>
                </a:extLst>
              </p:cNvPr>
              <p:cNvPicPr/>
              <p:nvPr/>
            </p:nvPicPr>
            <p:blipFill>
              <a:blip r:embed="rId2"/>
              <a:stretch/>
            </p:blipFill>
            <p:spPr>
              <a:xfrm>
                <a:off x="6839280" y="5757120"/>
                <a:ext cx="1073880" cy="375840"/>
              </a:xfrm>
              <a:prstGeom prst="rect">
                <a:avLst/>
              </a:prstGeom>
              <a:noFill/>
              <a:ln w="0">
                <a:noFill/>
              </a:ln>
            </p:spPr>
          </p:pic>
          <p:sp>
            <p:nvSpPr>
              <p:cNvPr id="15" name="Textfeld 34">
                <a:extLst>
                  <a:ext uri="{FF2B5EF4-FFF2-40B4-BE49-F238E27FC236}">
                    <a16:creationId xmlns:a16="http://schemas.microsoft.com/office/drawing/2014/main" id="{169726ED-E08E-426A-8651-D30BE6A95920}"/>
                  </a:ext>
                </a:extLst>
              </p:cNvPr>
              <p:cNvSpPr/>
              <p:nvPr/>
            </p:nvSpPr>
            <p:spPr>
              <a:xfrm>
                <a:off x="7914240" y="5692680"/>
                <a:ext cx="4039560" cy="814680"/>
              </a:xfrm>
              <a:prstGeom prst="rect">
                <a:avLst/>
              </a:prstGeom>
              <a:noFill/>
              <a:ln w="6350">
                <a:noFill/>
              </a:ln>
              <a:effectLst/>
            </p:spPr>
            <p:txBody>
              <a:bodyPr numCol="1" spcCol="0" anchor="t">
                <a:noAutofit/>
              </a:bodyPr>
              <a:lstStyle/>
              <a:p>
                <a:pPr marL="0" marR="0" lvl="0" indent="0" defTabSz="914400" eaLnBrk="1" fontAlgn="auto" latinLnBrk="0" hangingPunct="1">
                  <a:lnSpc>
                    <a:spcPct val="107000"/>
                  </a:lnSpc>
                  <a:spcBef>
                    <a:spcPts val="0"/>
                  </a:spcBef>
                  <a:spcAft>
                    <a:spcPts val="799"/>
                  </a:spcAft>
                  <a:buClrTx/>
                  <a:buSzTx/>
                  <a:buFontTx/>
                  <a:buNone/>
                  <a:tabLst/>
                  <a:defRPr sz="900">
                    <a:ln>
                      <a:noFill/>
                    </a:ln>
                    <a:effectLst/>
                    <a:uLnTx/>
                    <a:uFillTx/>
                    <a:latin typeface="Garet Book"/>
                    <a:ea typeface="Garet Book"/>
                    <a:cs typeface="+mn-cs"/>
                  </a:defRPr>
                </a:pPr>
                <a:r>
                  <a:rPr lang="de-DE" dirty="0">
                    <a:solidFill>
                      <a:srgbClr val="0B163B"/>
                    </a:solidFill>
                  </a:rPr>
                  <a:t>Copyright © 2026 liegt beim Konsortium des Projekts „</a:t>
                </a:r>
                <a:r>
                  <a:rPr lang="de-DE" dirty="0">
                    <a:solidFill>
                      <a:srgbClr val="0B163B"/>
                    </a:solidFill>
                    <a:hlinkClick r:id="rId3"/>
                  </a:rPr>
                  <a:t>AI.D – Künstliche Intelligenz und die Gestaltung der Demokratie</a:t>
                </a:r>
                <a:r>
                  <a:rPr lang="de-DE" dirty="0">
                    <a:solidFill>
                      <a:srgbClr val="0B163B"/>
                    </a:solidFill>
                  </a:rPr>
                  <a:t>”</a:t>
                </a:r>
                <a:br>
                  <a:rPr kumimoji="0" lang="de-DE" sz="900" b="0" i="0" u="none" strike="noStrike" kern="0" cap="none" spc="0" normalizeH="0" baseline="0" noProof="0" dirty="0">
                    <a:ln>
                      <a:noFill/>
                    </a:ln>
                    <a:solidFill>
                      <a:srgbClr val="0B163B"/>
                    </a:solidFill>
                    <a:effectLst/>
                    <a:uLnTx/>
                    <a:uFillTx/>
                    <a:latin typeface="Garet Book"/>
                    <a:ea typeface="+mn-ea"/>
                    <a:cs typeface="+mn-cs"/>
                  </a:rPr>
                </a:br>
                <a:r>
                  <a:rPr lang="de-DE" b="1">
                    <a:solidFill>
                      <a:srgbClr val="0B163B"/>
                    </a:solidFill>
                  </a:rPr>
                  <a:t>Dieses Werk ist lizenziert unter </a:t>
                </a:r>
                <a:r>
                  <a:rPr lang="de-DE" b="1" u="sng">
                    <a:solidFill>
                      <a:srgbClr val="1F2C8F"/>
                    </a:solidFill>
                    <a:hlinkClick r:id="rId4"/>
                  </a:rPr>
                  <a:t>CC BY-SA 4.0</a:t>
                </a:r>
                <a:endParaRPr kumimoji="0" lang="de-DE" sz="900" b="0" i="0" u="none" strike="noStrike" kern="0" cap="none" spc="0" normalizeH="0" baseline="0" noProof="0" dirty="0">
                  <a:ln>
                    <a:noFill/>
                  </a:ln>
                  <a:solidFill>
                    <a:srgbClr val="000000"/>
                  </a:solidFill>
                  <a:effectLst/>
                  <a:uLnTx/>
                  <a:uFillTx/>
                  <a:latin typeface="Arial"/>
                  <a:ea typeface="+mn-ea"/>
                  <a:cs typeface="+mn-cs"/>
                </a:endParaRPr>
              </a:p>
            </p:txBody>
          </p:sp>
        </p:grpSp>
      </p:grpSp>
      <p:pic>
        <p:nvPicPr>
          <p:cNvPr id="4" name="Grafik 3">
            <a:extLst>
              <a:ext uri="{FF2B5EF4-FFF2-40B4-BE49-F238E27FC236}">
                <a16:creationId xmlns:a16="http://schemas.microsoft.com/office/drawing/2014/main" id="{A0B34650-B3D2-67B8-76C7-3ED2B050A764}"/>
              </a:ext>
            </a:extLst>
          </p:cNvPr>
          <p:cNvPicPr>
            <a:picLocks noChangeAspect="1"/>
          </p:cNvPicPr>
          <p:nvPr/>
        </p:nvPicPr>
        <p:blipFill>
          <a:blip r:embed="rId5"/>
          <a:stretch>
            <a:fillRect/>
          </a:stretch>
        </p:blipFill>
        <p:spPr>
          <a:xfrm>
            <a:off x="208984" y="5503968"/>
            <a:ext cx="1160456" cy="1190663"/>
          </a:xfrm>
          <a:prstGeom prst="rect">
            <a:avLst/>
          </a:prstGeom>
        </p:spPr>
      </p:pic>
    </p:spTree>
    <p:extLst>
      <p:ext uri="{BB962C8B-B14F-4D97-AF65-F5344CB8AC3E}">
        <p14:creationId xmlns:p14="http://schemas.microsoft.com/office/powerpoint/2010/main" val="1196795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BB4D0933-48B3-86BD-A605-E486FDD2C917}"/>
            </a:ext>
          </a:extLst>
        </p:cNvPr>
        <p:cNvGrpSpPr/>
        <p:nvPr/>
      </p:nvGrpSpPr>
      <p:grpSpPr>
        <a:xfrm>
          <a:off x="0" y="0"/>
          <a:ext cx="0" cy="0"/>
          <a:chOff x="0" y="0"/>
          <a:chExt cx="0" cy="0"/>
        </a:xfrm>
      </p:grpSpPr>
      <p:pic>
        <p:nvPicPr>
          <p:cNvPr id="7" name="Grafik 4">
            <a:extLst>
              <a:ext uri="{FF2B5EF4-FFF2-40B4-BE49-F238E27FC236}">
                <a16:creationId xmlns:a16="http://schemas.microsoft.com/office/drawing/2014/main" id="{012FFDF1-A3BF-4806-AAED-658EF4D84EC2}"/>
              </a:ext>
            </a:extLst>
          </p:cNvPr>
          <p:cNvPicPr/>
          <p:nvPr/>
        </p:nvPicPr>
        <p:blipFill>
          <a:blip r:embed="rId2"/>
          <a:stretch/>
        </p:blipFill>
        <p:spPr>
          <a:xfrm>
            <a:off x="5058000" y="-2880"/>
            <a:ext cx="2075760" cy="2140560"/>
          </a:xfrm>
          <a:prstGeom prst="rect">
            <a:avLst/>
          </a:prstGeom>
          <a:noFill/>
          <a:ln w="0">
            <a:noFill/>
          </a:ln>
        </p:spPr>
      </p:pic>
      <p:sp>
        <p:nvSpPr>
          <p:cNvPr id="8" name="Rechteck 12">
            <a:extLst>
              <a:ext uri="{FF2B5EF4-FFF2-40B4-BE49-F238E27FC236}">
                <a16:creationId xmlns:a16="http://schemas.microsoft.com/office/drawing/2014/main" id="{AA5CECE0-0B1C-4B76-A6DC-A349EFE4A2A8}"/>
              </a:ext>
            </a:extLst>
          </p:cNvPr>
          <p:cNvSpPr/>
          <p:nvPr/>
        </p:nvSpPr>
        <p:spPr>
          <a:xfrm>
            <a:off x="0" y="2879280"/>
            <a:ext cx="12191760" cy="15307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9" name="PlaceHolder 1">
            <a:extLst>
              <a:ext uri="{FF2B5EF4-FFF2-40B4-BE49-F238E27FC236}">
                <a16:creationId xmlns:a16="http://schemas.microsoft.com/office/drawing/2014/main" id="{B6413A44-C42D-4BFB-9B9E-08A736CB74E5}"/>
              </a:ext>
            </a:extLst>
          </p:cNvPr>
          <p:cNvSpPr txBox="1">
            <a:spLocks/>
          </p:cNvSpPr>
          <p:nvPr/>
        </p:nvSpPr>
        <p:spPr>
          <a:xfrm>
            <a:off x="1523880" y="2880720"/>
            <a:ext cx="9143640" cy="1530720"/>
          </a:xfrm>
          <a:prstGeom prst="rect">
            <a:avLst/>
          </a:prstGeom>
          <a:noFill/>
          <a:ln w="0">
            <a:noFill/>
          </a:ln>
        </p:spPr>
        <p:txBody>
          <a:bodyPr vert="horz" lIns="91440" tIns="45720" rIns="91440" bIns="45720" anchor="ctr">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spcBef>
                <a:spcPts val="1001"/>
              </a:spcBef>
              <a:tabLst>
                <a:tab pos="0" algn="l"/>
              </a:tabLst>
              <a:defRPr sz="3600" b="1">
                <a:solidFill>
                  <a:schemeClr val="accent4"/>
                </a:solidFill>
                <a:latin typeface="Garet Heavy"/>
              </a:defRPr>
            </a:pPr>
            <a:r>
              <a:t>GenAI-Bilder verstehen</a:t>
            </a:r>
            <a:endParaRPr lang="nl-BE" sz="3600" dirty="0">
              <a:solidFill>
                <a:srgbClr val="000000"/>
              </a:solidFill>
              <a:latin typeface="Arial"/>
            </a:endParaRPr>
          </a:p>
        </p:txBody>
      </p:sp>
    </p:spTree>
    <p:extLst>
      <p:ext uri="{BB962C8B-B14F-4D97-AF65-F5344CB8AC3E}">
        <p14:creationId xmlns:p14="http://schemas.microsoft.com/office/powerpoint/2010/main" val="105271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FC40123-0EB7-0EF3-CC5A-10953B39290B}"/>
            </a:ext>
          </a:extLst>
        </p:cNvPr>
        <p:cNvGrpSpPr/>
        <p:nvPr/>
      </p:nvGrpSpPr>
      <p:grpSpPr>
        <a:xfrm>
          <a:off x="0" y="0"/>
          <a:ext cx="0" cy="0"/>
          <a:chOff x="0" y="0"/>
          <a:chExt cx="0" cy="0"/>
        </a:xfrm>
      </p:grpSpPr>
      <p:sp>
        <p:nvSpPr>
          <p:cNvPr id="18" name="Textfeld 17">
            <a:extLst>
              <a:ext uri="{FF2B5EF4-FFF2-40B4-BE49-F238E27FC236}">
                <a16:creationId xmlns:a16="http://schemas.microsoft.com/office/drawing/2014/main" id="{3B2A92FD-2FBB-4AFC-8BB2-E7D571D24709}"/>
              </a:ext>
            </a:extLst>
          </p:cNvPr>
          <p:cNvSpPr txBox="1"/>
          <p:nvPr/>
        </p:nvSpPr>
        <p:spPr>
          <a:xfrm>
            <a:off x="0" y="2520000"/>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12" name="Rechteck 11">
            <a:extLst>
              <a:ext uri="{FF2B5EF4-FFF2-40B4-BE49-F238E27FC236}">
                <a16:creationId xmlns:a16="http://schemas.microsoft.com/office/drawing/2014/main" id="{7A5FA68D-4BAD-83E1-9291-C1FC0FD1C181}"/>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sp>
        <p:nvSpPr>
          <p:cNvPr id="10" name="Textfeld 9">
            <a:extLst>
              <a:ext uri="{FF2B5EF4-FFF2-40B4-BE49-F238E27FC236}">
                <a16:creationId xmlns:a16="http://schemas.microsoft.com/office/drawing/2014/main" id="{88C51C1E-9730-34C5-D88B-70F32ADD3D9F}"/>
              </a:ext>
            </a:extLst>
          </p:cNvPr>
          <p:cNvSpPr txBox="1"/>
          <p:nvPr/>
        </p:nvSpPr>
        <p:spPr>
          <a:xfrm>
            <a:off x="0" y="3905620"/>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pic>
        <p:nvPicPr>
          <p:cNvPr id="2" name="Grafik 1">
            <a:extLst>
              <a:ext uri="{FF2B5EF4-FFF2-40B4-BE49-F238E27FC236}">
                <a16:creationId xmlns:a16="http://schemas.microsoft.com/office/drawing/2014/main" id="{18A21557-175F-B6CB-55D6-E5B75AD3E7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7" name="Textfeld 5">
            <a:extLst>
              <a:ext uri="{FF2B5EF4-FFF2-40B4-BE49-F238E27FC236}">
                <a16:creationId xmlns:a16="http://schemas.microsoft.com/office/drawing/2014/main" id="{A9C3DD2B-3C1E-46AC-AA85-A8B0018BD86A}"/>
              </a:ext>
            </a:extLst>
          </p:cNvPr>
          <p:cNvSpPr/>
          <p:nvPr/>
        </p:nvSpPr>
        <p:spPr>
          <a:xfrm>
            <a:off x="457200" y="755280"/>
            <a:ext cx="10706986" cy="58332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sz="3200" b="1">
                <a:solidFill>
                  <a:schemeClr val="dk1"/>
                </a:solidFill>
                <a:effectLst/>
                <a:uFillTx/>
                <a:latin typeface="Garet Heavy"/>
              </a:defRPr>
            </a:pPr>
            <a:r>
              <a:t>Bilder in Social-Media-Trends verstehen</a:t>
            </a:r>
            <a:endParaRPr lang="nl-BE" sz="3200" b="0" u="none" strike="noStrike" dirty="0">
              <a:solidFill>
                <a:srgbClr val="000000"/>
              </a:solidFill>
              <a:effectLst/>
              <a:uFillTx/>
              <a:latin typeface="Arial"/>
            </a:endParaRPr>
          </a:p>
        </p:txBody>
      </p:sp>
      <p:sp>
        <p:nvSpPr>
          <p:cNvPr id="11" name="Inhaltsplatzhalter 2">
            <a:extLst>
              <a:ext uri="{FF2B5EF4-FFF2-40B4-BE49-F238E27FC236}">
                <a16:creationId xmlns:a16="http://schemas.microsoft.com/office/drawing/2014/main" id="{808AD2E9-97D0-4E37-A00E-377C33CAE262}"/>
              </a:ext>
            </a:extLst>
          </p:cNvPr>
          <p:cNvSpPr/>
          <p:nvPr/>
        </p:nvSpPr>
        <p:spPr>
          <a:xfrm>
            <a:off x="457200" y="4367681"/>
            <a:ext cx="11518560" cy="1892880"/>
          </a:xfrm>
          <a:prstGeom prst="rect">
            <a:avLst/>
          </a:prstGeom>
          <a:noFill/>
          <a:ln w="0">
            <a:noFill/>
          </a:ln>
        </p:spPr>
        <p:style>
          <a:lnRef idx="0">
            <a:scrgbClr r="0" g="0" b="0"/>
          </a:lnRef>
          <a:fillRef idx="0">
            <a:scrgbClr r="0" g="0" b="0"/>
          </a:fillRef>
          <a:effectRef idx="0">
            <a:scrgbClr r="0" g="0" b="0"/>
          </a:effectRef>
          <a:fontRef idx="minor"/>
        </p:style>
        <p:txBody>
          <a:bodyPr anchor="t">
            <a:normAutofit fontScale="92500" lnSpcReduction="9999"/>
          </a:bodyPr>
          <a:lstStyle/>
          <a:p>
            <a:pPr marL="0" marR="0" lvl="0" indent="0" algn="l" defTabSz="914400" rtl="0" eaLnBrk="1" fontAlgn="auto" latinLnBrk="0" hangingPunct="1">
              <a:lnSpc>
                <a:spcPct val="109999"/>
              </a:lnSpc>
              <a:spcBef>
                <a:spcPts val="1000"/>
              </a:spcBef>
              <a:spcAft>
                <a:spcPts val="0"/>
              </a:spcAft>
              <a:buClrTx/>
              <a:buSzTx/>
              <a:buFont typeface="Arial" panose="020B0604020202020204" pitchFamily="34" charset="0"/>
              <a:buNone/>
              <a:tabLst/>
              <a:defRPr sz="1600" kern="1200">
                <a:ln>
                  <a:noFill/>
                </a:ln>
                <a:solidFill>
                  <a:srgbClr val="0B163B"/>
                </a:solidFill>
                <a:effectLst/>
                <a:uLnTx/>
                <a:uFillTx/>
                <a:latin typeface="Garet Book"/>
                <a:ea typeface="+mn-ea"/>
                <a:cs typeface="+mn-cs"/>
              </a:defRPr>
            </a:pPr>
            <a:r>
              <a:t>… ist eine von </a:t>
            </a:r>
            <a:r>
              <a:rPr b="1"/>
              <a:t>Erwin Panofsky </a:t>
            </a:r>
            <a:r>
              <a:t>(1978) entwickelte Methode zur Interpretation visueller Inhalte. Sie besteht aus </a:t>
            </a:r>
            <a:r>
              <a:rPr b="1"/>
              <a:t>3 Schritten: Bildbeschreibung, Bildanalyse und Interpretation der Bildaussage</a:t>
            </a:r>
            <a:r>
              <a:t>. </a:t>
            </a:r>
          </a:p>
          <a:p>
            <a:pPr marL="0" marR="0" lvl="0" indent="0" algn="l" defTabSz="914400" rtl="0" eaLnBrk="1" fontAlgn="auto" latinLnBrk="0" hangingPunct="1">
              <a:lnSpc>
                <a:spcPct val="109999"/>
              </a:lnSpc>
              <a:spcBef>
                <a:spcPts val="1000"/>
              </a:spcBef>
              <a:spcAft>
                <a:spcPts val="0"/>
              </a:spcAft>
              <a:buClrTx/>
              <a:buSzTx/>
              <a:buFont typeface="Arial" panose="020B0604020202020204" pitchFamily="34" charset="0"/>
              <a:buNone/>
              <a:tabLst/>
              <a:defRPr sz="1600" kern="1200">
                <a:ln>
                  <a:noFill/>
                </a:ln>
                <a:solidFill>
                  <a:srgbClr val="0B163B"/>
                </a:solidFill>
                <a:effectLst/>
                <a:uLnTx/>
                <a:uFillTx/>
                <a:latin typeface="Garet Book"/>
                <a:ea typeface="+mn-ea"/>
                <a:cs typeface="+mn-cs"/>
              </a:defRPr>
            </a:pPr>
            <a:r>
              <a:t>… kann als Werkzeug zum Verstehen von Bildern verwendet werden.</a:t>
            </a:r>
          </a:p>
        </p:txBody>
      </p:sp>
      <p:sp>
        <p:nvSpPr>
          <p:cNvPr id="15" name="Inhaltsplatzhalter 2">
            <a:extLst>
              <a:ext uri="{FF2B5EF4-FFF2-40B4-BE49-F238E27FC236}">
                <a16:creationId xmlns:a16="http://schemas.microsoft.com/office/drawing/2014/main" id="{3BAB37D0-EB0B-41F2-9C13-8736FE5B472E}"/>
              </a:ext>
            </a:extLst>
          </p:cNvPr>
          <p:cNvSpPr/>
          <p:nvPr/>
        </p:nvSpPr>
        <p:spPr>
          <a:xfrm>
            <a:off x="457200" y="2984036"/>
            <a:ext cx="11518560" cy="986677"/>
          </a:xfrm>
          <a:prstGeom prst="rect">
            <a:avLst/>
          </a:prstGeom>
          <a:noFill/>
          <a:ln w="0">
            <a:noFill/>
          </a:ln>
        </p:spPr>
        <p:style>
          <a:lnRef idx="0">
            <a:scrgbClr r="0" g="0" b="0"/>
          </a:lnRef>
          <a:fillRef idx="0">
            <a:scrgbClr r="0" g="0" b="0"/>
          </a:fillRef>
          <a:effectRef idx="0">
            <a:scrgbClr r="0" g="0" b="0"/>
          </a:effectRef>
          <a:fontRef idx="minor"/>
        </p:style>
        <p:txBody>
          <a:bodyPr anchor="t">
            <a:normAutofit fontScale="92500" lnSpcReduction="9999"/>
          </a:bodyPr>
          <a:lstStyle/>
          <a:p>
            <a:pPr marL="0" marR="0" lvl="0" indent="0" algn="l" defTabSz="914400" rtl="0" eaLnBrk="1" fontAlgn="auto" latinLnBrk="0" hangingPunct="1">
              <a:lnSpc>
                <a:spcPct val="109999"/>
              </a:lnSpc>
              <a:spcBef>
                <a:spcPts val="1000"/>
              </a:spcBef>
              <a:spcAft>
                <a:spcPts val="0"/>
              </a:spcAft>
              <a:buClrTx/>
              <a:buSzTx/>
              <a:buFont typeface="Arial" panose="020B0604020202020204" pitchFamily="34" charset="0"/>
              <a:buNone/>
              <a:tabLst/>
              <a:defRPr sz="1600">
                <a:solidFill>
                  <a:srgbClr val="0B163B"/>
                </a:solidFill>
              </a:defRPr>
            </a:pPr>
            <a:r>
              <a:rPr kern="1200">
                <a:ln>
                  <a:noFill/>
                </a:ln>
                <a:effectLst/>
                <a:uLnTx/>
                <a:uFillTx/>
                <a:ea typeface="+mn-ea"/>
                <a:cs typeface="+mn-cs"/>
              </a:rPr>
              <a:t>… </a:t>
            </a:r>
            <a:r>
              <a:rPr b="1"/>
              <a:t>prägen die Art und Weise, wie wir die Welt sehen.</a:t>
            </a:r>
            <a:endParaRPr kumimoji="0" lang="en-US" sz="1600" b="1" i="0" u="none" strike="noStrike" kern="1200" cap="none" spc="0" normalizeH="0" baseline="0" noProof="0" dirty="0">
              <a:ln>
                <a:noFill/>
              </a:ln>
              <a:solidFill>
                <a:srgbClr val="0B163B"/>
              </a:solidFill>
              <a:effectLst/>
              <a:uLnTx/>
              <a:uFillTx/>
              <a:ea typeface="+mn-ea"/>
              <a:cs typeface="+mn-cs"/>
            </a:endParaRPr>
          </a:p>
          <a:p>
            <a:pPr marL="0" marR="0" lvl="0" indent="0" algn="l" defTabSz="914400" rtl="0" eaLnBrk="1" fontAlgn="auto" latinLnBrk="0" hangingPunct="1">
              <a:lnSpc>
                <a:spcPct val="109999"/>
              </a:lnSpc>
              <a:spcBef>
                <a:spcPts val="1000"/>
              </a:spcBef>
              <a:spcAft>
                <a:spcPts val="0"/>
              </a:spcAft>
              <a:buClrTx/>
              <a:buSzTx/>
              <a:buFont typeface="Arial" panose="020B0604020202020204" pitchFamily="34" charset="0"/>
              <a:buNone/>
              <a:tabLst/>
              <a:defRPr sz="1600" kern="1200">
                <a:ln>
                  <a:noFill/>
                </a:ln>
                <a:solidFill>
                  <a:srgbClr val="0B163B"/>
                </a:solidFill>
                <a:effectLst/>
                <a:uLnTx/>
                <a:uFillTx/>
                <a:ea typeface="+mn-ea"/>
                <a:cs typeface="+mn-cs"/>
              </a:defRPr>
            </a:pPr>
            <a:r>
              <a:t>… sind in den </a:t>
            </a:r>
            <a:r>
              <a:rPr b="1"/>
              <a:t>gesellschaftlichen und historischen Kontext </a:t>
            </a:r>
            <a:r>
              <a:t>der Zeit eingebettet, in der sie entstanden sind</a:t>
            </a:r>
          </a:p>
        </p:txBody>
      </p:sp>
      <p:sp>
        <p:nvSpPr>
          <p:cNvPr id="16" name="Inhaltsplatzhalter 2">
            <a:extLst>
              <a:ext uri="{FF2B5EF4-FFF2-40B4-BE49-F238E27FC236}">
                <a16:creationId xmlns:a16="http://schemas.microsoft.com/office/drawing/2014/main" id="{665C4B11-4A2A-4DB7-8011-85F687F1B3D2}"/>
              </a:ext>
            </a:extLst>
          </p:cNvPr>
          <p:cNvSpPr/>
          <p:nvPr/>
        </p:nvSpPr>
        <p:spPr>
          <a:xfrm>
            <a:off x="457200" y="2520000"/>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latin typeface="+mj-lt"/>
              </a:defRPr>
            </a:pPr>
            <a:r>
              <a:t>B</a:t>
            </a:r>
            <a:r>
              <a:rPr>
                <a:effectLst/>
                <a:uFillTx/>
              </a:rPr>
              <a:t>ilder:</a:t>
            </a:r>
            <a:endParaRPr lang="nl-BE" b="0" u="none" strike="noStrike" dirty="0">
              <a:solidFill>
                <a:srgbClr val="000000"/>
              </a:solidFill>
              <a:effectLst/>
              <a:uFillTx/>
              <a:latin typeface="+mj-lt"/>
            </a:endParaRPr>
          </a:p>
        </p:txBody>
      </p:sp>
      <p:sp>
        <p:nvSpPr>
          <p:cNvPr id="17" name="Inhaltsplatzhalter 2">
            <a:extLst>
              <a:ext uri="{FF2B5EF4-FFF2-40B4-BE49-F238E27FC236}">
                <a16:creationId xmlns:a16="http://schemas.microsoft.com/office/drawing/2014/main" id="{0C5D0E44-0B0C-421A-AA0E-FFA693428633}"/>
              </a:ext>
            </a:extLst>
          </p:cNvPr>
          <p:cNvSpPr/>
          <p:nvPr/>
        </p:nvSpPr>
        <p:spPr>
          <a:xfrm>
            <a:off x="457200" y="3880744"/>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latin typeface="+mj-lt"/>
              </a:defRPr>
            </a:pPr>
            <a:r>
              <a:t>Ikonographie</a:t>
            </a:r>
            <a:r>
              <a:rPr>
                <a:effectLst/>
                <a:uFillTx/>
              </a:rPr>
              <a:t>:</a:t>
            </a:r>
            <a:endParaRPr lang="nl-BE" b="0" u="none" strike="noStrike" dirty="0">
              <a:solidFill>
                <a:srgbClr val="000000"/>
              </a:solidFill>
              <a:effectLst/>
              <a:uFillTx/>
              <a:latin typeface="+mj-lt"/>
            </a:endParaRPr>
          </a:p>
        </p:txBody>
      </p:sp>
    </p:spTree>
    <p:extLst>
      <p:ext uri="{BB962C8B-B14F-4D97-AF65-F5344CB8AC3E}">
        <p14:creationId xmlns:p14="http://schemas.microsoft.com/office/powerpoint/2010/main" val="2429662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5312B47A-B7EC-A600-B440-0887D95B9DBE}"/>
            </a:ext>
          </a:extLst>
        </p:cNvPr>
        <p:cNvGrpSpPr/>
        <p:nvPr/>
      </p:nvGrpSpPr>
      <p:grpSpPr>
        <a:xfrm>
          <a:off x="0" y="0"/>
          <a:ext cx="0" cy="0"/>
          <a:chOff x="0" y="0"/>
          <a:chExt cx="0" cy="0"/>
        </a:xfrm>
      </p:grpSpPr>
      <p:sp>
        <p:nvSpPr>
          <p:cNvPr id="7" name="Rechteck 10">
            <a:extLst>
              <a:ext uri="{FF2B5EF4-FFF2-40B4-BE49-F238E27FC236}">
                <a16:creationId xmlns:a16="http://schemas.microsoft.com/office/drawing/2014/main" id="{4649C287-2CF7-412C-A2FE-BE487210909E}"/>
              </a:ext>
            </a:extLst>
          </p:cNvPr>
          <p:cNvSpPr/>
          <p:nvPr/>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sp>
        <p:nvSpPr>
          <p:cNvPr id="12" name="Rechteck 11">
            <a:extLst>
              <a:ext uri="{FF2B5EF4-FFF2-40B4-BE49-F238E27FC236}">
                <a16:creationId xmlns:a16="http://schemas.microsoft.com/office/drawing/2014/main" id="{2BAAE988-ADDC-1BA8-C94F-412DD3EE23AF}"/>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pic>
        <p:nvPicPr>
          <p:cNvPr id="2" name="Grafik 1">
            <a:extLst>
              <a:ext uri="{FF2B5EF4-FFF2-40B4-BE49-F238E27FC236}">
                <a16:creationId xmlns:a16="http://schemas.microsoft.com/office/drawing/2014/main" id="{A5B4AC9D-F14A-D2F5-DB98-5BDD333C05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9" name="Inhaltsplatzhalter 2">
            <a:extLst>
              <a:ext uri="{FF2B5EF4-FFF2-40B4-BE49-F238E27FC236}">
                <a16:creationId xmlns:a16="http://schemas.microsoft.com/office/drawing/2014/main" id="{057ABFAF-5142-41FB-BCBA-1C323EA049F3}"/>
              </a:ext>
            </a:extLst>
          </p:cNvPr>
          <p:cNvSpPr/>
          <p:nvPr/>
        </p:nvSpPr>
        <p:spPr>
          <a:xfrm>
            <a:off x="4562671" y="1598400"/>
            <a:ext cx="7629329" cy="83794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1"/>
              </a:spcBef>
              <a:tabLst>
                <a:tab pos="0" algn="l"/>
              </a:tabLst>
              <a:defRPr sz="1600" b="1">
                <a:solidFill>
                  <a:schemeClr val="dk1"/>
                </a:solidFill>
                <a:effectLst/>
                <a:uFillTx/>
                <a:latin typeface="+mj-lt"/>
              </a:defRPr>
            </a:pPr>
            <a:r>
              <a:rPr dirty="0"/>
              <a:t>Ansatz:</a:t>
            </a:r>
            <a:endParaRPr lang="nl-BE" sz="1600" b="0" u="none" strike="noStrike" dirty="0">
              <a:solidFill>
                <a:srgbClr val="000000"/>
              </a:solidFill>
              <a:effectLst/>
              <a:uFillTx/>
              <a:latin typeface="+mj-lt"/>
            </a:endParaRPr>
          </a:p>
          <a:p>
            <a:pPr marL="285750" indent="-285750">
              <a:spcBef>
                <a:spcPts val="1001"/>
              </a:spcBef>
              <a:buFont typeface="Arial" panose="020B0604020202020204" pitchFamily="34" charset="0"/>
              <a:buChar char="•"/>
              <a:defRPr sz="1400"/>
            </a:pPr>
            <a:r>
              <a:rPr dirty="0" err="1"/>
              <a:t>Scannen</a:t>
            </a:r>
            <a:r>
              <a:rPr dirty="0"/>
              <a:t> Sie den QR-Code auf der </a:t>
            </a:r>
            <a:r>
              <a:rPr dirty="0" err="1"/>
              <a:t>nächsten</a:t>
            </a:r>
            <a:r>
              <a:rPr dirty="0"/>
              <a:t> Folie </a:t>
            </a:r>
            <a:r>
              <a:rPr dirty="0" err="1"/>
              <a:t>oder</a:t>
            </a:r>
            <a:r>
              <a:rPr dirty="0"/>
              <a:t> </a:t>
            </a:r>
            <a:r>
              <a:rPr dirty="0" err="1"/>
              <a:t>suchen</a:t>
            </a:r>
            <a:r>
              <a:rPr dirty="0"/>
              <a:t> Sie in den </a:t>
            </a:r>
            <a:r>
              <a:rPr dirty="0" err="1"/>
              <a:t>sozialen</a:t>
            </a:r>
            <a:r>
              <a:rPr dirty="0"/>
              <a:t> Medien </a:t>
            </a:r>
            <a:r>
              <a:rPr dirty="0" err="1"/>
              <a:t>nach</a:t>
            </a:r>
            <a:r>
              <a:rPr dirty="0"/>
              <a:t> den Hashtags #aiart </a:t>
            </a:r>
            <a:r>
              <a:rPr dirty="0" err="1"/>
              <a:t>oder</a:t>
            </a:r>
            <a:r>
              <a:rPr dirty="0"/>
              <a:t> #aiartworketried. </a:t>
            </a:r>
            <a:r>
              <a:rPr u="sng" dirty="0"/>
              <a:t>Bitte </a:t>
            </a:r>
            <a:r>
              <a:rPr u="sng" dirty="0" err="1"/>
              <a:t>wählen</a:t>
            </a:r>
            <a:r>
              <a:rPr u="sng" dirty="0"/>
              <a:t> Sie </a:t>
            </a:r>
            <a:r>
              <a:rPr u="sng" dirty="0" err="1"/>
              <a:t>ein</a:t>
            </a:r>
            <a:r>
              <a:rPr u="sng" dirty="0"/>
              <a:t> Bild </a:t>
            </a:r>
            <a:r>
              <a:rPr u="sng" dirty="0" err="1"/>
              <a:t>aus</a:t>
            </a:r>
            <a:endParaRPr u="sng" dirty="0"/>
          </a:p>
        </p:txBody>
      </p:sp>
      <p:sp>
        <p:nvSpPr>
          <p:cNvPr id="11" name="Inhaltsplatzhalter 2">
            <a:extLst>
              <a:ext uri="{FF2B5EF4-FFF2-40B4-BE49-F238E27FC236}">
                <a16:creationId xmlns:a16="http://schemas.microsoft.com/office/drawing/2014/main" id="{1CCBD3AE-12B5-4383-884B-A9E08B146B0D}"/>
              </a:ext>
            </a:extLst>
          </p:cNvPr>
          <p:cNvSpPr/>
          <p:nvPr/>
        </p:nvSpPr>
        <p:spPr>
          <a:xfrm>
            <a:off x="4651309" y="2695181"/>
            <a:ext cx="7172129" cy="2267959"/>
          </a:xfrm>
          <a:prstGeom prst="rect">
            <a:avLst/>
          </a:prstGeom>
          <a:solidFill>
            <a:srgbClr val="FFFFFF"/>
          </a:solidFill>
          <a:ln w="0">
            <a:noFill/>
          </a:ln>
        </p:spPr>
        <p:style>
          <a:lnRef idx="0">
            <a:scrgbClr r="0" g="0" b="0"/>
          </a:lnRef>
          <a:fillRef idx="0">
            <a:scrgbClr r="0" g="0" b="0"/>
          </a:fillRef>
          <a:effectRef idx="0">
            <a:scrgbClr r="0" g="0" b="0"/>
          </a:effectRef>
          <a:fontRef idx="minor"/>
        </p:style>
        <p:txBody>
          <a:bodyPr anchor="t">
            <a:noAutofit/>
          </a:bodyPr>
          <a:lstStyle/>
          <a:p>
            <a:pPr marL="0" indent="0" algn="just">
              <a:buNone/>
              <a:defRPr sz="1400"/>
            </a:pPr>
            <a:r>
              <a:rPr dirty="0"/>
              <a:t>Optional: Wenn Sie die </a:t>
            </a:r>
            <a:r>
              <a:rPr dirty="0" err="1"/>
              <a:t>Übung</a:t>
            </a:r>
            <a:r>
              <a:rPr dirty="0"/>
              <a:t> in </a:t>
            </a:r>
            <a:r>
              <a:rPr dirty="0" err="1"/>
              <a:t>einer</a:t>
            </a:r>
            <a:r>
              <a:rPr dirty="0"/>
              <a:t> Gruppe </a:t>
            </a:r>
            <a:r>
              <a:rPr dirty="0" err="1"/>
              <a:t>durchführen</a:t>
            </a:r>
            <a:r>
              <a:rPr dirty="0"/>
              <a:t> und </a:t>
            </a:r>
            <a:r>
              <a:rPr dirty="0" err="1"/>
              <a:t>einen</a:t>
            </a:r>
            <a:r>
              <a:rPr dirty="0"/>
              <a:t> Account in den </a:t>
            </a:r>
            <a:r>
              <a:rPr dirty="0" err="1"/>
              <a:t>sozialen</a:t>
            </a:r>
            <a:r>
              <a:rPr dirty="0"/>
              <a:t> Medien (z. B. Instagram, TikTok </a:t>
            </a:r>
            <a:r>
              <a:rPr dirty="0" err="1"/>
              <a:t>oder</a:t>
            </a:r>
            <a:r>
              <a:rPr dirty="0"/>
              <a:t> Facebook) </a:t>
            </a:r>
            <a:r>
              <a:rPr dirty="0" err="1"/>
              <a:t>haben</a:t>
            </a:r>
            <a:r>
              <a:rPr dirty="0"/>
              <a:t>, </a:t>
            </a:r>
            <a:r>
              <a:rPr dirty="0" err="1"/>
              <a:t>können</a:t>
            </a:r>
            <a:r>
              <a:rPr dirty="0"/>
              <a:t> Sie </a:t>
            </a:r>
            <a:r>
              <a:rPr dirty="0" err="1"/>
              <a:t>alternativ</a:t>
            </a:r>
            <a:r>
              <a:rPr dirty="0"/>
              <a:t> </a:t>
            </a:r>
            <a:r>
              <a:rPr dirty="0" err="1"/>
              <a:t>ein</a:t>
            </a:r>
            <a:r>
              <a:rPr dirty="0"/>
              <a:t> Bild </a:t>
            </a:r>
            <a:r>
              <a:rPr dirty="0" err="1"/>
              <a:t>auswählen</a:t>
            </a:r>
            <a:r>
              <a:rPr dirty="0"/>
              <a:t>, das Sie </a:t>
            </a:r>
            <a:r>
              <a:rPr dirty="0" err="1"/>
              <a:t>unter</a:t>
            </a:r>
            <a:r>
              <a:rPr dirty="0"/>
              <a:t> dem Hashtag #aiart </a:t>
            </a:r>
            <a:r>
              <a:rPr dirty="0" err="1"/>
              <a:t>oder</a:t>
            </a:r>
            <a:r>
              <a:rPr dirty="0"/>
              <a:t> #aiartwork in den </a:t>
            </a:r>
            <a:r>
              <a:rPr dirty="0" err="1"/>
              <a:t>sozialen</a:t>
            </a:r>
            <a:r>
              <a:rPr dirty="0"/>
              <a:t> Medien </a:t>
            </a:r>
            <a:r>
              <a:rPr dirty="0" err="1"/>
              <a:t>finden</a:t>
            </a:r>
            <a:r>
              <a:rPr dirty="0"/>
              <a:t>. Dies </a:t>
            </a:r>
            <a:r>
              <a:rPr dirty="0" err="1"/>
              <a:t>setzt</a:t>
            </a:r>
            <a:r>
              <a:rPr dirty="0"/>
              <a:t> </a:t>
            </a:r>
            <a:r>
              <a:rPr dirty="0" err="1"/>
              <a:t>voraus</a:t>
            </a:r>
            <a:r>
              <a:rPr dirty="0"/>
              <a:t>, </a:t>
            </a:r>
            <a:r>
              <a:rPr dirty="0" err="1"/>
              <a:t>dass</a:t>
            </a:r>
            <a:r>
              <a:rPr dirty="0"/>
              <a:t> </a:t>
            </a:r>
            <a:r>
              <a:rPr dirty="0" err="1"/>
              <a:t>mindestens</a:t>
            </a:r>
            <a:r>
              <a:rPr dirty="0"/>
              <a:t> </a:t>
            </a:r>
            <a:r>
              <a:rPr dirty="0" err="1"/>
              <a:t>ein</a:t>
            </a:r>
            <a:r>
              <a:rPr dirty="0"/>
              <a:t> </a:t>
            </a:r>
            <a:r>
              <a:rPr dirty="0" err="1"/>
              <a:t>weiterer</a:t>
            </a:r>
            <a:r>
              <a:rPr dirty="0"/>
              <a:t> </a:t>
            </a:r>
            <a:r>
              <a:rPr dirty="0" err="1"/>
              <a:t>Lernender</a:t>
            </a:r>
            <a:r>
              <a:rPr dirty="0"/>
              <a:t> </a:t>
            </a:r>
            <a:r>
              <a:rPr dirty="0" err="1"/>
              <a:t>ebenfalls</a:t>
            </a:r>
            <a:r>
              <a:rPr dirty="0"/>
              <a:t> </a:t>
            </a:r>
            <a:r>
              <a:rPr dirty="0" err="1"/>
              <a:t>ein</a:t>
            </a:r>
            <a:r>
              <a:rPr dirty="0"/>
              <a:t> Bild </a:t>
            </a:r>
            <a:r>
              <a:rPr dirty="0" err="1"/>
              <a:t>aus</a:t>
            </a:r>
            <a:r>
              <a:rPr dirty="0"/>
              <a:t> seinen Hashtag-</a:t>
            </a:r>
            <a:r>
              <a:rPr dirty="0" err="1"/>
              <a:t>Suchergebnissen</a:t>
            </a:r>
            <a:r>
              <a:rPr dirty="0"/>
              <a:t> in den </a:t>
            </a:r>
            <a:r>
              <a:rPr dirty="0" err="1"/>
              <a:t>sozialen</a:t>
            </a:r>
            <a:r>
              <a:rPr dirty="0"/>
              <a:t> Medien </a:t>
            </a:r>
            <a:r>
              <a:rPr dirty="0" err="1"/>
              <a:t>auswählt</a:t>
            </a:r>
            <a:r>
              <a:rPr dirty="0"/>
              <a:t>. (</a:t>
            </a:r>
            <a:r>
              <a:rPr dirty="0" err="1"/>
              <a:t>Dadurch</a:t>
            </a:r>
            <a:r>
              <a:rPr dirty="0"/>
              <a:t> </a:t>
            </a:r>
            <a:r>
              <a:rPr dirty="0" err="1"/>
              <a:t>haben</a:t>
            </a:r>
            <a:r>
              <a:rPr dirty="0"/>
              <a:t> Sie die </a:t>
            </a:r>
            <a:r>
              <a:rPr dirty="0" err="1"/>
              <a:t>Möglichkeit</a:t>
            </a:r>
            <a:r>
              <a:rPr dirty="0"/>
              <a:t>, </a:t>
            </a:r>
            <a:r>
              <a:rPr dirty="0" err="1"/>
              <a:t>weiter</a:t>
            </a:r>
            <a:r>
              <a:rPr dirty="0"/>
              <a:t> </a:t>
            </a:r>
            <a:r>
              <a:rPr dirty="0" err="1"/>
              <a:t>darüber</a:t>
            </a:r>
            <a:r>
              <a:rPr dirty="0"/>
              <a:t> </a:t>
            </a:r>
            <a:r>
              <a:rPr dirty="0" err="1"/>
              <a:t>nachzudenken</a:t>
            </a:r>
            <a:r>
              <a:rPr dirty="0"/>
              <a:t>, </a:t>
            </a:r>
            <a:r>
              <a:rPr dirty="0" err="1"/>
              <a:t>wie</a:t>
            </a:r>
            <a:r>
              <a:rPr dirty="0"/>
              <a:t> </a:t>
            </a:r>
            <a:r>
              <a:rPr dirty="0" err="1"/>
              <a:t>sich</a:t>
            </a:r>
            <a:r>
              <a:rPr dirty="0"/>
              <a:t> die </a:t>
            </a:r>
            <a:r>
              <a:rPr dirty="0" err="1"/>
              <a:t>verschiedenen</a:t>
            </a:r>
            <a:r>
              <a:rPr dirty="0"/>
              <a:t> </a:t>
            </a:r>
            <a:r>
              <a:rPr dirty="0" err="1"/>
              <a:t>personalisierten</a:t>
            </a:r>
            <a:r>
              <a:rPr dirty="0"/>
              <a:t> </a:t>
            </a:r>
            <a:r>
              <a:rPr dirty="0" err="1"/>
              <a:t>Algorithmen</a:t>
            </a:r>
            <a:r>
              <a:rPr dirty="0"/>
              <a:t> auf </a:t>
            </a:r>
            <a:r>
              <a:rPr dirty="0" err="1"/>
              <a:t>Ihre</a:t>
            </a:r>
            <a:r>
              <a:rPr dirty="0"/>
              <a:t> </a:t>
            </a:r>
            <a:r>
              <a:rPr dirty="0" err="1"/>
              <a:t>Suchergebnisse</a:t>
            </a:r>
            <a:r>
              <a:rPr dirty="0"/>
              <a:t> </a:t>
            </a:r>
            <a:r>
              <a:rPr dirty="0" err="1"/>
              <a:t>auswirken</a:t>
            </a:r>
            <a:r>
              <a:rPr dirty="0"/>
              <a:t> </a:t>
            </a:r>
            <a:r>
              <a:rPr dirty="0" err="1"/>
              <a:t>könnten</a:t>
            </a:r>
            <a:r>
              <a:rPr dirty="0"/>
              <a:t>. </a:t>
            </a:r>
            <a:r>
              <a:rPr dirty="0" err="1"/>
              <a:t>Weitere</a:t>
            </a:r>
            <a:r>
              <a:rPr dirty="0"/>
              <a:t> </a:t>
            </a:r>
            <a:r>
              <a:rPr dirty="0" err="1"/>
              <a:t>Überlegungen</a:t>
            </a:r>
            <a:r>
              <a:rPr dirty="0"/>
              <a:t> </a:t>
            </a:r>
            <a:r>
              <a:rPr dirty="0" err="1"/>
              <a:t>finden</a:t>
            </a:r>
            <a:r>
              <a:rPr dirty="0"/>
              <a:t> Sie </a:t>
            </a:r>
            <a:r>
              <a:rPr dirty="0" err="1"/>
              <a:t>unter</a:t>
            </a:r>
            <a:r>
              <a:rPr dirty="0">
                <a:solidFill>
                  <a:schemeClr val="accent6"/>
                </a:solidFill>
              </a:rPr>
              <a:t> „Optional: </a:t>
            </a:r>
            <a:r>
              <a:rPr dirty="0" err="1">
                <a:solidFill>
                  <a:schemeClr val="accent6"/>
                </a:solidFill>
              </a:rPr>
              <a:t>Kontextanalyse</a:t>
            </a:r>
            <a:r>
              <a:rPr dirty="0">
                <a:solidFill>
                  <a:schemeClr val="accent6"/>
                </a:solidFill>
              </a:rPr>
              <a:t>“</a:t>
            </a:r>
            <a:r>
              <a:rPr dirty="0"/>
              <a:t> auf Folie 12.)</a:t>
            </a:r>
          </a:p>
        </p:txBody>
      </p:sp>
      <p:sp>
        <p:nvSpPr>
          <p:cNvPr id="13" name="Inhaltsplatzhalter 2">
            <a:extLst>
              <a:ext uri="{FF2B5EF4-FFF2-40B4-BE49-F238E27FC236}">
                <a16:creationId xmlns:a16="http://schemas.microsoft.com/office/drawing/2014/main" id="{11B8A3F0-AD23-4F03-A530-06CC49635301}"/>
              </a:ext>
            </a:extLst>
          </p:cNvPr>
          <p:cNvSpPr/>
          <p:nvPr/>
        </p:nvSpPr>
        <p:spPr>
          <a:xfrm>
            <a:off x="4562671" y="5043280"/>
            <a:ext cx="7260767" cy="10594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defTabSz="914400">
              <a:spcBef>
                <a:spcPts val="1001"/>
              </a:spcBef>
              <a:buFont typeface="Arial" panose="020B0604020202020204" pitchFamily="34" charset="0"/>
              <a:buChar char="•"/>
              <a:tabLst>
                <a:tab pos="0" algn="l"/>
              </a:tabLst>
              <a:defRPr sz="1400"/>
            </a:pPr>
            <a:r>
              <a:rPr dirty="0" err="1"/>
              <a:t>Nachdem</a:t>
            </a:r>
            <a:r>
              <a:rPr dirty="0"/>
              <a:t> Sie </a:t>
            </a:r>
            <a:r>
              <a:rPr dirty="0" err="1"/>
              <a:t>ein</a:t>
            </a:r>
            <a:r>
              <a:rPr dirty="0"/>
              <a:t> Bild </a:t>
            </a:r>
            <a:r>
              <a:rPr dirty="0" err="1"/>
              <a:t>ausgewählt</a:t>
            </a:r>
            <a:r>
              <a:rPr dirty="0"/>
              <a:t> </a:t>
            </a:r>
            <a:r>
              <a:rPr dirty="0" err="1"/>
              <a:t>haben</a:t>
            </a:r>
            <a:r>
              <a:rPr dirty="0"/>
              <a:t>, </a:t>
            </a:r>
            <a:r>
              <a:rPr dirty="0" err="1"/>
              <a:t>finden</a:t>
            </a:r>
            <a:r>
              <a:rPr dirty="0"/>
              <a:t> Sie auf den </a:t>
            </a:r>
            <a:r>
              <a:rPr dirty="0" err="1"/>
              <a:t>folgenden</a:t>
            </a:r>
            <a:r>
              <a:rPr dirty="0"/>
              <a:t> </a:t>
            </a:r>
            <a:r>
              <a:rPr dirty="0" err="1"/>
              <a:t>Folien</a:t>
            </a:r>
            <a:r>
              <a:rPr dirty="0"/>
              <a:t> </a:t>
            </a:r>
            <a:r>
              <a:rPr dirty="0" err="1"/>
              <a:t>eine</a:t>
            </a:r>
            <a:r>
              <a:rPr dirty="0"/>
              <a:t> Reihe von </a:t>
            </a:r>
            <a:r>
              <a:rPr dirty="0" err="1"/>
              <a:t>Fragen</a:t>
            </a:r>
            <a:r>
              <a:rPr dirty="0"/>
              <a:t>, </a:t>
            </a:r>
            <a:r>
              <a:rPr dirty="0" err="1"/>
              <a:t>mit</a:t>
            </a:r>
            <a:r>
              <a:rPr dirty="0"/>
              <a:t> </a:t>
            </a:r>
            <a:r>
              <a:rPr dirty="0" err="1"/>
              <a:t>deren</a:t>
            </a:r>
            <a:r>
              <a:rPr dirty="0"/>
              <a:t> </a:t>
            </a:r>
            <a:r>
              <a:rPr dirty="0" err="1"/>
              <a:t>Hilfe</a:t>
            </a:r>
            <a:r>
              <a:rPr dirty="0"/>
              <a:t> Sie das Bild </a:t>
            </a:r>
            <a:r>
              <a:rPr dirty="0" err="1"/>
              <a:t>beschreiben</a:t>
            </a:r>
            <a:r>
              <a:rPr dirty="0"/>
              <a:t>, </a:t>
            </a:r>
            <a:r>
              <a:rPr dirty="0" err="1"/>
              <a:t>analysieren</a:t>
            </a:r>
            <a:r>
              <a:rPr dirty="0"/>
              <a:t> und </a:t>
            </a:r>
            <a:r>
              <a:rPr dirty="0" err="1"/>
              <a:t>interpretieren</a:t>
            </a:r>
            <a:r>
              <a:rPr dirty="0"/>
              <a:t> </a:t>
            </a:r>
            <a:r>
              <a:rPr dirty="0" err="1"/>
              <a:t>können</a:t>
            </a:r>
            <a:r>
              <a:rPr dirty="0"/>
              <a:t>. </a:t>
            </a:r>
            <a:r>
              <a:rPr u="sng" dirty="0"/>
              <a:t>Bitte </a:t>
            </a:r>
            <a:r>
              <a:rPr u="sng" dirty="0" err="1"/>
              <a:t>beantworten</a:t>
            </a:r>
            <a:r>
              <a:rPr u="sng" dirty="0"/>
              <a:t> Sie </a:t>
            </a:r>
            <a:r>
              <a:rPr u="sng" dirty="0" err="1"/>
              <a:t>nur</a:t>
            </a:r>
            <a:r>
              <a:rPr u="sng" dirty="0"/>
              <a:t> die </a:t>
            </a:r>
            <a:r>
              <a:rPr u="sng" dirty="0" err="1"/>
              <a:t>Fragen</a:t>
            </a:r>
            <a:r>
              <a:rPr u="sng" dirty="0"/>
              <a:t>, die auf das von Ihnen </a:t>
            </a:r>
            <a:r>
              <a:rPr u="sng" dirty="0" err="1"/>
              <a:t>ausgewählte</a:t>
            </a:r>
            <a:r>
              <a:rPr u="sng" dirty="0"/>
              <a:t> Bild </a:t>
            </a:r>
            <a:r>
              <a:rPr u="sng" dirty="0" err="1"/>
              <a:t>zutreffen</a:t>
            </a:r>
            <a:endParaRPr u="sng" dirty="0"/>
          </a:p>
        </p:txBody>
      </p:sp>
      <p:sp>
        <p:nvSpPr>
          <p:cNvPr id="4" name="Text Placeholder 3" hidden="1">
            <a:extLst>
              <a:ext uri="{FF2B5EF4-FFF2-40B4-BE49-F238E27FC236}">
                <a16:creationId xmlns:a16="http://schemas.microsoft.com/office/drawing/2014/main" id="{CA247B95-2190-2664-5647-4C2B05F69B9A}"/>
              </a:ext>
            </a:extLst>
          </p:cNvPr>
          <p:cNvSpPr>
            <a:spLocks noGrp="1"/>
          </p:cNvSpPr>
          <p:nvPr>
            <p:ph idx="1"/>
          </p:nvPr>
        </p:nvSpPr>
        <p:spPr>
          <a:xfrm>
            <a:off x="838200" y="1806973"/>
            <a:ext cx="10515600" cy="4486133"/>
          </a:xfrm>
        </p:spPr>
        <p:txBody>
          <a:bodyPr vert="horz" lIns="91440" tIns="45720" rIns="91440" bIns="45720" anchor="t">
            <a:normAutofit fontScale="92500" lnSpcReduction="20000"/>
          </a:bodyPr>
          <a:lstStyle/>
          <a:p>
            <a:pPr marL="0" indent="0">
              <a:buNone/>
            </a:pPr>
            <a:r>
              <a:t>Ihnen werden zwei Folien mit Bildern von Instagram angezeigt. Bitte wählen Sie ein Bild aus. </a:t>
            </a:r>
          </a:p>
          <a:p>
            <a:pPr marL="0" indent="0">
              <a:buNone/>
              <a:defRPr sz="2000">
                <a:highlight>
                  <a:srgbClr val="F4EEFE"/>
                </a:highlight>
              </a:defRPr>
            </a:pPr>
            <a:r>
              <a:t>Optional: Wenn Sie die Übung in einer Gruppe durchführen und einen Account in den sozialen Medien (z. B. Instagram, TikTok oder Facebook) haben, können Sie alternativ ein Bild auswählen, das Sie unter dem Hashtag #aiart oder #aiartwork in den sozialen Medien finden. Dies setzt voraus, dass mindestens ein weiterer Lernender ebenfalls ein Bild aus seinen Hashtag-Suchergebnissen in den sozialen Medien auswählt. (Dadurch haben Sie die Möglichkeit, weiter darüber nachzudenken, wie sich die verschiedenen personalisierten Algorithmen auf Ihre Suchergebnisse auswirken könnten. Weitere Überlegungen finden Sie unter</a:t>
            </a:r>
            <a:r>
              <a:rPr>
                <a:solidFill>
                  <a:schemeClr val="accent6"/>
                </a:solidFill>
              </a:rPr>
              <a:t> „Optional: Kontextanalyse“</a:t>
            </a:r>
            <a:r>
              <a:t> auf Folie 12.)</a:t>
            </a:r>
          </a:p>
          <a:p>
            <a:pPr marL="0" indent="0">
              <a:buNone/>
            </a:pPr>
            <a:r>
              <a:t>Nachdem Sie ein Bild ausgewählt haben, finden Sie auf den folgenden Folien eine Reihe von Fragen, mit deren Hilfe Sie das Bild beschreiben, analysieren und interpretieren können. Bitte beantworten Sie nur die Fragen, die auf das von Ihnen ausgewählte Bild zutreffen.</a:t>
            </a:r>
          </a:p>
          <a:p>
            <a:pPr marL="457200" indent="-457200">
              <a:buFont typeface="Calibri" panose="020B0604020202020204" pitchFamily="34" charset="0"/>
              <a:buChar char="-"/>
            </a:pPr>
            <a:endParaRPr lang="en-US" dirty="0"/>
          </a:p>
          <a:p>
            <a:pPr marL="0" indent="0">
              <a:buNone/>
            </a:pPr>
            <a:endParaRPr lang="en-US" dirty="0"/>
          </a:p>
          <a:p>
            <a:pPr lvl="1">
              <a:buFont typeface="Calibri" panose="020B0604020202020204" pitchFamily="34" charset="0"/>
              <a:buChar char="-"/>
            </a:pPr>
            <a:endParaRPr lang="en-US" dirty="0"/>
          </a:p>
        </p:txBody>
      </p:sp>
      <p:sp>
        <p:nvSpPr>
          <p:cNvPr id="14" name="PlaceHolder 1">
            <a:extLst>
              <a:ext uri="{FF2B5EF4-FFF2-40B4-BE49-F238E27FC236}">
                <a16:creationId xmlns:a16="http://schemas.microsoft.com/office/drawing/2014/main" id="{FF031EE5-C226-4896-BC03-469EAA49EB57}"/>
              </a:ext>
            </a:extLst>
          </p:cNvPr>
          <p:cNvSpPr txBox="1">
            <a:spLocks/>
          </p:cNvSpPr>
          <p:nvPr/>
        </p:nvSpPr>
        <p:spPr>
          <a:xfrm>
            <a:off x="457200" y="2392020"/>
            <a:ext cx="3499589" cy="2571120"/>
          </a:xfrm>
          <a:prstGeom prst="rect">
            <a:avLst/>
          </a:prstGeom>
          <a:noFill/>
          <a:ln w="0">
            <a:noFill/>
          </a:ln>
        </p:spPr>
        <p:txBody>
          <a:bodyPr vert="horz"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1001"/>
              </a:spcBef>
              <a:tabLst>
                <a:tab pos="0" algn="l"/>
              </a:tabLst>
              <a:defRPr sz="4000"/>
            </a:pPr>
            <a:r>
              <a:t>#aiart #aiartwork analysieren</a:t>
            </a:r>
            <a:endParaRPr lang="de-DE" sz="4000" dirty="0">
              <a:solidFill>
                <a:schemeClr val="dk1"/>
              </a:solidFill>
              <a:latin typeface="Garet Book"/>
            </a:endParaRPr>
          </a:p>
        </p:txBody>
      </p:sp>
      <p:sp>
        <p:nvSpPr>
          <p:cNvPr id="15" name="Textfeld 5">
            <a:extLst>
              <a:ext uri="{FF2B5EF4-FFF2-40B4-BE49-F238E27FC236}">
                <a16:creationId xmlns:a16="http://schemas.microsoft.com/office/drawing/2014/main" id="{05FE5AE3-AC81-40EB-AC8E-5BBA429FFB2B}"/>
              </a:ext>
            </a:extLst>
          </p:cNvPr>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ÜBUNG</a:t>
            </a:r>
            <a:endParaRPr lang="nl-BE" sz="3200" b="0" u="none" strike="noStrike" dirty="0">
              <a:solidFill>
                <a:srgbClr val="000000"/>
              </a:solidFill>
              <a:effectLst/>
              <a:uFillTx/>
              <a:latin typeface="Arial"/>
            </a:endParaRPr>
          </a:p>
        </p:txBody>
      </p:sp>
    </p:spTree>
    <p:extLst>
      <p:ext uri="{BB962C8B-B14F-4D97-AF65-F5344CB8AC3E}">
        <p14:creationId xmlns:p14="http://schemas.microsoft.com/office/powerpoint/2010/main" val="6248872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29476008-3377-E381-62DD-76AAFE8565AD}"/>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CFE55EF7-AEFE-4060-3C0A-A79313E1A2F6}"/>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pic>
        <p:nvPicPr>
          <p:cNvPr id="2" name="Grafik 1">
            <a:extLst>
              <a:ext uri="{FF2B5EF4-FFF2-40B4-BE49-F238E27FC236}">
                <a16:creationId xmlns:a16="http://schemas.microsoft.com/office/drawing/2014/main" id="{048600A8-9E31-6C0F-2B57-F27F49D33A5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pic>
        <p:nvPicPr>
          <p:cNvPr id="6" name="Grafik 5">
            <a:extLst>
              <a:ext uri="{FF2B5EF4-FFF2-40B4-BE49-F238E27FC236}">
                <a16:creationId xmlns:a16="http://schemas.microsoft.com/office/drawing/2014/main" id="{957961D7-945C-F37F-2DA3-AFDA9E96A7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1346200"/>
            <a:ext cx="3848100" cy="3848100"/>
          </a:xfrm>
          <a:prstGeom prst="rect">
            <a:avLst/>
          </a:prstGeom>
        </p:spPr>
      </p:pic>
      <p:sp>
        <p:nvSpPr>
          <p:cNvPr id="8" name="Textfeld 7">
            <a:extLst>
              <a:ext uri="{FF2B5EF4-FFF2-40B4-BE49-F238E27FC236}">
                <a16:creationId xmlns:a16="http://schemas.microsoft.com/office/drawing/2014/main" id="{B484BAF7-93E9-CF31-5B11-F10C7D92A60C}"/>
              </a:ext>
            </a:extLst>
          </p:cNvPr>
          <p:cNvSpPr txBox="1"/>
          <p:nvPr/>
        </p:nvSpPr>
        <p:spPr>
          <a:xfrm>
            <a:off x="220980" y="5359506"/>
            <a:ext cx="5082540" cy="646331"/>
          </a:xfrm>
          <a:prstGeom prst="rect">
            <a:avLst/>
          </a:prstGeom>
          <a:noFill/>
        </p:spPr>
        <p:txBody>
          <a:bodyPr wrap="square">
            <a:spAutoFit/>
          </a:bodyPr>
          <a:lstStyle/>
          <a:p>
            <a:pPr algn="ctr"/>
            <a:r>
              <a:rPr dirty="0" err="1"/>
              <a:t>Scannen</a:t>
            </a:r>
            <a:r>
              <a:rPr dirty="0"/>
              <a:t> Sie für die Instagram-</a:t>
            </a:r>
            <a:r>
              <a:rPr dirty="0" err="1"/>
              <a:t>Suche</a:t>
            </a:r>
            <a:r>
              <a:rPr dirty="0"/>
              <a:t>: #aiart</a:t>
            </a:r>
          </a:p>
        </p:txBody>
      </p:sp>
      <p:sp>
        <p:nvSpPr>
          <p:cNvPr id="9" name="Textfeld 8">
            <a:extLst>
              <a:ext uri="{FF2B5EF4-FFF2-40B4-BE49-F238E27FC236}">
                <a16:creationId xmlns:a16="http://schemas.microsoft.com/office/drawing/2014/main" id="{9BBD171B-9E4A-0F31-19E7-A7AE35639AC0}"/>
              </a:ext>
            </a:extLst>
          </p:cNvPr>
          <p:cNvSpPr txBox="1"/>
          <p:nvPr/>
        </p:nvSpPr>
        <p:spPr>
          <a:xfrm>
            <a:off x="7054850" y="5359506"/>
            <a:ext cx="4749800" cy="646331"/>
          </a:xfrm>
          <a:prstGeom prst="rect">
            <a:avLst/>
          </a:prstGeom>
          <a:noFill/>
        </p:spPr>
        <p:txBody>
          <a:bodyPr wrap="square">
            <a:spAutoFit/>
          </a:bodyPr>
          <a:lstStyle/>
          <a:p>
            <a:pPr algn="ctr"/>
            <a:r>
              <a:rPr dirty="0" err="1"/>
              <a:t>Scannen</a:t>
            </a:r>
            <a:r>
              <a:rPr dirty="0"/>
              <a:t> Sie für die Instagram-</a:t>
            </a:r>
            <a:r>
              <a:rPr dirty="0" err="1"/>
              <a:t>Suche</a:t>
            </a:r>
            <a:r>
              <a:rPr dirty="0"/>
              <a:t>: #aiartwork</a:t>
            </a:r>
          </a:p>
        </p:txBody>
      </p:sp>
      <p:pic>
        <p:nvPicPr>
          <p:cNvPr id="11" name="Grafik 10">
            <a:extLst>
              <a:ext uri="{FF2B5EF4-FFF2-40B4-BE49-F238E27FC236}">
                <a16:creationId xmlns:a16="http://schemas.microsoft.com/office/drawing/2014/main" id="{6E2B8DD7-6BB8-082A-24A6-C80E179C740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05700" y="1346200"/>
            <a:ext cx="3848100" cy="3848100"/>
          </a:xfrm>
          <a:prstGeom prst="rect">
            <a:avLst/>
          </a:prstGeom>
        </p:spPr>
      </p:pic>
    </p:spTree>
    <p:extLst>
      <p:ext uri="{BB962C8B-B14F-4D97-AF65-F5344CB8AC3E}">
        <p14:creationId xmlns:p14="http://schemas.microsoft.com/office/powerpoint/2010/main" val="2202910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8AAA546-BD49-999B-7C77-631FDCDDEC07}"/>
            </a:ext>
          </a:extLst>
        </p:cNvPr>
        <p:cNvGrpSpPr/>
        <p:nvPr/>
      </p:nvGrpSpPr>
      <p:grpSpPr>
        <a:xfrm>
          <a:off x="0" y="0"/>
          <a:ext cx="0" cy="0"/>
          <a:chOff x="0" y="0"/>
          <a:chExt cx="0" cy="0"/>
        </a:xfrm>
      </p:grpSpPr>
      <p:sp>
        <p:nvSpPr>
          <p:cNvPr id="7" name="Rechteck 10">
            <a:extLst>
              <a:ext uri="{FF2B5EF4-FFF2-40B4-BE49-F238E27FC236}">
                <a16:creationId xmlns:a16="http://schemas.microsoft.com/office/drawing/2014/main" id="{0CF87F8C-5088-4212-BF42-A523CF3F5412}"/>
              </a:ext>
            </a:extLst>
          </p:cNvPr>
          <p:cNvSpPr/>
          <p:nvPr/>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sp>
        <p:nvSpPr>
          <p:cNvPr id="12" name="Rechteck 11">
            <a:extLst>
              <a:ext uri="{FF2B5EF4-FFF2-40B4-BE49-F238E27FC236}">
                <a16:creationId xmlns:a16="http://schemas.microsoft.com/office/drawing/2014/main" id="{48650808-CD66-A63C-8516-BBC63F455FE8}"/>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sp>
        <p:nvSpPr>
          <p:cNvPr id="10" name="Textfeld 9">
            <a:extLst>
              <a:ext uri="{FF2B5EF4-FFF2-40B4-BE49-F238E27FC236}">
                <a16:creationId xmlns:a16="http://schemas.microsoft.com/office/drawing/2014/main" id="{7B591524-FF7D-17BF-98DA-1CC3EC086741}"/>
              </a:ext>
            </a:extLst>
          </p:cNvPr>
          <p:cNvSpPr txBox="1"/>
          <p:nvPr/>
        </p:nvSpPr>
        <p:spPr>
          <a:xfrm>
            <a:off x="4282749" y="6459067"/>
            <a:ext cx="12331717" cy="40011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defRPr sz="1000" i="1">
                <a:solidFill>
                  <a:srgbClr val="0B163B"/>
                </a:solidFill>
                <a:ea typeface="Garet Heavy"/>
                <a:cs typeface="Garet Heavy"/>
              </a:defRPr>
            </a:pPr>
            <a:r>
              <a:t>Fragen selbst übersetzt und angepasst aus Mayrhofer, o. J., abgerufen am 1. April 2025 von</a:t>
            </a:r>
            <a:endParaRPr lang="en-US" sz="1000" i="1" dirty="0">
              <a:solidFill>
                <a:srgbClr val="8F52F5"/>
              </a:solidFill>
              <a:ea typeface="Garet Heavy"/>
              <a:cs typeface="Garet Heavy"/>
            </a:endParaRPr>
          </a:p>
          <a:p>
            <a:pPr>
              <a:defRPr sz="1000" i="1" u="sng">
                <a:solidFill>
                  <a:srgbClr val="1F2C8F"/>
                </a:solidFill>
                <a:ea typeface="Garet Heavy"/>
                <a:cs typeface="Garet Heavy"/>
                <a:hlinkClick r:id="rId2"/>
              </a:defRPr>
            </a:pPr>
            <a:r>
              <a:t>https://demokratiezentrum.org/wp-content/uploads/2021/05/guideline_bildanalyse.pdf</a:t>
            </a:r>
            <a:endParaRPr lang="en-US" sz="1000" i="1" dirty="0">
              <a:solidFill>
                <a:srgbClr val="0B163B"/>
              </a:solidFill>
            </a:endParaRPr>
          </a:p>
        </p:txBody>
      </p:sp>
      <p:pic>
        <p:nvPicPr>
          <p:cNvPr id="2" name="Grafik 1">
            <a:extLst>
              <a:ext uri="{FF2B5EF4-FFF2-40B4-BE49-F238E27FC236}">
                <a16:creationId xmlns:a16="http://schemas.microsoft.com/office/drawing/2014/main" id="{2E00795A-75D1-A3B3-A489-DD47635F78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8" name="Inhaltsplatzhalter 2">
            <a:extLst>
              <a:ext uri="{FF2B5EF4-FFF2-40B4-BE49-F238E27FC236}">
                <a16:creationId xmlns:a16="http://schemas.microsoft.com/office/drawing/2014/main" id="{26DD32A4-1C32-48AE-A0B5-ABF0A56922F3}"/>
              </a:ext>
            </a:extLst>
          </p:cNvPr>
          <p:cNvSpPr/>
          <p:nvPr/>
        </p:nvSpPr>
        <p:spPr>
          <a:xfrm>
            <a:off x="4561200" y="1598399"/>
            <a:ext cx="7241402" cy="4198595"/>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1"/>
              </a:spcBef>
              <a:tabLst>
                <a:tab pos="0" algn="l"/>
              </a:tabLst>
              <a:defRPr sz="1600" b="1">
                <a:solidFill>
                  <a:schemeClr val="dk1"/>
                </a:solidFill>
                <a:effectLst/>
                <a:uFillTx/>
                <a:latin typeface="+mj-lt"/>
              </a:defRPr>
            </a:pPr>
            <a:r>
              <a:t>Ansatz:</a:t>
            </a:r>
            <a:endParaRPr lang="nl-BE" sz="1600" b="1" u="none" strike="noStrike" dirty="0">
              <a:solidFill>
                <a:srgbClr val="000000"/>
              </a:solidFill>
              <a:effectLst/>
              <a:uFillTx/>
              <a:latin typeface="+mj-lt"/>
            </a:endParaRPr>
          </a:p>
          <a:p>
            <a:pPr marL="285750" indent="-285750">
              <a:spcBef>
                <a:spcPts val="1001"/>
              </a:spcBef>
              <a:buFont typeface="Arial" panose="020B0604020202020204" pitchFamily="34" charset="0"/>
              <a:buChar char="•"/>
              <a:defRPr sz="1600"/>
            </a:pPr>
            <a:r>
              <a:rPr u="sng">
                <a:highlight>
                  <a:srgbClr val="F4EEFE"/>
                </a:highlight>
              </a:rPr>
              <a:t>Wählen Sie ein Bild </a:t>
            </a:r>
            <a:r>
              <a:t>aus den Suchergebnissen für #aiart oder #aiartwork in den sozialen Medien Ihrer Wahl. </a:t>
            </a:r>
            <a:r>
              <a:rPr u="sng">
                <a:highlight>
                  <a:srgbClr val="F4EEFE"/>
                </a:highlight>
              </a:rPr>
              <a:t>Beschreiben Sie es</a:t>
            </a:r>
            <a:r>
              <a:t>, indem Sie die folgenden Fragen beantworten: </a:t>
            </a:r>
          </a:p>
          <a:p>
            <a:pPr marL="742950" lvl="1" indent="-285750">
              <a:spcBef>
                <a:spcPts val="1001"/>
              </a:spcBef>
              <a:buFont typeface="Arial" panose="020B0604020202020204" pitchFamily="34" charset="0"/>
              <a:buChar char="•"/>
              <a:defRPr sz="1400"/>
            </a:pPr>
            <a:r>
              <a:rPr b="1">
                <a:highlight>
                  <a:srgbClr val="F4EEFE"/>
                </a:highlight>
              </a:rPr>
              <a:t>Was</a:t>
            </a:r>
            <a:r>
              <a:t> ist auf dem Bild zu sehen? Bitte beschreiben Sie die Bestandteile des Bildes ohne Konnotationen. Sagen Sie beispielsweise: „Auf dem Bild sind eine Frau und ein Baum zu sehen“, anstatt: „Auf dem Bild sind eine blonde Frau und ein Baum mit grünen Blättern zu sehen“.</a:t>
            </a:r>
          </a:p>
          <a:p>
            <a:pPr marL="742950" lvl="1" indent="-285750">
              <a:spcBef>
                <a:spcPts val="1001"/>
              </a:spcBef>
              <a:buFont typeface="Arial" panose="020B0604020202020204" pitchFamily="34" charset="0"/>
              <a:buChar char="•"/>
              <a:defRPr sz="1400"/>
            </a:pPr>
            <a:r>
              <a:t>Was ist im </a:t>
            </a:r>
            <a:r>
              <a:rPr b="1">
                <a:highlight>
                  <a:srgbClr val="F4EEFE"/>
                </a:highlight>
              </a:rPr>
              <a:t>Vordergrund/Hintergrund</a:t>
            </a:r>
            <a:r>
              <a:t> dargestellt? Und in der </a:t>
            </a:r>
            <a:r>
              <a:rPr b="1">
                <a:highlight>
                  <a:srgbClr val="F4EEFE"/>
                </a:highlight>
              </a:rPr>
              <a:t>Mitte</a:t>
            </a:r>
            <a:r>
              <a:t>?</a:t>
            </a:r>
          </a:p>
          <a:p>
            <a:pPr marL="742950" lvl="1" indent="-285750">
              <a:spcBef>
                <a:spcPts val="1001"/>
              </a:spcBef>
              <a:buFont typeface="Arial" panose="020B0604020202020204" pitchFamily="34" charset="0"/>
              <a:buChar char="•"/>
              <a:defRPr sz="1400"/>
            </a:pPr>
            <a:r>
              <a:t>Sind </a:t>
            </a:r>
            <a:r>
              <a:rPr b="1">
                <a:highlight>
                  <a:srgbClr val="F4EEFE"/>
                </a:highlight>
              </a:rPr>
              <a:t>Menschen</a:t>
            </a:r>
            <a:r>
              <a:t> auf dem Bild zu sehen? Was machen sie? Was sind ihre körperlichen Merkmale?</a:t>
            </a:r>
          </a:p>
          <a:p>
            <a:pPr marL="742950" lvl="1" indent="-285750">
              <a:spcBef>
                <a:spcPts val="1001"/>
              </a:spcBef>
              <a:buFont typeface="Arial" panose="020B0604020202020204" pitchFamily="34" charset="0"/>
              <a:buChar char="•"/>
              <a:defRPr sz="1400"/>
            </a:pPr>
            <a:r>
              <a:t>Sind </a:t>
            </a:r>
            <a:r>
              <a:rPr b="1">
                <a:highlight>
                  <a:srgbClr val="F4EEFE"/>
                </a:highlight>
              </a:rPr>
              <a:t>Gegenstände</a:t>
            </a:r>
            <a:r>
              <a:t> auf dem Bild zu sehen? Welche Funktion haben sie?</a:t>
            </a:r>
          </a:p>
          <a:p>
            <a:pPr marL="742950" lvl="1" indent="-285750">
              <a:spcBef>
                <a:spcPts val="1001"/>
              </a:spcBef>
              <a:buFont typeface="Arial" panose="020B0604020202020204" pitchFamily="34" charset="0"/>
              <a:buChar char="•"/>
              <a:defRPr sz="1400"/>
            </a:pPr>
            <a:r>
              <a:t>Sind </a:t>
            </a:r>
            <a:r>
              <a:rPr b="1">
                <a:highlight>
                  <a:srgbClr val="F4EEFE"/>
                </a:highlight>
              </a:rPr>
              <a:t>Symbole</a:t>
            </a:r>
            <a:r>
              <a:t> auf dem Bild zu sehen?</a:t>
            </a:r>
            <a:endParaRPr lang="en-US" sz="1600" dirty="0"/>
          </a:p>
          <a:p>
            <a:pPr marL="742950" lvl="1" indent="-285750">
              <a:spcBef>
                <a:spcPts val="1001"/>
              </a:spcBef>
              <a:buFont typeface="Arial" panose="020B0604020202020204" pitchFamily="34" charset="0"/>
              <a:buChar char="•"/>
            </a:pPr>
            <a:endParaRPr lang="en-US" sz="1400" dirty="0"/>
          </a:p>
        </p:txBody>
      </p:sp>
      <p:sp>
        <p:nvSpPr>
          <p:cNvPr id="11" name="PlaceHolder 1">
            <a:extLst>
              <a:ext uri="{FF2B5EF4-FFF2-40B4-BE49-F238E27FC236}">
                <a16:creationId xmlns:a16="http://schemas.microsoft.com/office/drawing/2014/main" id="{F516A1A3-55E2-4E18-A02A-8F14CEFA7C9C}"/>
              </a:ext>
            </a:extLst>
          </p:cNvPr>
          <p:cNvSpPr txBox="1">
            <a:spLocks/>
          </p:cNvSpPr>
          <p:nvPr/>
        </p:nvSpPr>
        <p:spPr>
          <a:xfrm>
            <a:off x="244623" y="2392020"/>
            <a:ext cx="3793503" cy="2571120"/>
          </a:xfrm>
          <a:prstGeom prst="rect">
            <a:avLst/>
          </a:prstGeom>
          <a:noFill/>
          <a:ln w="0">
            <a:noFill/>
          </a:ln>
        </p:spPr>
        <p:txBody>
          <a:bodyPr vert="horz"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1001"/>
              </a:spcBef>
              <a:tabLst>
                <a:tab pos="0" algn="l"/>
              </a:tabLst>
            </a:pPr>
            <a:r>
              <a:rPr b="1" dirty="0" err="1"/>
              <a:t>Bildbe</a:t>
            </a:r>
            <a:r>
              <a:rPr lang="de-DE" b="1" dirty="0"/>
              <a:t>-</a:t>
            </a:r>
            <a:r>
              <a:rPr b="1" dirty="0" err="1"/>
              <a:t>schreibung</a:t>
            </a:r>
            <a:endParaRPr lang="de-DE" b="1" dirty="0">
              <a:solidFill>
                <a:schemeClr val="dk1"/>
              </a:solidFill>
              <a:latin typeface="Garet Book"/>
            </a:endParaRPr>
          </a:p>
        </p:txBody>
      </p:sp>
      <p:sp>
        <p:nvSpPr>
          <p:cNvPr id="14" name="Textfeld 5">
            <a:extLst>
              <a:ext uri="{FF2B5EF4-FFF2-40B4-BE49-F238E27FC236}">
                <a16:creationId xmlns:a16="http://schemas.microsoft.com/office/drawing/2014/main" id="{2085DF3F-996C-4C3A-B3D4-446C42046BAF}"/>
              </a:ext>
            </a:extLst>
          </p:cNvPr>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ÜBUNG 1</a:t>
            </a:r>
            <a:endParaRPr lang="nl-BE" sz="3200" b="0" u="none" strike="noStrike" dirty="0">
              <a:solidFill>
                <a:srgbClr val="000000"/>
              </a:solidFill>
              <a:effectLst/>
              <a:uFillTx/>
              <a:latin typeface="Arial"/>
            </a:endParaRPr>
          </a:p>
        </p:txBody>
      </p:sp>
    </p:spTree>
    <p:extLst>
      <p:ext uri="{BB962C8B-B14F-4D97-AF65-F5344CB8AC3E}">
        <p14:creationId xmlns:p14="http://schemas.microsoft.com/office/powerpoint/2010/main" val="598430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9447BE98-9206-1969-052F-7780CF605E7E}"/>
            </a:ext>
          </a:extLst>
        </p:cNvPr>
        <p:cNvGrpSpPr/>
        <p:nvPr/>
      </p:nvGrpSpPr>
      <p:grpSpPr>
        <a:xfrm>
          <a:off x="0" y="0"/>
          <a:ext cx="0" cy="0"/>
          <a:chOff x="0" y="0"/>
          <a:chExt cx="0" cy="0"/>
        </a:xfrm>
      </p:grpSpPr>
      <p:sp>
        <p:nvSpPr>
          <p:cNvPr id="7" name="Rechteck 10">
            <a:extLst>
              <a:ext uri="{FF2B5EF4-FFF2-40B4-BE49-F238E27FC236}">
                <a16:creationId xmlns:a16="http://schemas.microsoft.com/office/drawing/2014/main" id="{F2FCB336-8D85-4222-BA25-378DD4D79F65}"/>
              </a:ext>
            </a:extLst>
          </p:cNvPr>
          <p:cNvSpPr/>
          <p:nvPr/>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sp>
        <p:nvSpPr>
          <p:cNvPr id="8" name="PlaceHolder 1">
            <a:extLst>
              <a:ext uri="{FF2B5EF4-FFF2-40B4-BE49-F238E27FC236}">
                <a16:creationId xmlns:a16="http://schemas.microsoft.com/office/drawing/2014/main" id="{C44D2E02-5191-4028-B661-7E5DA005CD80}"/>
              </a:ext>
            </a:extLst>
          </p:cNvPr>
          <p:cNvSpPr txBox="1">
            <a:spLocks/>
          </p:cNvSpPr>
          <p:nvPr/>
        </p:nvSpPr>
        <p:spPr>
          <a:xfrm>
            <a:off x="248707" y="2392020"/>
            <a:ext cx="3916576" cy="2571120"/>
          </a:xfrm>
          <a:prstGeom prst="rect">
            <a:avLst/>
          </a:prstGeom>
          <a:noFill/>
          <a:ln w="0">
            <a:noFill/>
          </a:ln>
        </p:spPr>
        <p:txBody>
          <a:bodyPr vert="horz"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1001"/>
              </a:spcBef>
              <a:tabLst>
                <a:tab pos="0" algn="l"/>
              </a:tabLst>
            </a:pPr>
            <a:r>
              <a:rPr b="1" dirty="0" err="1"/>
              <a:t>Bildanalyse</a:t>
            </a:r>
            <a:endParaRPr lang="de-DE" b="1" dirty="0">
              <a:solidFill>
                <a:schemeClr val="dk1"/>
              </a:solidFill>
              <a:latin typeface="Garet Book"/>
            </a:endParaRPr>
          </a:p>
        </p:txBody>
      </p:sp>
      <p:sp>
        <p:nvSpPr>
          <p:cNvPr id="9" name="Textfeld 5">
            <a:extLst>
              <a:ext uri="{FF2B5EF4-FFF2-40B4-BE49-F238E27FC236}">
                <a16:creationId xmlns:a16="http://schemas.microsoft.com/office/drawing/2014/main" id="{D0B13C72-5513-41E0-A4CB-5794D73A4E83}"/>
              </a:ext>
            </a:extLst>
          </p:cNvPr>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ÜBUNG 2</a:t>
            </a:r>
            <a:endParaRPr lang="nl-BE" sz="3200" b="0" u="none" strike="noStrike" dirty="0">
              <a:solidFill>
                <a:srgbClr val="000000"/>
              </a:solidFill>
              <a:effectLst/>
              <a:uFillTx/>
              <a:latin typeface="Arial"/>
            </a:endParaRPr>
          </a:p>
        </p:txBody>
      </p:sp>
      <p:sp>
        <p:nvSpPr>
          <p:cNvPr id="12" name="Rechteck 11">
            <a:extLst>
              <a:ext uri="{FF2B5EF4-FFF2-40B4-BE49-F238E27FC236}">
                <a16:creationId xmlns:a16="http://schemas.microsoft.com/office/drawing/2014/main" id="{31880DE3-5367-410C-6524-CCE51BD553B9}"/>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sp>
        <p:nvSpPr>
          <p:cNvPr id="10" name="Textfeld 9">
            <a:extLst>
              <a:ext uri="{FF2B5EF4-FFF2-40B4-BE49-F238E27FC236}">
                <a16:creationId xmlns:a16="http://schemas.microsoft.com/office/drawing/2014/main" id="{A84A8CFB-F77A-7172-8FB0-4BC4D4B69A88}"/>
              </a:ext>
            </a:extLst>
          </p:cNvPr>
          <p:cNvSpPr txBox="1"/>
          <p:nvPr/>
        </p:nvSpPr>
        <p:spPr>
          <a:xfrm>
            <a:off x="4282749" y="6457890"/>
            <a:ext cx="7025951" cy="40011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defRPr sz="1000" i="1"/>
            </a:pPr>
            <a:r>
              <a:rPr>
                <a:solidFill>
                  <a:srgbClr val="0B163B"/>
                </a:solidFill>
              </a:rPr>
              <a:t>Fragen selbst übersetzt und angepasst aus Mayrhofer, o. J., abgerufen am 1. April 2025 von</a:t>
            </a:r>
          </a:p>
          <a:p>
            <a:pPr algn="l" rtl="0">
              <a:defRPr sz="1000" i="1" u="sng">
                <a:solidFill>
                  <a:srgbClr val="1F2C8F"/>
                </a:solidFill>
                <a:hlinkClick r:id="rId2"/>
              </a:defRPr>
            </a:pPr>
            <a:r>
              <a:t>https://demokratiezentrum.org/wp-content/uploads/2021/05/guideline_bildanalyse.pdf</a:t>
            </a:r>
            <a:endParaRPr lang="en-US" sz="800" i="1" dirty="0">
              <a:solidFill>
                <a:schemeClr val="accent6"/>
              </a:solidFill>
            </a:endParaRPr>
          </a:p>
        </p:txBody>
      </p:sp>
      <p:pic>
        <p:nvPicPr>
          <p:cNvPr id="2" name="Grafik 1">
            <a:extLst>
              <a:ext uri="{FF2B5EF4-FFF2-40B4-BE49-F238E27FC236}">
                <a16:creationId xmlns:a16="http://schemas.microsoft.com/office/drawing/2014/main" id="{0B3AEF4B-E2FF-F14E-7E30-AFE9E19F2C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11" name="Inhaltsplatzhalter 2">
            <a:extLst>
              <a:ext uri="{FF2B5EF4-FFF2-40B4-BE49-F238E27FC236}">
                <a16:creationId xmlns:a16="http://schemas.microsoft.com/office/drawing/2014/main" id="{F1119B4E-078C-4B9D-8948-C7B49E8791C8}"/>
              </a:ext>
            </a:extLst>
          </p:cNvPr>
          <p:cNvSpPr/>
          <p:nvPr/>
        </p:nvSpPr>
        <p:spPr>
          <a:xfrm>
            <a:off x="4561200" y="1598400"/>
            <a:ext cx="7234882" cy="351081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1"/>
              </a:spcBef>
              <a:tabLst>
                <a:tab pos="0" algn="l"/>
              </a:tabLst>
              <a:defRPr sz="1600" b="1">
                <a:solidFill>
                  <a:schemeClr val="dk1"/>
                </a:solidFill>
                <a:effectLst/>
                <a:uFillTx/>
                <a:latin typeface="+mj-lt"/>
              </a:defRPr>
            </a:pPr>
            <a:r>
              <a:rPr dirty="0"/>
              <a:t>Ansatz:</a:t>
            </a:r>
            <a:endParaRPr lang="nl-BE" sz="1600" b="0" u="none" strike="noStrike" dirty="0">
              <a:solidFill>
                <a:srgbClr val="000000"/>
              </a:solidFill>
              <a:effectLst/>
              <a:uFillTx/>
              <a:latin typeface="+mj-lt"/>
            </a:endParaRPr>
          </a:p>
          <a:p>
            <a:pPr marL="285750" indent="-285750">
              <a:spcBef>
                <a:spcPts val="1001"/>
              </a:spcBef>
              <a:buFont typeface="Arial" panose="020B0604020202020204" pitchFamily="34" charset="0"/>
              <a:buChar char="•"/>
              <a:defRPr sz="1600"/>
            </a:pPr>
            <a:r>
              <a:rPr u="sng" dirty="0" err="1">
                <a:highlight>
                  <a:srgbClr val="F4EEFE"/>
                </a:highlight>
              </a:rPr>
              <a:t>Analysieren</a:t>
            </a:r>
            <a:r>
              <a:rPr u="sng" dirty="0">
                <a:highlight>
                  <a:srgbClr val="F4EEFE"/>
                </a:highlight>
              </a:rPr>
              <a:t> Sie das Bild</a:t>
            </a:r>
            <a:r>
              <a:rPr dirty="0"/>
              <a:t>, </a:t>
            </a:r>
            <a:r>
              <a:rPr dirty="0" err="1"/>
              <a:t>indem</a:t>
            </a:r>
            <a:r>
              <a:rPr dirty="0"/>
              <a:t> Sie </a:t>
            </a:r>
            <a:r>
              <a:rPr dirty="0" err="1"/>
              <a:t>diese</a:t>
            </a:r>
            <a:r>
              <a:rPr dirty="0"/>
              <a:t> </a:t>
            </a:r>
            <a:r>
              <a:rPr dirty="0" err="1"/>
              <a:t>Fragen</a:t>
            </a:r>
            <a:r>
              <a:rPr dirty="0"/>
              <a:t> </a:t>
            </a:r>
            <a:r>
              <a:rPr dirty="0" err="1"/>
              <a:t>beantworten</a:t>
            </a:r>
            <a:r>
              <a:rPr dirty="0"/>
              <a:t>:</a:t>
            </a:r>
          </a:p>
          <a:p>
            <a:pPr marL="742950" lvl="1" indent="-285750">
              <a:spcBef>
                <a:spcPts val="1001"/>
              </a:spcBef>
              <a:buFont typeface="Arial" panose="020B0604020202020204" pitchFamily="34" charset="0"/>
              <a:buChar char="•"/>
              <a:defRPr sz="1400"/>
            </a:pPr>
            <a:r>
              <a:rPr b="1" dirty="0">
                <a:highlight>
                  <a:srgbClr val="F4EEFE"/>
                </a:highlight>
              </a:rPr>
              <a:t>Wie</a:t>
            </a:r>
            <a:r>
              <a:rPr dirty="0"/>
              <a:t> </a:t>
            </a:r>
            <a:r>
              <a:rPr dirty="0" err="1"/>
              <a:t>werden</a:t>
            </a:r>
            <a:r>
              <a:rPr dirty="0"/>
              <a:t> die Menschen/die Person/die Dinge/die </a:t>
            </a:r>
            <a:r>
              <a:rPr dirty="0" err="1"/>
              <a:t>Landschaft</a:t>
            </a:r>
            <a:r>
              <a:rPr dirty="0"/>
              <a:t> </a:t>
            </a:r>
            <a:r>
              <a:rPr b="1" dirty="0" err="1">
                <a:highlight>
                  <a:srgbClr val="F4EEFE"/>
                </a:highlight>
              </a:rPr>
              <a:t>dargestellt</a:t>
            </a:r>
            <a:r>
              <a:rPr dirty="0"/>
              <a:t>? (</a:t>
            </a:r>
            <a:r>
              <a:rPr dirty="0" err="1"/>
              <a:t>realistisch</a:t>
            </a:r>
            <a:r>
              <a:rPr dirty="0"/>
              <a:t>, </a:t>
            </a:r>
            <a:r>
              <a:rPr dirty="0" err="1"/>
              <a:t>spöttisch</a:t>
            </a:r>
            <a:r>
              <a:rPr dirty="0"/>
              <a:t>, </a:t>
            </a:r>
            <a:r>
              <a:rPr dirty="0" err="1"/>
              <a:t>negativ</a:t>
            </a:r>
            <a:r>
              <a:rPr dirty="0"/>
              <a:t>, </a:t>
            </a:r>
            <a:r>
              <a:rPr dirty="0" err="1"/>
              <a:t>positiv</a:t>
            </a:r>
            <a:r>
              <a:rPr dirty="0"/>
              <a:t>, </a:t>
            </a:r>
            <a:r>
              <a:rPr dirty="0" err="1"/>
              <a:t>freundlich</a:t>
            </a:r>
            <a:r>
              <a:rPr dirty="0"/>
              <a:t>, </a:t>
            </a:r>
            <a:r>
              <a:rPr dirty="0" err="1"/>
              <a:t>beängstigend</a:t>
            </a:r>
            <a:r>
              <a:rPr dirty="0"/>
              <a:t> ...)</a:t>
            </a:r>
          </a:p>
          <a:p>
            <a:pPr marL="742950" lvl="1" indent="-285750">
              <a:spcBef>
                <a:spcPts val="1001"/>
              </a:spcBef>
              <a:buFont typeface="Arial" panose="020B0604020202020204" pitchFamily="34" charset="0"/>
              <a:buChar char="•"/>
              <a:defRPr sz="1400"/>
            </a:pPr>
            <a:r>
              <a:rPr dirty="0" err="1"/>
              <a:t>Vermittelt</a:t>
            </a:r>
            <a:r>
              <a:rPr dirty="0"/>
              <a:t> das Bild </a:t>
            </a:r>
            <a:r>
              <a:rPr dirty="0" err="1"/>
              <a:t>eine</a:t>
            </a:r>
            <a:r>
              <a:rPr dirty="0"/>
              <a:t> </a:t>
            </a:r>
            <a:r>
              <a:rPr b="1" dirty="0" err="1">
                <a:highlight>
                  <a:srgbClr val="F4EEFE"/>
                </a:highlight>
              </a:rPr>
              <a:t>bestimmte</a:t>
            </a:r>
            <a:r>
              <a:rPr b="1" dirty="0">
                <a:highlight>
                  <a:srgbClr val="F4EEFE"/>
                </a:highlight>
              </a:rPr>
              <a:t> Stimmung</a:t>
            </a:r>
            <a:r>
              <a:rPr dirty="0"/>
              <a:t>? (</a:t>
            </a:r>
            <a:r>
              <a:rPr dirty="0" err="1">
                <a:ea typeface="+mn-lt"/>
                <a:cs typeface="+mn-lt"/>
              </a:rPr>
              <a:t>freudig</a:t>
            </a:r>
            <a:r>
              <a:rPr dirty="0">
                <a:ea typeface="+mn-lt"/>
                <a:cs typeface="+mn-lt"/>
              </a:rPr>
              <a:t>, </a:t>
            </a:r>
            <a:r>
              <a:rPr dirty="0" err="1">
                <a:ea typeface="+mn-lt"/>
                <a:cs typeface="+mn-lt"/>
              </a:rPr>
              <a:t>dramatisch</a:t>
            </a:r>
            <a:r>
              <a:rPr dirty="0">
                <a:ea typeface="+mn-lt"/>
                <a:cs typeface="+mn-lt"/>
              </a:rPr>
              <a:t>, </a:t>
            </a:r>
            <a:r>
              <a:rPr dirty="0" err="1">
                <a:ea typeface="+mn-lt"/>
                <a:cs typeface="+mn-lt"/>
              </a:rPr>
              <a:t>ängstlich</a:t>
            </a:r>
            <a:r>
              <a:rPr dirty="0">
                <a:ea typeface="+mn-lt"/>
                <a:cs typeface="+mn-lt"/>
              </a:rPr>
              <a:t> …)</a:t>
            </a:r>
          </a:p>
          <a:p>
            <a:pPr marL="742950" lvl="1" indent="-285750">
              <a:spcBef>
                <a:spcPts val="1001"/>
              </a:spcBef>
              <a:buFont typeface="Arial" panose="020B0604020202020204" pitchFamily="34" charset="0"/>
              <a:buChar char="•"/>
              <a:defRPr sz="1400"/>
            </a:pPr>
            <a:r>
              <a:rPr dirty="0" err="1"/>
              <a:t>Gibt</a:t>
            </a:r>
            <a:r>
              <a:rPr dirty="0"/>
              <a:t> es </a:t>
            </a:r>
            <a:r>
              <a:rPr dirty="0" err="1"/>
              <a:t>etwas</a:t>
            </a:r>
            <a:r>
              <a:rPr dirty="0"/>
              <a:t>, das </a:t>
            </a:r>
            <a:r>
              <a:rPr lang="de-DE" dirty="0"/>
              <a:t>Sie </a:t>
            </a:r>
            <a:r>
              <a:rPr lang="de-DE" b="1" dirty="0"/>
              <a:t>irritiert</a:t>
            </a:r>
            <a:r>
              <a:rPr lang="de-DE" dirty="0"/>
              <a:t> oder </a:t>
            </a:r>
            <a:r>
              <a:rPr dirty="0"/>
              <a:t>Ihnen </a:t>
            </a:r>
            <a:r>
              <a:rPr b="1" dirty="0" err="1"/>
              <a:t>seltsam</a:t>
            </a:r>
            <a:r>
              <a:rPr b="1" dirty="0"/>
              <a:t> </a:t>
            </a:r>
            <a:r>
              <a:rPr dirty="0" err="1"/>
              <a:t>vorkommt</a:t>
            </a:r>
            <a:r>
              <a:rPr dirty="0"/>
              <a:t>?</a:t>
            </a:r>
          </a:p>
          <a:p>
            <a:pPr marL="742950" lvl="1" indent="-285750">
              <a:spcBef>
                <a:spcPts val="1001"/>
              </a:spcBef>
              <a:buFont typeface="Arial" panose="020B0604020202020204" pitchFamily="34" charset="0"/>
              <a:buChar char="•"/>
              <a:defRPr sz="1400"/>
            </a:pPr>
            <a:r>
              <a:rPr dirty="0"/>
              <a:t>Wenn auf </a:t>
            </a:r>
            <a:r>
              <a:rPr lang="de-DE" dirty="0"/>
              <a:t>dem </a:t>
            </a:r>
            <a:r>
              <a:rPr dirty="0"/>
              <a:t>Bild </a:t>
            </a:r>
            <a:r>
              <a:rPr b="1" dirty="0" err="1"/>
              <a:t>Symbole</a:t>
            </a:r>
            <a:r>
              <a:rPr b="1" dirty="0"/>
              <a:t> </a:t>
            </a:r>
            <a:r>
              <a:rPr b="1" dirty="0" err="1"/>
              <a:t>oder</a:t>
            </a:r>
            <a:r>
              <a:rPr b="1" dirty="0"/>
              <a:t> </a:t>
            </a:r>
            <a:r>
              <a:rPr b="1" dirty="0" err="1"/>
              <a:t>spezifische</a:t>
            </a:r>
            <a:r>
              <a:rPr b="1" dirty="0"/>
              <a:t> </a:t>
            </a:r>
            <a:r>
              <a:rPr b="1" dirty="0" err="1"/>
              <a:t>Merkmale</a:t>
            </a:r>
            <a:r>
              <a:rPr b="1" dirty="0"/>
              <a:t> </a:t>
            </a:r>
            <a:r>
              <a:rPr dirty="0"/>
              <a:t>von Menschen </a:t>
            </a:r>
            <a:r>
              <a:rPr dirty="0" err="1"/>
              <a:t>zu</a:t>
            </a:r>
            <a:r>
              <a:rPr dirty="0"/>
              <a:t> </a:t>
            </a:r>
            <a:r>
              <a:rPr dirty="0" err="1"/>
              <a:t>sehen</a:t>
            </a:r>
            <a:r>
              <a:rPr dirty="0"/>
              <a:t> </a:t>
            </a:r>
            <a:r>
              <a:rPr dirty="0" err="1"/>
              <a:t>sind</a:t>
            </a:r>
            <a:r>
              <a:rPr dirty="0"/>
              <a:t>, </a:t>
            </a:r>
            <a:r>
              <a:rPr dirty="0" err="1"/>
              <a:t>wofür</a:t>
            </a:r>
            <a:r>
              <a:rPr dirty="0"/>
              <a:t> </a:t>
            </a:r>
            <a:r>
              <a:rPr dirty="0" err="1"/>
              <a:t>stehen</a:t>
            </a:r>
            <a:r>
              <a:rPr dirty="0"/>
              <a:t> </a:t>
            </a:r>
            <a:r>
              <a:rPr dirty="0" err="1"/>
              <a:t>diese</a:t>
            </a:r>
            <a:r>
              <a:rPr dirty="0"/>
              <a:t>?</a:t>
            </a:r>
          </a:p>
        </p:txBody>
      </p:sp>
    </p:spTree>
    <p:extLst>
      <p:ext uri="{BB962C8B-B14F-4D97-AF65-F5344CB8AC3E}">
        <p14:creationId xmlns:p14="http://schemas.microsoft.com/office/powerpoint/2010/main" val="142257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32F2F7A2-5CBB-A507-BD58-128379E2728F}"/>
            </a:ext>
          </a:extLst>
        </p:cNvPr>
        <p:cNvGrpSpPr/>
        <p:nvPr/>
      </p:nvGrpSpPr>
      <p:grpSpPr>
        <a:xfrm>
          <a:off x="0" y="0"/>
          <a:ext cx="0" cy="0"/>
          <a:chOff x="0" y="0"/>
          <a:chExt cx="0" cy="0"/>
        </a:xfrm>
      </p:grpSpPr>
      <p:sp>
        <p:nvSpPr>
          <p:cNvPr id="7" name="Rechteck 10">
            <a:extLst>
              <a:ext uri="{FF2B5EF4-FFF2-40B4-BE49-F238E27FC236}">
                <a16:creationId xmlns:a16="http://schemas.microsoft.com/office/drawing/2014/main" id="{D647423A-2244-4F8B-BFE8-5B405D7D32C9}"/>
              </a:ext>
            </a:extLst>
          </p:cNvPr>
          <p:cNvSpPr/>
          <p:nvPr/>
        </p:nvSpPr>
        <p:spPr>
          <a:xfrm>
            <a:off x="4280587" y="496957"/>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sp>
        <p:nvSpPr>
          <p:cNvPr id="8" name="PlaceHolder 1">
            <a:extLst>
              <a:ext uri="{FF2B5EF4-FFF2-40B4-BE49-F238E27FC236}">
                <a16:creationId xmlns:a16="http://schemas.microsoft.com/office/drawing/2014/main" id="{635C7195-3D20-483F-A236-10DEA9003A1A}"/>
              </a:ext>
            </a:extLst>
          </p:cNvPr>
          <p:cNvSpPr txBox="1">
            <a:spLocks/>
          </p:cNvSpPr>
          <p:nvPr/>
        </p:nvSpPr>
        <p:spPr>
          <a:xfrm>
            <a:off x="0" y="2392020"/>
            <a:ext cx="4278425" cy="2571120"/>
          </a:xfrm>
          <a:prstGeom prst="rect">
            <a:avLst/>
          </a:prstGeom>
          <a:noFill/>
          <a:ln w="0">
            <a:noFill/>
          </a:ln>
        </p:spPr>
        <p:txBody>
          <a:bodyPr vert="horz"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1001"/>
              </a:spcBef>
              <a:tabLst>
                <a:tab pos="0" algn="l"/>
              </a:tabLst>
              <a:defRPr b="1"/>
            </a:pPr>
            <a:r>
              <a:rPr sz="4000"/>
              <a:t>Bildinterpretation </a:t>
            </a:r>
            <a:r>
              <a:t>–</a:t>
            </a:r>
          </a:p>
          <a:p>
            <a:pPr algn="ctr">
              <a:spcBef>
                <a:spcPts val="1001"/>
              </a:spcBef>
              <a:tabLst>
                <a:tab pos="0" algn="l"/>
              </a:tabLst>
              <a:defRPr b="1">
                <a:solidFill>
                  <a:schemeClr val="dk1"/>
                </a:solidFill>
                <a:latin typeface="Garet Book"/>
              </a:defRPr>
            </a:pPr>
            <a:r>
              <a:t>Diversität</a:t>
            </a:r>
            <a:endParaRPr lang="de-DE" b="1" dirty="0">
              <a:solidFill>
                <a:schemeClr val="dk1"/>
              </a:solidFill>
              <a:latin typeface="Garet Book"/>
            </a:endParaRPr>
          </a:p>
        </p:txBody>
      </p:sp>
      <p:sp>
        <p:nvSpPr>
          <p:cNvPr id="9" name="Textfeld 5">
            <a:extLst>
              <a:ext uri="{FF2B5EF4-FFF2-40B4-BE49-F238E27FC236}">
                <a16:creationId xmlns:a16="http://schemas.microsoft.com/office/drawing/2014/main" id="{51E84E0F-7825-44A2-8FFD-CD8BD80FAA3C}"/>
              </a:ext>
            </a:extLst>
          </p:cNvPr>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ÜBUNG 3a</a:t>
            </a:r>
            <a:endParaRPr lang="nl-BE" sz="3200" b="0" u="none" strike="noStrike" dirty="0">
              <a:solidFill>
                <a:srgbClr val="000000"/>
              </a:solidFill>
              <a:effectLst/>
              <a:uFillTx/>
              <a:latin typeface="Arial"/>
            </a:endParaRPr>
          </a:p>
        </p:txBody>
      </p:sp>
      <p:sp>
        <p:nvSpPr>
          <p:cNvPr id="12" name="Rechteck 11">
            <a:extLst>
              <a:ext uri="{FF2B5EF4-FFF2-40B4-BE49-F238E27FC236}">
                <a16:creationId xmlns:a16="http://schemas.microsoft.com/office/drawing/2014/main" id="{1C3E11AF-E69D-3029-CBA1-38713D37C61A}"/>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de-DE">
              <a:solidFill>
                <a:srgbClr val="94AEE8"/>
              </a:solidFill>
            </a:endParaRPr>
          </a:p>
        </p:txBody>
      </p:sp>
      <p:sp>
        <p:nvSpPr>
          <p:cNvPr id="10" name="Textfeld 9">
            <a:extLst>
              <a:ext uri="{FF2B5EF4-FFF2-40B4-BE49-F238E27FC236}">
                <a16:creationId xmlns:a16="http://schemas.microsoft.com/office/drawing/2014/main" id="{98DEDF7F-2EAA-80BA-D49F-036E2BF59065}"/>
              </a:ext>
            </a:extLst>
          </p:cNvPr>
          <p:cNvSpPr txBox="1"/>
          <p:nvPr/>
        </p:nvSpPr>
        <p:spPr>
          <a:xfrm>
            <a:off x="4282749" y="6304002"/>
            <a:ext cx="8388220" cy="553998"/>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defRPr sz="1000" i="1">
                <a:ea typeface="+mn-lt"/>
                <a:cs typeface="+mn-lt"/>
              </a:defRPr>
            </a:pPr>
            <a:r>
              <a:t>Fragen selbst übersetzt und angepasst aus Scheer (2019). Abgerufen am 01. April 2025 von </a:t>
            </a:r>
          </a:p>
          <a:p>
            <a:pPr>
              <a:defRPr sz="1000" i="1">
                <a:ea typeface="+mn-lt"/>
                <a:cs typeface="+mn-lt"/>
                <a:hlinkClick r:id="rId3"/>
              </a:defRPr>
            </a:pPr>
            <a:r>
              <a:t>https://static.uni-graz.at/fileadmin/Akgl/4_Fuer_MitarbeiterInnen</a:t>
            </a:r>
          </a:p>
          <a:p>
            <a:pPr>
              <a:defRPr sz="1000" i="1">
                <a:ea typeface="+mn-lt"/>
                <a:cs typeface="+mn-lt"/>
                <a:hlinkClick r:id="rId3"/>
              </a:defRPr>
            </a:pPr>
            <a:r>
              <a:t>/Diversitaetssensible_Bildgestaltung_mit_Beispielfotos.pdf</a:t>
            </a:r>
            <a:endParaRPr lang="en-AU" sz="1000" i="1" dirty="0"/>
          </a:p>
        </p:txBody>
      </p:sp>
      <p:pic>
        <p:nvPicPr>
          <p:cNvPr id="2" name="Grafik 1">
            <a:extLst>
              <a:ext uri="{FF2B5EF4-FFF2-40B4-BE49-F238E27FC236}">
                <a16:creationId xmlns:a16="http://schemas.microsoft.com/office/drawing/2014/main" id="{EA96F219-2A7F-F868-5D67-16EA405A70D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13" name="Inhaltsplatzhalter 2">
            <a:extLst>
              <a:ext uri="{FF2B5EF4-FFF2-40B4-BE49-F238E27FC236}">
                <a16:creationId xmlns:a16="http://schemas.microsoft.com/office/drawing/2014/main" id="{D634F12B-28A8-4AED-AFDA-6BC1B00D85D2}"/>
              </a:ext>
            </a:extLst>
          </p:cNvPr>
          <p:cNvSpPr/>
          <p:nvPr/>
        </p:nvSpPr>
        <p:spPr>
          <a:xfrm>
            <a:off x="4562671" y="1598399"/>
            <a:ext cx="7172129" cy="4762643"/>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1"/>
              </a:spcBef>
              <a:tabLst>
                <a:tab pos="0" algn="l"/>
              </a:tabLst>
              <a:defRPr sz="1600" b="1">
                <a:solidFill>
                  <a:schemeClr val="dk1"/>
                </a:solidFill>
                <a:effectLst/>
                <a:uFillTx/>
                <a:latin typeface="+mj-lt"/>
              </a:defRPr>
            </a:pPr>
            <a:r>
              <a:rPr dirty="0"/>
              <a:t>Ansatz:</a:t>
            </a:r>
            <a:endParaRPr lang="nl-BE" sz="1600" b="0" u="none" strike="noStrike" dirty="0">
              <a:solidFill>
                <a:srgbClr val="000000"/>
              </a:solidFill>
              <a:effectLst/>
              <a:uFillTx/>
              <a:latin typeface="+mj-lt"/>
            </a:endParaRPr>
          </a:p>
          <a:p>
            <a:pPr marL="285750" indent="-285750">
              <a:spcBef>
                <a:spcPts val="1001"/>
              </a:spcBef>
              <a:buFont typeface="Arial" panose="020B0604020202020204" pitchFamily="34" charset="0"/>
              <a:buChar char="•"/>
              <a:defRPr sz="1600"/>
            </a:pPr>
            <a:r>
              <a:rPr dirty="0"/>
              <a:t>Wenn </a:t>
            </a:r>
            <a:r>
              <a:rPr dirty="0" err="1"/>
              <a:t>wir</a:t>
            </a:r>
            <a:r>
              <a:rPr dirty="0"/>
              <a:t> </a:t>
            </a:r>
            <a:r>
              <a:rPr dirty="0" err="1"/>
              <a:t>darüber</a:t>
            </a:r>
            <a:r>
              <a:rPr dirty="0"/>
              <a:t> </a:t>
            </a:r>
            <a:r>
              <a:rPr dirty="0" err="1"/>
              <a:t>nachdenken</a:t>
            </a:r>
            <a:r>
              <a:rPr dirty="0"/>
              <a:t>, </a:t>
            </a:r>
            <a:r>
              <a:rPr dirty="0" err="1"/>
              <a:t>wie</a:t>
            </a:r>
            <a:r>
              <a:rPr dirty="0"/>
              <a:t> Menschen und </a:t>
            </a:r>
            <a:r>
              <a:rPr dirty="0" err="1"/>
              <a:t>Situationen</a:t>
            </a:r>
            <a:r>
              <a:rPr dirty="0"/>
              <a:t> </a:t>
            </a:r>
            <a:r>
              <a:rPr dirty="0" err="1"/>
              <a:t>dargestellt</a:t>
            </a:r>
            <a:r>
              <a:rPr dirty="0"/>
              <a:t> </a:t>
            </a:r>
            <a:r>
              <a:rPr dirty="0" err="1"/>
              <a:t>werden</a:t>
            </a:r>
            <a:r>
              <a:rPr dirty="0"/>
              <a:t>, </a:t>
            </a:r>
            <a:r>
              <a:rPr dirty="0" err="1"/>
              <a:t>können</a:t>
            </a:r>
            <a:r>
              <a:rPr dirty="0"/>
              <a:t> </a:t>
            </a:r>
            <a:r>
              <a:rPr dirty="0" err="1"/>
              <a:t>wir</a:t>
            </a:r>
            <a:r>
              <a:rPr dirty="0"/>
              <a:t> </a:t>
            </a:r>
            <a:r>
              <a:rPr dirty="0" err="1"/>
              <a:t>besser</a:t>
            </a:r>
            <a:r>
              <a:rPr dirty="0"/>
              <a:t> verstehen, </a:t>
            </a:r>
            <a:r>
              <a:rPr dirty="0" err="1"/>
              <a:t>wie</a:t>
            </a:r>
            <a:r>
              <a:rPr dirty="0"/>
              <a:t> </a:t>
            </a:r>
            <a:r>
              <a:rPr dirty="0" err="1"/>
              <a:t>gesellschaftliche</a:t>
            </a:r>
            <a:r>
              <a:rPr lang="de-DE" dirty="0"/>
              <a:t>r</a:t>
            </a:r>
            <a:r>
              <a:rPr dirty="0"/>
              <a:t> Bias in </a:t>
            </a:r>
            <a:r>
              <a:rPr dirty="0" err="1"/>
              <a:t>Bildern</a:t>
            </a:r>
            <a:r>
              <a:rPr dirty="0"/>
              <a:t> </a:t>
            </a:r>
            <a:r>
              <a:rPr dirty="0" err="1"/>
              <a:t>zum</a:t>
            </a:r>
            <a:r>
              <a:rPr dirty="0"/>
              <a:t> </a:t>
            </a:r>
            <a:r>
              <a:rPr dirty="0" err="1"/>
              <a:t>Ausdruck</a:t>
            </a:r>
            <a:r>
              <a:rPr dirty="0"/>
              <a:t> </a:t>
            </a:r>
            <a:r>
              <a:rPr dirty="0" err="1"/>
              <a:t>gebracht</a:t>
            </a:r>
            <a:r>
              <a:rPr dirty="0"/>
              <a:t> </a:t>
            </a:r>
            <a:r>
              <a:rPr dirty="0" err="1"/>
              <a:t>werden</a:t>
            </a:r>
            <a:r>
              <a:rPr dirty="0"/>
              <a:t>. </a:t>
            </a:r>
            <a:r>
              <a:rPr u="sng" dirty="0">
                <a:highlight>
                  <a:srgbClr val="F4EEFE"/>
                </a:highlight>
              </a:rPr>
              <a:t>Denken Sie an </a:t>
            </a:r>
            <a:r>
              <a:rPr u="sng" dirty="0" err="1">
                <a:highlight>
                  <a:srgbClr val="F4EEFE"/>
                </a:highlight>
              </a:rPr>
              <a:t>Diversität</a:t>
            </a:r>
            <a:r>
              <a:rPr u="sng" dirty="0">
                <a:highlight>
                  <a:srgbClr val="F4EEFE"/>
                </a:highlight>
              </a:rPr>
              <a:t> und </a:t>
            </a:r>
            <a:r>
              <a:rPr u="sng" dirty="0" err="1">
                <a:highlight>
                  <a:srgbClr val="F4EEFE"/>
                </a:highlight>
              </a:rPr>
              <a:t>beantworten</a:t>
            </a:r>
            <a:r>
              <a:rPr u="sng" dirty="0">
                <a:highlight>
                  <a:srgbClr val="F4EEFE"/>
                </a:highlight>
              </a:rPr>
              <a:t> Sie die </a:t>
            </a:r>
            <a:r>
              <a:rPr u="sng" dirty="0" err="1">
                <a:highlight>
                  <a:srgbClr val="F4EEFE"/>
                </a:highlight>
              </a:rPr>
              <a:t>folgenden</a:t>
            </a:r>
            <a:r>
              <a:rPr u="sng" dirty="0">
                <a:highlight>
                  <a:srgbClr val="F4EEFE"/>
                </a:highlight>
              </a:rPr>
              <a:t> </a:t>
            </a:r>
            <a:r>
              <a:rPr u="sng" dirty="0" err="1">
                <a:highlight>
                  <a:srgbClr val="F4EEFE"/>
                </a:highlight>
              </a:rPr>
              <a:t>Fragen</a:t>
            </a:r>
            <a:r>
              <a:rPr u="sng" dirty="0">
                <a:highlight>
                  <a:srgbClr val="F4EEFE"/>
                </a:highlight>
              </a:rPr>
              <a:t>: </a:t>
            </a:r>
          </a:p>
          <a:p>
            <a:pPr marL="742950" lvl="1" indent="-285750">
              <a:spcBef>
                <a:spcPts val="1001"/>
              </a:spcBef>
              <a:buFont typeface="Arial" panose="020B0604020202020204" pitchFamily="34" charset="0"/>
              <a:buChar char="•"/>
              <a:defRPr sz="1400">
                <a:highlight>
                  <a:srgbClr val="F4EEFE"/>
                </a:highlight>
              </a:defRPr>
            </a:pPr>
            <a:r>
              <a:rPr dirty="0"/>
              <a:t>Wie </a:t>
            </a:r>
            <a:r>
              <a:rPr dirty="0" err="1"/>
              <a:t>sind</a:t>
            </a:r>
            <a:r>
              <a:rPr dirty="0"/>
              <a:t> die Menschen </a:t>
            </a:r>
            <a:r>
              <a:rPr b="1" dirty="0" err="1"/>
              <a:t>positioniert</a:t>
            </a:r>
            <a:r>
              <a:rPr dirty="0"/>
              <a:t>?</a:t>
            </a:r>
          </a:p>
          <a:p>
            <a:pPr marL="742950" lvl="1" indent="-285750">
              <a:spcBef>
                <a:spcPts val="1001"/>
              </a:spcBef>
              <a:buFont typeface="Arial" panose="020B0604020202020204" pitchFamily="34" charset="0"/>
              <a:buChar char="•"/>
              <a:defRPr sz="1400">
                <a:highlight>
                  <a:srgbClr val="F4EEFE"/>
                </a:highlight>
              </a:defRPr>
            </a:pPr>
            <a:r>
              <a:rPr dirty="0"/>
              <a:t>Wenn </a:t>
            </a:r>
            <a:r>
              <a:rPr dirty="0" err="1"/>
              <a:t>sich</a:t>
            </a:r>
            <a:r>
              <a:rPr dirty="0"/>
              <a:t> </a:t>
            </a:r>
            <a:r>
              <a:rPr dirty="0" err="1"/>
              <a:t>mehr</a:t>
            </a:r>
            <a:r>
              <a:rPr dirty="0"/>
              <a:t> </a:t>
            </a:r>
            <a:r>
              <a:rPr dirty="0" err="1"/>
              <a:t>als</a:t>
            </a:r>
            <a:r>
              <a:rPr dirty="0"/>
              <a:t> </a:t>
            </a:r>
            <a:r>
              <a:rPr dirty="0" err="1"/>
              <a:t>eine</a:t>
            </a:r>
            <a:r>
              <a:rPr dirty="0"/>
              <a:t> Person/</a:t>
            </a:r>
            <a:r>
              <a:rPr dirty="0" err="1"/>
              <a:t>ein</a:t>
            </a:r>
            <a:r>
              <a:rPr dirty="0"/>
              <a:t> </a:t>
            </a:r>
            <a:r>
              <a:rPr dirty="0" err="1"/>
              <a:t>Objekt</a:t>
            </a:r>
            <a:r>
              <a:rPr dirty="0"/>
              <a:t> auf dem Foto </a:t>
            </a:r>
            <a:r>
              <a:rPr dirty="0" err="1"/>
              <a:t>befindet</a:t>
            </a:r>
            <a:r>
              <a:rPr dirty="0"/>
              <a:t>, </a:t>
            </a:r>
            <a:r>
              <a:rPr dirty="0" err="1"/>
              <a:t>wer</a:t>
            </a:r>
            <a:r>
              <a:rPr dirty="0"/>
              <a:t> </a:t>
            </a:r>
            <a:r>
              <a:rPr dirty="0" err="1"/>
              <a:t>oder</a:t>
            </a:r>
            <a:r>
              <a:rPr dirty="0"/>
              <a:t> was </a:t>
            </a:r>
            <a:r>
              <a:rPr b="1" dirty="0" err="1"/>
              <a:t>nimmt</a:t>
            </a:r>
            <a:r>
              <a:rPr b="1" dirty="0"/>
              <a:t> den </a:t>
            </a:r>
            <a:r>
              <a:rPr b="1" dirty="0" err="1"/>
              <a:t>meisten</a:t>
            </a:r>
            <a:r>
              <a:rPr b="1" dirty="0"/>
              <a:t> Platz </a:t>
            </a:r>
            <a:r>
              <a:rPr b="1" dirty="0" err="1"/>
              <a:t>ein</a:t>
            </a:r>
            <a:r>
              <a:rPr dirty="0"/>
              <a:t>? </a:t>
            </a:r>
            <a:r>
              <a:rPr dirty="0" err="1"/>
              <a:t>Wer</a:t>
            </a:r>
            <a:r>
              <a:rPr dirty="0"/>
              <a:t> </a:t>
            </a:r>
            <a:r>
              <a:rPr dirty="0" err="1"/>
              <a:t>ist</a:t>
            </a:r>
            <a:r>
              <a:rPr dirty="0"/>
              <a:t> </a:t>
            </a:r>
            <a:r>
              <a:rPr dirty="0" err="1"/>
              <a:t>im</a:t>
            </a:r>
            <a:r>
              <a:rPr dirty="0"/>
              <a:t> </a:t>
            </a:r>
            <a:r>
              <a:rPr dirty="0" err="1"/>
              <a:t>Vordergrund</a:t>
            </a:r>
            <a:r>
              <a:rPr dirty="0"/>
              <a:t>/</a:t>
            </a:r>
            <a:r>
              <a:rPr dirty="0" err="1"/>
              <a:t>Hintergrund</a:t>
            </a:r>
            <a:r>
              <a:rPr dirty="0"/>
              <a:t> </a:t>
            </a:r>
            <a:r>
              <a:rPr dirty="0" err="1"/>
              <a:t>positioniert</a:t>
            </a:r>
            <a:r>
              <a:rPr dirty="0"/>
              <a:t>? Sind </a:t>
            </a:r>
            <a:r>
              <a:rPr dirty="0" err="1"/>
              <a:t>sie</a:t>
            </a:r>
            <a:r>
              <a:rPr dirty="0"/>
              <a:t> auf </a:t>
            </a:r>
            <a:r>
              <a:rPr dirty="0" err="1"/>
              <a:t>derselben</a:t>
            </a:r>
            <a:r>
              <a:rPr dirty="0"/>
              <a:t> Ebene </a:t>
            </a:r>
            <a:r>
              <a:rPr dirty="0" err="1"/>
              <a:t>positioniert</a:t>
            </a:r>
            <a:r>
              <a:rPr dirty="0"/>
              <a:t>, </a:t>
            </a:r>
            <a:r>
              <a:rPr dirty="0" err="1"/>
              <a:t>oder</a:t>
            </a:r>
            <a:r>
              <a:rPr dirty="0"/>
              <a:t> </a:t>
            </a:r>
            <a:r>
              <a:rPr dirty="0" err="1"/>
              <a:t>gibt</a:t>
            </a:r>
            <a:r>
              <a:rPr dirty="0"/>
              <a:t> es </a:t>
            </a:r>
            <a:r>
              <a:rPr dirty="0" err="1"/>
              <a:t>eine</a:t>
            </a:r>
            <a:r>
              <a:rPr dirty="0"/>
              <a:t> (</a:t>
            </a:r>
            <a:r>
              <a:rPr dirty="0" err="1"/>
              <a:t>metaphorische</a:t>
            </a:r>
            <a:r>
              <a:rPr dirty="0"/>
              <a:t>) </a:t>
            </a:r>
            <a:r>
              <a:rPr dirty="0" err="1"/>
              <a:t>Hierarchie</a:t>
            </a:r>
            <a:r>
              <a:rPr dirty="0"/>
              <a:t> </a:t>
            </a:r>
            <a:r>
              <a:rPr dirty="0" err="1"/>
              <a:t>zwischen</a:t>
            </a:r>
            <a:r>
              <a:rPr dirty="0"/>
              <a:t> </a:t>
            </a:r>
            <a:r>
              <a:rPr dirty="0" err="1"/>
              <a:t>ihnen</a:t>
            </a:r>
            <a:r>
              <a:rPr dirty="0"/>
              <a:t>?</a:t>
            </a:r>
          </a:p>
          <a:p>
            <a:pPr marL="742950" lvl="1" indent="-285750">
              <a:spcBef>
                <a:spcPts val="1001"/>
              </a:spcBef>
              <a:buFont typeface="Arial" panose="020B0604020202020204" pitchFamily="34" charset="0"/>
              <a:buChar char="•"/>
              <a:defRPr sz="1400">
                <a:highlight>
                  <a:srgbClr val="F4EEFE"/>
                </a:highlight>
              </a:defRPr>
            </a:pPr>
            <a:r>
              <a:rPr dirty="0"/>
              <a:t>Wenn es Menschen </a:t>
            </a:r>
            <a:r>
              <a:rPr dirty="0" err="1"/>
              <a:t>gibt</a:t>
            </a:r>
            <a:r>
              <a:rPr dirty="0"/>
              <a:t>, was </a:t>
            </a:r>
            <a:r>
              <a:rPr b="1" dirty="0" err="1"/>
              <a:t>machen</a:t>
            </a:r>
            <a:r>
              <a:rPr dirty="0"/>
              <a:t> </a:t>
            </a:r>
            <a:r>
              <a:rPr dirty="0" err="1"/>
              <a:t>sie</a:t>
            </a:r>
            <a:r>
              <a:rPr dirty="0"/>
              <a:t>? </a:t>
            </a:r>
            <a:r>
              <a:rPr dirty="0" err="1"/>
              <a:t>Wer</a:t>
            </a:r>
            <a:r>
              <a:rPr dirty="0"/>
              <a:t> </a:t>
            </a:r>
            <a:r>
              <a:rPr dirty="0" err="1"/>
              <a:t>ist</a:t>
            </a:r>
            <a:r>
              <a:rPr dirty="0"/>
              <a:t> </a:t>
            </a:r>
            <a:r>
              <a:rPr b="1" dirty="0" err="1"/>
              <a:t>passiv</a:t>
            </a:r>
            <a:r>
              <a:rPr dirty="0"/>
              <a:t> und </a:t>
            </a:r>
            <a:r>
              <a:rPr dirty="0" err="1"/>
              <a:t>wer</a:t>
            </a:r>
            <a:r>
              <a:rPr dirty="0"/>
              <a:t> </a:t>
            </a:r>
            <a:r>
              <a:rPr dirty="0" err="1"/>
              <a:t>ist</a:t>
            </a:r>
            <a:r>
              <a:rPr dirty="0"/>
              <a:t> </a:t>
            </a:r>
            <a:r>
              <a:rPr b="1" dirty="0" err="1"/>
              <a:t>aktiv</a:t>
            </a:r>
            <a:r>
              <a:rPr dirty="0"/>
              <a:t>?</a:t>
            </a:r>
          </a:p>
          <a:p>
            <a:pPr marL="742950" lvl="1" indent="-285750">
              <a:spcBef>
                <a:spcPts val="1001"/>
              </a:spcBef>
              <a:buFont typeface="Arial" panose="020B0604020202020204" pitchFamily="34" charset="0"/>
              <a:buChar char="•"/>
              <a:defRPr sz="1400">
                <a:highlight>
                  <a:srgbClr val="F4EEFE"/>
                </a:highlight>
              </a:defRPr>
            </a:pPr>
            <a:r>
              <a:rPr dirty="0"/>
              <a:t>Wie </a:t>
            </a:r>
            <a:r>
              <a:rPr dirty="0" err="1"/>
              <a:t>wird</a:t>
            </a:r>
            <a:r>
              <a:rPr dirty="0"/>
              <a:t> </a:t>
            </a:r>
            <a:r>
              <a:rPr b="1" dirty="0" err="1"/>
              <a:t>Körpersprache</a:t>
            </a:r>
            <a:r>
              <a:rPr b="1" dirty="0"/>
              <a:t> </a:t>
            </a:r>
            <a:r>
              <a:rPr dirty="0" err="1"/>
              <a:t>dargestellt</a:t>
            </a:r>
            <a:r>
              <a:rPr dirty="0"/>
              <a:t>? </a:t>
            </a:r>
            <a:r>
              <a:rPr dirty="0" err="1"/>
              <a:t>Wer</a:t>
            </a:r>
            <a:r>
              <a:rPr dirty="0"/>
              <a:t> </a:t>
            </a:r>
            <a:r>
              <a:rPr dirty="0" err="1"/>
              <a:t>macht</a:t>
            </a:r>
            <a:r>
              <a:rPr dirty="0"/>
              <a:t> </a:t>
            </a:r>
            <a:r>
              <a:rPr dirty="0" err="1"/>
              <a:t>sich</a:t>
            </a:r>
            <a:r>
              <a:rPr dirty="0"/>
              <a:t> </a:t>
            </a:r>
            <a:r>
              <a:rPr dirty="0" err="1"/>
              <a:t>klein</a:t>
            </a:r>
            <a:r>
              <a:rPr dirty="0"/>
              <a:t>? </a:t>
            </a:r>
            <a:r>
              <a:rPr dirty="0" err="1"/>
              <a:t>Wer</a:t>
            </a:r>
            <a:r>
              <a:rPr dirty="0"/>
              <a:t> </a:t>
            </a:r>
            <a:r>
              <a:rPr dirty="0" err="1"/>
              <a:t>sieht</a:t>
            </a:r>
            <a:r>
              <a:rPr dirty="0"/>
              <a:t> </a:t>
            </a:r>
            <a:r>
              <a:rPr dirty="0" err="1"/>
              <a:t>selbstbewusst</a:t>
            </a:r>
            <a:r>
              <a:rPr dirty="0"/>
              <a:t> </a:t>
            </a:r>
            <a:r>
              <a:rPr dirty="0" err="1"/>
              <a:t>aus</a:t>
            </a:r>
            <a:r>
              <a:rPr dirty="0"/>
              <a:t>?</a:t>
            </a:r>
            <a:endParaRPr lang="en-US" sz="1400" dirty="0"/>
          </a:p>
        </p:txBody>
      </p:sp>
    </p:spTree>
    <p:extLst>
      <p:ext uri="{BB962C8B-B14F-4D97-AF65-F5344CB8AC3E}">
        <p14:creationId xmlns:p14="http://schemas.microsoft.com/office/powerpoint/2010/main" val="418815001"/>
      </p:ext>
    </p:extLst>
  </p:cSld>
  <p:clrMapOvr>
    <a:masterClrMapping/>
  </p:clrMapOvr>
</p:sld>
</file>

<file path=ppt/theme/theme1.xml><?xml version="1.0" encoding="utf-8"?>
<a:theme xmlns:a="http://schemas.openxmlformats.org/drawingml/2006/main" name="Office Theme">
  <a:themeElements>
    <a:clrScheme name="AI.D">
      <a:dk1>
        <a:srgbClr val="0B163B"/>
      </a:dk1>
      <a:lt1>
        <a:srgbClr val="F4EEFE"/>
      </a:lt1>
      <a:dk2>
        <a:srgbClr val="44546A"/>
      </a:dk2>
      <a:lt2>
        <a:srgbClr val="E7E9EC"/>
      </a:lt2>
      <a:accent1>
        <a:srgbClr val="F4EEFE"/>
      </a:accent1>
      <a:accent2>
        <a:srgbClr val="113B6C"/>
      </a:accent2>
      <a:accent3>
        <a:srgbClr val="38FBDB"/>
      </a:accent3>
      <a:accent4>
        <a:srgbClr val="0B163B"/>
      </a:accent4>
      <a:accent5>
        <a:srgbClr val="FC0FF5"/>
      </a:accent5>
      <a:accent6>
        <a:srgbClr val="8F52F5"/>
      </a:accent6>
      <a:hlink>
        <a:srgbClr val="1F2C8F"/>
      </a:hlink>
      <a:folHlink>
        <a:srgbClr val="AAC3E9"/>
      </a:folHlink>
    </a:clrScheme>
    <a:fontScheme name="AI.D">
      <a:majorFont>
        <a:latin typeface="Garet Heavy"/>
        <a:ea typeface=""/>
        <a:cs typeface=""/>
      </a:majorFont>
      <a:minorFont>
        <a:latin typeface="Garet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3927</Words>
  <Application>Microsoft Office PowerPoint</Application>
  <PresentationFormat>Breitbild</PresentationFormat>
  <Paragraphs>235</Paragraphs>
  <Slides>24</Slides>
  <Notes>14</Notes>
  <HiddenSlides>0</HiddenSlides>
  <MMClips>0</MMClips>
  <ScaleCrop>false</ScaleCrop>
  <HeadingPairs>
    <vt:vector size="6" baseType="variant">
      <vt:variant>
        <vt:lpstr>Verwendete Schriftarten</vt:lpstr>
      </vt:variant>
      <vt:variant>
        <vt:i4>7</vt:i4>
      </vt:variant>
      <vt:variant>
        <vt:lpstr>Design</vt:lpstr>
      </vt:variant>
      <vt:variant>
        <vt:i4>2</vt:i4>
      </vt:variant>
      <vt:variant>
        <vt:lpstr>Folientitel</vt:lpstr>
      </vt:variant>
      <vt:variant>
        <vt:i4>24</vt:i4>
      </vt:variant>
    </vt:vector>
  </HeadingPairs>
  <TitlesOfParts>
    <vt:vector size="33" baseType="lpstr">
      <vt:lpstr>Arial</vt:lpstr>
      <vt:lpstr>Garet Book</vt:lpstr>
      <vt:lpstr>Segoe UI</vt:lpstr>
      <vt:lpstr>Calibri</vt:lpstr>
      <vt:lpstr>Garet Heavy</vt:lpstr>
      <vt:lpstr>Times New Roman</vt:lpstr>
      <vt:lpstr>Courier New</vt:lpstr>
      <vt:lpstr>Office Theme</vt:lpstr>
      <vt:lpstr>2_Benutzerdefiniertes Design</vt:lpstr>
      <vt:lpstr>GenAI-Bilder</vt:lpstr>
      <vt:lpstr>Inhaltsverzeichnis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Einführung in die Didaktik der Politischen Bildung</dc:title>
  <dc:creator>Bastian</dc:creator>
  <cp:lastModifiedBy>lfender</cp:lastModifiedBy>
  <cp:revision>108</cp:revision>
  <dcterms:created xsi:type="dcterms:W3CDTF">2022-04-07T07:53:06Z</dcterms:created>
  <dcterms:modified xsi:type="dcterms:W3CDTF">2026-06-08T08:55:40Z</dcterms:modified>
</cp:coreProperties>
</file>