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7"/>
  </p:notesMasterIdLst>
  <p:sldIdLst>
    <p:sldId id="329" r:id="rId3"/>
    <p:sldId id="285" r:id="rId4"/>
    <p:sldId id="322" r:id="rId5"/>
    <p:sldId id="304" r:id="rId6"/>
    <p:sldId id="310" r:id="rId7"/>
    <p:sldId id="286" r:id="rId8"/>
    <p:sldId id="290" r:id="rId9"/>
    <p:sldId id="298" r:id="rId10"/>
    <p:sldId id="305" r:id="rId11"/>
    <p:sldId id="293" r:id="rId12"/>
    <p:sldId id="312" r:id="rId13"/>
    <p:sldId id="323" r:id="rId14"/>
    <p:sldId id="303" r:id="rId15"/>
    <p:sldId id="314" r:id="rId16"/>
    <p:sldId id="324" r:id="rId17"/>
    <p:sldId id="318" r:id="rId18"/>
    <p:sldId id="316" r:id="rId19"/>
    <p:sldId id="325" r:id="rId20"/>
    <p:sldId id="291" r:id="rId21"/>
    <p:sldId id="315" r:id="rId22"/>
    <p:sldId id="326" r:id="rId23"/>
    <p:sldId id="327" r:id="rId24"/>
    <p:sldId id="307" r:id="rId25"/>
    <p:sldId id="493" r:id="rId26"/>
  </p:sldIdLst>
  <p:sldSz cx="12192000" cy="6858000"/>
  <p:notesSz cx="6858000" cy="9144000"/>
  <p:embeddedFontLst>
    <p:embeddedFont>
      <p:font typeface="Garet Book" pitchFamily="2" charset="0"/>
      <p:regular r:id="rId28"/>
    </p:embeddedFont>
    <p:embeddedFont>
      <p:font typeface="Garet Heavy" pitchFamily="2" charset="0"/>
      <p:bold r:id="rId29"/>
    </p:embeddedFont>
    <p:embeddedFont>
      <p:font typeface="Segoe UI" panose="020B0502040204020203" pitchFamily="34" charset="0"/>
      <p:regular r:id="rId30"/>
      <p:bold r:id="rId31"/>
      <p:italic r:id="rId32"/>
      <p:boldItalic r:id="rId33"/>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astbenutzer" initials="Ga" userId="S::urn:spo:tenantanon#5f9ff70a-ce0b-4ddb-aa0e-3caba5a7e726::"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EFE"/>
    <a:srgbClr val="FFFFFF"/>
    <a:srgbClr val="C5D3F3"/>
    <a:srgbClr val="E1FEFA"/>
    <a:srgbClr val="FFE7FE"/>
    <a:srgbClr val="38FBDB"/>
    <a:srgbClr val="FC0FF5"/>
    <a:srgbClr val="8F52F5"/>
    <a:srgbClr val="94AEE8"/>
    <a:srgbClr val="F6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EA5FA-EB5B-6492-284A-E3558BEC7C49}" v="9" dt="2026-02-16T15:59:57.59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75" d="100"/>
          <a:sy n="75" d="100"/>
        </p:scale>
        <p:origin x="874" y="4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525A37-2257-4A6A-A782-65AF63A7607E}"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D0540163-6005-4D0E-9110-40696888C618}">
      <dgm:prSet phldrT="[Text]" phldr="0"/>
      <dgm:spPr/>
      <dgm:t>
        <a:bodyPr/>
        <a:lstStyle/>
        <a:p>
          <a:pPr rtl="0">
            <a:defRPr>
              <a:latin typeface="Garet Heavy"/>
            </a:defRPr>
          </a:pPr>
          <a:r>
            <a:t>Vertekende samenleving</a:t>
          </a:r>
          <a:endParaRPr lang="en-US"/>
        </a:p>
      </dgm:t>
    </dgm:pt>
    <dgm:pt modelId="{E44DF0B2-4185-489B-AAAD-B81EA93EA7B2}" type="parTrans" cxnId="{E22AFD63-2FEA-4560-95D8-7A2383C228BD}">
      <dgm:prSet/>
      <dgm:spPr/>
      <dgm:t>
        <a:bodyPr/>
        <a:lstStyle/>
        <a:p>
          <a:endParaRPr lang="en-US"/>
        </a:p>
      </dgm:t>
    </dgm:pt>
    <dgm:pt modelId="{4B71BC35-A010-4638-AFEC-611B67545186}" type="sibTrans" cxnId="{E22AFD63-2FEA-4560-95D8-7A2383C228BD}">
      <dgm:prSet/>
      <dgm:spPr/>
      <dgm:t>
        <a:bodyPr/>
        <a:lstStyle/>
        <a:p>
          <a:endParaRPr lang="en-US"/>
        </a:p>
      </dgm:t>
    </dgm:pt>
    <dgm:pt modelId="{91EBABE0-4C6A-4FB4-91AE-3506224147B7}">
      <dgm:prSet phldrT="[Text]" phldr="0"/>
      <dgm:spPr/>
      <dgm:t>
        <a:bodyPr/>
        <a:lstStyle/>
        <a:p>
          <a:pPr rtl="0">
            <a:defRPr>
              <a:latin typeface="Garet Heavy"/>
            </a:defRPr>
          </a:pPr>
          <a:r>
            <a:t>Vertekende AI-resultaten</a:t>
          </a:r>
          <a:endParaRPr lang="en-US"/>
        </a:p>
      </dgm:t>
    </dgm:pt>
    <dgm:pt modelId="{D22A0AEA-0E41-423A-AFB5-311BB8E14F33}" type="parTrans" cxnId="{B8141812-87B5-4883-941D-3C3654D038E1}">
      <dgm:prSet/>
      <dgm:spPr/>
      <dgm:t>
        <a:bodyPr/>
        <a:lstStyle/>
        <a:p>
          <a:endParaRPr lang="en-US"/>
        </a:p>
      </dgm:t>
    </dgm:pt>
    <dgm:pt modelId="{9969FC51-FCB2-49B2-A221-197A1AECF084}" type="sibTrans" cxnId="{B8141812-87B5-4883-941D-3C3654D038E1}">
      <dgm:prSet/>
      <dgm:spPr/>
      <dgm:t>
        <a:bodyPr/>
        <a:lstStyle/>
        <a:p>
          <a:endParaRPr lang="en-US"/>
        </a:p>
      </dgm:t>
    </dgm:pt>
    <dgm:pt modelId="{8207C886-D3C8-4387-9206-844D06CDEB9F}">
      <dgm:prSet phldrT="[Text]" phldr="0"/>
      <dgm:spPr/>
      <dgm:t>
        <a:bodyPr/>
        <a:lstStyle/>
        <a:p>
          <a:pPr rtl="0">
            <a:defRPr>
              <a:latin typeface="Garet Heavy"/>
            </a:defRPr>
          </a:pPr>
          <a:r>
            <a:t>Versterking van vooroordelen bij AI-gebruikers</a:t>
          </a:r>
          <a:endParaRPr lang="en-US"/>
        </a:p>
      </dgm:t>
    </dgm:pt>
    <dgm:pt modelId="{D849B6E7-C9A9-477D-A29A-788BC42A748C}" type="parTrans" cxnId="{456E3F0E-775F-4B6B-8B87-0E27DC3B6687}">
      <dgm:prSet/>
      <dgm:spPr/>
      <dgm:t>
        <a:bodyPr/>
        <a:lstStyle/>
        <a:p>
          <a:endParaRPr lang="en-US"/>
        </a:p>
      </dgm:t>
    </dgm:pt>
    <dgm:pt modelId="{6A00699F-346D-47E8-B066-85C2A89ED62D}" type="sibTrans" cxnId="{456E3F0E-775F-4B6B-8B87-0E27DC3B6687}">
      <dgm:prSet/>
      <dgm:spPr/>
      <dgm:t>
        <a:bodyPr/>
        <a:lstStyle/>
        <a:p>
          <a:endParaRPr lang="en-US"/>
        </a:p>
      </dgm:t>
    </dgm:pt>
    <dgm:pt modelId="{C474B734-1E0F-4E1D-A2D8-0CBD74FE498E}" type="pres">
      <dgm:prSet presAssocID="{86525A37-2257-4A6A-A782-65AF63A7607E}" presName="cycle" presStyleCnt="0">
        <dgm:presLayoutVars>
          <dgm:dir/>
          <dgm:resizeHandles val="exact"/>
        </dgm:presLayoutVars>
      </dgm:prSet>
      <dgm:spPr/>
    </dgm:pt>
    <dgm:pt modelId="{524DBD81-371E-4C1A-A769-A5DB44FBDF1D}" type="pres">
      <dgm:prSet presAssocID="{D0540163-6005-4D0E-9110-40696888C618}" presName="node" presStyleLbl="node1" presStyleIdx="0" presStyleCnt="3">
        <dgm:presLayoutVars>
          <dgm:bulletEnabled val="1"/>
        </dgm:presLayoutVars>
      </dgm:prSet>
      <dgm:spPr/>
    </dgm:pt>
    <dgm:pt modelId="{CBEE9C63-3FF0-47A2-9FEF-49B20B56CEB1}" type="pres">
      <dgm:prSet presAssocID="{4B71BC35-A010-4638-AFEC-611B67545186}" presName="sibTrans" presStyleLbl="sibTrans2D1" presStyleIdx="0" presStyleCnt="3"/>
      <dgm:spPr/>
    </dgm:pt>
    <dgm:pt modelId="{FD73B3FF-8693-4C02-AF28-C67B151222FE}" type="pres">
      <dgm:prSet presAssocID="{4B71BC35-A010-4638-AFEC-611B67545186}" presName="connectorText" presStyleLbl="sibTrans2D1" presStyleIdx="0" presStyleCnt="3"/>
      <dgm:spPr/>
    </dgm:pt>
    <dgm:pt modelId="{CD8E06B6-23A9-4C87-900C-0C94CA0547B5}" type="pres">
      <dgm:prSet presAssocID="{91EBABE0-4C6A-4FB4-91AE-3506224147B7}" presName="node" presStyleLbl="node1" presStyleIdx="1" presStyleCnt="3">
        <dgm:presLayoutVars>
          <dgm:bulletEnabled val="1"/>
        </dgm:presLayoutVars>
      </dgm:prSet>
      <dgm:spPr/>
    </dgm:pt>
    <dgm:pt modelId="{2279B943-ABFD-47DF-8A5A-995619ED1DC1}" type="pres">
      <dgm:prSet presAssocID="{9969FC51-FCB2-49B2-A221-197A1AECF084}" presName="sibTrans" presStyleLbl="sibTrans2D1" presStyleIdx="1" presStyleCnt="3"/>
      <dgm:spPr/>
    </dgm:pt>
    <dgm:pt modelId="{157709C7-539C-4643-9B2E-8F2D845D4DDA}" type="pres">
      <dgm:prSet presAssocID="{9969FC51-FCB2-49B2-A221-197A1AECF084}" presName="connectorText" presStyleLbl="sibTrans2D1" presStyleIdx="1" presStyleCnt="3"/>
      <dgm:spPr/>
    </dgm:pt>
    <dgm:pt modelId="{7F586F75-EB19-4453-9EB8-8095E2256B66}" type="pres">
      <dgm:prSet presAssocID="{8207C886-D3C8-4387-9206-844D06CDEB9F}" presName="node" presStyleLbl="node1" presStyleIdx="2" presStyleCnt="3">
        <dgm:presLayoutVars>
          <dgm:bulletEnabled val="1"/>
        </dgm:presLayoutVars>
      </dgm:prSet>
      <dgm:spPr/>
    </dgm:pt>
    <dgm:pt modelId="{89ECBDB2-002F-4645-8F94-8F552013A7B8}" type="pres">
      <dgm:prSet presAssocID="{6A00699F-346D-47E8-B066-85C2A89ED62D}" presName="sibTrans" presStyleLbl="sibTrans2D1" presStyleIdx="2" presStyleCnt="3"/>
      <dgm:spPr/>
    </dgm:pt>
    <dgm:pt modelId="{C777C4F3-9C64-44AC-83BB-A21E9E3F2AB1}" type="pres">
      <dgm:prSet presAssocID="{6A00699F-346D-47E8-B066-85C2A89ED62D}" presName="connectorText" presStyleLbl="sibTrans2D1" presStyleIdx="2" presStyleCnt="3"/>
      <dgm:spPr/>
    </dgm:pt>
  </dgm:ptLst>
  <dgm:cxnLst>
    <dgm:cxn modelId="{456E3F0E-775F-4B6B-8B87-0E27DC3B6687}" srcId="{86525A37-2257-4A6A-A782-65AF63A7607E}" destId="{8207C886-D3C8-4387-9206-844D06CDEB9F}" srcOrd="2" destOrd="0" parTransId="{D849B6E7-C9A9-477D-A29A-788BC42A748C}" sibTransId="{6A00699F-346D-47E8-B066-85C2A89ED62D}"/>
    <dgm:cxn modelId="{B8141812-87B5-4883-941D-3C3654D038E1}" srcId="{86525A37-2257-4A6A-A782-65AF63A7607E}" destId="{91EBABE0-4C6A-4FB4-91AE-3506224147B7}" srcOrd="1" destOrd="0" parTransId="{D22A0AEA-0E41-423A-AFB5-311BB8E14F33}" sibTransId="{9969FC51-FCB2-49B2-A221-197A1AECF084}"/>
    <dgm:cxn modelId="{9DF29226-B4E5-4424-A6BB-948425DC8583}" type="presOf" srcId="{D0540163-6005-4D0E-9110-40696888C618}" destId="{524DBD81-371E-4C1A-A769-A5DB44FBDF1D}" srcOrd="0" destOrd="0" presId="urn:microsoft.com/office/officeart/2005/8/layout/cycle2"/>
    <dgm:cxn modelId="{94931B29-9961-48EB-91BE-785C25A51D81}" type="presOf" srcId="{6A00699F-346D-47E8-B066-85C2A89ED62D}" destId="{C777C4F3-9C64-44AC-83BB-A21E9E3F2AB1}" srcOrd="1" destOrd="0" presId="urn:microsoft.com/office/officeart/2005/8/layout/cycle2"/>
    <dgm:cxn modelId="{38E56B3E-662F-449D-8A2B-D7D4BE27029F}" type="presOf" srcId="{91EBABE0-4C6A-4FB4-91AE-3506224147B7}" destId="{CD8E06B6-23A9-4C87-900C-0C94CA0547B5}" srcOrd="0" destOrd="0" presId="urn:microsoft.com/office/officeart/2005/8/layout/cycle2"/>
    <dgm:cxn modelId="{1F982240-FB6F-4A9A-8734-F6496EA5D49B}" type="presOf" srcId="{9969FC51-FCB2-49B2-A221-197A1AECF084}" destId="{2279B943-ABFD-47DF-8A5A-995619ED1DC1}" srcOrd="0" destOrd="0" presId="urn:microsoft.com/office/officeart/2005/8/layout/cycle2"/>
    <dgm:cxn modelId="{E22AFD63-2FEA-4560-95D8-7A2383C228BD}" srcId="{86525A37-2257-4A6A-A782-65AF63A7607E}" destId="{D0540163-6005-4D0E-9110-40696888C618}" srcOrd="0" destOrd="0" parTransId="{E44DF0B2-4185-489B-AAAD-B81EA93EA7B2}" sibTransId="{4B71BC35-A010-4638-AFEC-611B67545186}"/>
    <dgm:cxn modelId="{2C70F756-98A9-4377-8C38-26AA09BB670C}" type="presOf" srcId="{4B71BC35-A010-4638-AFEC-611B67545186}" destId="{FD73B3FF-8693-4C02-AF28-C67B151222FE}" srcOrd="1" destOrd="0" presId="urn:microsoft.com/office/officeart/2005/8/layout/cycle2"/>
    <dgm:cxn modelId="{D51BB081-76A9-4646-994E-BA9698BC3D6A}" type="presOf" srcId="{8207C886-D3C8-4387-9206-844D06CDEB9F}" destId="{7F586F75-EB19-4453-9EB8-8095E2256B66}" srcOrd="0" destOrd="0" presId="urn:microsoft.com/office/officeart/2005/8/layout/cycle2"/>
    <dgm:cxn modelId="{C80D2684-3A5B-4111-9DF6-6C591C3DBC1D}" type="presOf" srcId="{4B71BC35-A010-4638-AFEC-611B67545186}" destId="{CBEE9C63-3FF0-47A2-9FEF-49B20B56CEB1}" srcOrd="0" destOrd="0" presId="urn:microsoft.com/office/officeart/2005/8/layout/cycle2"/>
    <dgm:cxn modelId="{8E6A4DB5-CE11-4925-B93C-2EF5AF6E7FC8}" type="presOf" srcId="{86525A37-2257-4A6A-A782-65AF63A7607E}" destId="{C474B734-1E0F-4E1D-A2D8-0CBD74FE498E}" srcOrd="0" destOrd="0" presId="urn:microsoft.com/office/officeart/2005/8/layout/cycle2"/>
    <dgm:cxn modelId="{AA9681B8-A531-4FE5-A47C-4BB97D494DED}" type="presOf" srcId="{6A00699F-346D-47E8-B066-85C2A89ED62D}" destId="{89ECBDB2-002F-4645-8F94-8F552013A7B8}" srcOrd="0" destOrd="0" presId="urn:microsoft.com/office/officeart/2005/8/layout/cycle2"/>
    <dgm:cxn modelId="{C0E5CBE9-F383-4A4E-BF1C-8215BECB1CCD}" type="presOf" srcId="{9969FC51-FCB2-49B2-A221-197A1AECF084}" destId="{157709C7-539C-4643-9B2E-8F2D845D4DDA}" srcOrd="1" destOrd="0" presId="urn:microsoft.com/office/officeart/2005/8/layout/cycle2"/>
    <dgm:cxn modelId="{D27306D9-9315-430B-A000-E3943C73E63F}" type="presParOf" srcId="{C474B734-1E0F-4E1D-A2D8-0CBD74FE498E}" destId="{524DBD81-371E-4C1A-A769-A5DB44FBDF1D}" srcOrd="0" destOrd="0" presId="urn:microsoft.com/office/officeart/2005/8/layout/cycle2"/>
    <dgm:cxn modelId="{CB5789CC-4727-4330-8DAC-113B6608EE34}" type="presParOf" srcId="{C474B734-1E0F-4E1D-A2D8-0CBD74FE498E}" destId="{CBEE9C63-3FF0-47A2-9FEF-49B20B56CEB1}" srcOrd="1" destOrd="0" presId="urn:microsoft.com/office/officeart/2005/8/layout/cycle2"/>
    <dgm:cxn modelId="{2591C4B7-A852-4954-8C79-3CBD3DE12628}" type="presParOf" srcId="{CBEE9C63-3FF0-47A2-9FEF-49B20B56CEB1}" destId="{FD73B3FF-8693-4C02-AF28-C67B151222FE}" srcOrd="0" destOrd="0" presId="urn:microsoft.com/office/officeart/2005/8/layout/cycle2"/>
    <dgm:cxn modelId="{374300BF-13AD-44C2-8C01-EAC4FC24B075}" type="presParOf" srcId="{C474B734-1E0F-4E1D-A2D8-0CBD74FE498E}" destId="{CD8E06B6-23A9-4C87-900C-0C94CA0547B5}" srcOrd="2" destOrd="0" presId="urn:microsoft.com/office/officeart/2005/8/layout/cycle2"/>
    <dgm:cxn modelId="{369CB82D-0BD6-45FC-9BD4-0F5AECFB1E65}" type="presParOf" srcId="{C474B734-1E0F-4E1D-A2D8-0CBD74FE498E}" destId="{2279B943-ABFD-47DF-8A5A-995619ED1DC1}" srcOrd="3" destOrd="0" presId="urn:microsoft.com/office/officeart/2005/8/layout/cycle2"/>
    <dgm:cxn modelId="{E57E63F8-9F08-47E5-8CEE-A482D3CB0682}" type="presParOf" srcId="{2279B943-ABFD-47DF-8A5A-995619ED1DC1}" destId="{157709C7-539C-4643-9B2E-8F2D845D4DDA}" srcOrd="0" destOrd="0" presId="urn:microsoft.com/office/officeart/2005/8/layout/cycle2"/>
    <dgm:cxn modelId="{48CA4AC0-8D95-40D4-804D-295C7139948B}" type="presParOf" srcId="{C474B734-1E0F-4E1D-A2D8-0CBD74FE498E}" destId="{7F586F75-EB19-4453-9EB8-8095E2256B66}" srcOrd="4" destOrd="0" presId="urn:microsoft.com/office/officeart/2005/8/layout/cycle2"/>
    <dgm:cxn modelId="{F3CF2E5A-5A60-4FF9-B7AE-6729455C1582}" type="presParOf" srcId="{C474B734-1E0F-4E1D-A2D8-0CBD74FE498E}" destId="{89ECBDB2-002F-4645-8F94-8F552013A7B8}" srcOrd="5" destOrd="0" presId="urn:microsoft.com/office/officeart/2005/8/layout/cycle2"/>
    <dgm:cxn modelId="{1314A7D0-B4D6-4108-A7CF-EA6A8C9F2C5E}" type="presParOf" srcId="{89ECBDB2-002F-4645-8F94-8F552013A7B8}" destId="{C777C4F3-9C64-44AC-83BB-A21E9E3F2AB1}"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BD81-371E-4C1A-A769-A5DB44FBDF1D}">
      <dsp:nvSpPr>
        <dsp:cNvPr id="0" name=""/>
        <dsp:cNvSpPr/>
      </dsp:nvSpPr>
      <dsp:spPr>
        <a:xfrm>
          <a:off x="1491257" y="944"/>
          <a:ext cx="1589484" cy="158948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defRPr>
              <a:latin typeface="Garet Heavy"/>
            </a:defRPr>
          </a:pPr>
          <a:r>
            <a:rPr sz="1100" kern="1200"/>
            <a:t>Vertekende samenleving</a:t>
          </a:r>
          <a:endParaRPr lang="en-US" sz="1100" kern="1200"/>
        </a:p>
      </dsp:txBody>
      <dsp:txXfrm>
        <a:off x="1724032" y="233719"/>
        <a:ext cx="1123934" cy="1123934"/>
      </dsp:txXfrm>
    </dsp:sp>
    <dsp:sp modelId="{CBEE9C63-3FF0-47A2-9FEF-49B20B56CEB1}">
      <dsp:nvSpPr>
        <dsp:cNvPr id="0" name=""/>
        <dsp:cNvSpPr/>
      </dsp:nvSpPr>
      <dsp:spPr>
        <a:xfrm rot="3600000">
          <a:off x="2665452" y="1550229"/>
          <a:ext cx="422085" cy="53645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697108" y="1602689"/>
        <a:ext cx="295460" cy="321870"/>
      </dsp:txXfrm>
    </dsp:sp>
    <dsp:sp modelId="{CD8E06B6-23A9-4C87-900C-0C94CA0547B5}">
      <dsp:nvSpPr>
        <dsp:cNvPr id="0" name=""/>
        <dsp:cNvSpPr/>
      </dsp:nvSpPr>
      <dsp:spPr>
        <a:xfrm>
          <a:off x="2684194" y="2067170"/>
          <a:ext cx="1589484" cy="1589484"/>
        </a:xfrm>
        <a:prstGeom prst="ellipse">
          <a:avLst/>
        </a:prstGeom>
        <a:solidFill>
          <a:schemeClr val="accent4">
            <a:hueOff val="2265103"/>
            <a:satOff val="14492"/>
            <a:lumOff val="19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defRPr>
              <a:latin typeface="Garet Heavy"/>
            </a:defRPr>
          </a:pPr>
          <a:r>
            <a:rPr sz="1100" kern="1200"/>
            <a:t>Vertekende AI-resultaten</a:t>
          </a:r>
          <a:endParaRPr lang="en-US" sz="1100" kern="1200"/>
        </a:p>
      </dsp:txBody>
      <dsp:txXfrm>
        <a:off x="2916969" y="2299945"/>
        <a:ext cx="1123934" cy="1123934"/>
      </dsp:txXfrm>
    </dsp:sp>
    <dsp:sp modelId="{2279B943-ABFD-47DF-8A5A-995619ED1DC1}">
      <dsp:nvSpPr>
        <dsp:cNvPr id="0" name=""/>
        <dsp:cNvSpPr/>
      </dsp:nvSpPr>
      <dsp:spPr>
        <a:xfrm rot="10800000">
          <a:off x="2086902" y="2593687"/>
          <a:ext cx="422085" cy="536450"/>
        </a:xfrm>
        <a:prstGeom prst="rightArrow">
          <a:avLst>
            <a:gd name="adj1" fmla="val 60000"/>
            <a:gd name="adj2" fmla="val 50000"/>
          </a:avLst>
        </a:prstGeom>
        <a:solidFill>
          <a:schemeClr val="accent4">
            <a:hueOff val="2265103"/>
            <a:satOff val="14492"/>
            <a:lumOff val="1931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213527" y="2700977"/>
        <a:ext cx="295460" cy="321870"/>
      </dsp:txXfrm>
    </dsp:sp>
    <dsp:sp modelId="{7F586F75-EB19-4453-9EB8-8095E2256B66}">
      <dsp:nvSpPr>
        <dsp:cNvPr id="0" name=""/>
        <dsp:cNvSpPr/>
      </dsp:nvSpPr>
      <dsp:spPr>
        <a:xfrm>
          <a:off x="298321" y="2067170"/>
          <a:ext cx="1589484" cy="1589484"/>
        </a:xfrm>
        <a:prstGeom prst="ellipse">
          <a:avLst/>
        </a:prstGeom>
        <a:solidFill>
          <a:schemeClr val="accent4">
            <a:hueOff val="4530205"/>
            <a:satOff val="28984"/>
            <a:lumOff val="3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defRPr>
              <a:latin typeface="Garet Heavy"/>
            </a:defRPr>
          </a:pPr>
          <a:r>
            <a:rPr sz="1100" kern="1200"/>
            <a:t>Versterking van vooroordelen bij AI-gebruikers</a:t>
          </a:r>
          <a:endParaRPr lang="en-US" sz="1100" kern="1200"/>
        </a:p>
      </dsp:txBody>
      <dsp:txXfrm>
        <a:off x="531096" y="2299945"/>
        <a:ext cx="1123934" cy="1123934"/>
      </dsp:txXfrm>
    </dsp:sp>
    <dsp:sp modelId="{89ECBDB2-002F-4645-8F94-8F552013A7B8}">
      <dsp:nvSpPr>
        <dsp:cNvPr id="0" name=""/>
        <dsp:cNvSpPr/>
      </dsp:nvSpPr>
      <dsp:spPr>
        <a:xfrm rot="18000000">
          <a:off x="1472516" y="1570919"/>
          <a:ext cx="422085" cy="536450"/>
        </a:xfrm>
        <a:prstGeom prst="rightArrow">
          <a:avLst>
            <a:gd name="adj1" fmla="val 60000"/>
            <a:gd name="adj2" fmla="val 50000"/>
          </a:avLst>
        </a:prstGeom>
        <a:solidFill>
          <a:schemeClr val="accent4">
            <a:hueOff val="4530205"/>
            <a:satOff val="28984"/>
            <a:lumOff val="386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504172" y="1733039"/>
        <a:ext cx="295460" cy="3218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08.06.2026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4</a:t>
            </a:fld>
            <a:endParaRPr lang="de-DE"/>
          </a:p>
        </p:txBody>
      </p:sp>
    </p:spTree>
    <p:extLst>
      <p:ext uri="{BB962C8B-B14F-4D97-AF65-F5344CB8AC3E}">
        <p14:creationId xmlns:p14="http://schemas.microsoft.com/office/powerpoint/2010/main" val="2291265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19</a:t>
            </a:fld>
            <a:endParaRPr lang="de-DE"/>
          </a:p>
        </p:txBody>
      </p:sp>
    </p:spTree>
    <p:extLst>
      <p:ext uri="{BB962C8B-B14F-4D97-AF65-F5344CB8AC3E}">
        <p14:creationId xmlns:p14="http://schemas.microsoft.com/office/powerpoint/2010/main" val="1208334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20</a:t>
            </a:fld>
            <a:endParaRPr lang="de-DE"/>
          </a:p>
        </p:txBody>
      </p:sp>
    </p:spTree>
    <p:extLst>
      <p:ext uri="{BB962C8B-B14F-4D97-AF65-F5344CB8AC3E}">
        <p14:creationId xmlns:p14="http://schemas.microsoft.com/office/powerpoint/2010/main" val="2388535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21</a:t>
            </a:fld>
            <a:endParaRPr lang="de-DE"/>
          </a:p>
        </p:txBody>
      </p:sp>
    </p:spTree>
    <p:extLst>
      <p:ext uri="{BB962C8B-B14F-4D97-AF65-F5344CB8AC3E}">
        <p14:creationId xmlns:p14="http://schemas.microsoft.com/office/powerpoint/2010/main" val="79518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22</a:t>
            </a:fld>
            <a:endParaRPr lang="de-DE"/>
          </a:p>
        </p:txBody>
      </p:sp>
    </p:spTree>
    <p:extLst>
      <p:ext uri="{BB962C8B-B14F-4D97-AF65-F5344CB8AC3E}">
        <p14:creationId xmlns:p14="http://schemas.microsoft.com/office/powerpoint/2010/main" val="263608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EC15F-B99C-FEA2-FFF1-8E5E90651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D19F3-A61D-646A-057A-D3E634AD3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A1F71-D279-1E1D-AE8D-AAAD4CED8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9A6C80-886D-47C1-1C48-3327BAB04BF1}"/>
              </a:ext>
            </a:extLst>
          </p:cNvPr>
          <p:cNvSpPr>
            <a:spLocks noGrp="1"/>
          </p:cNvSpPr>
          <p:nvPr>
            <p:ph type="sldNum" sz="quarter" idx="5"/>
          </p:nvPr>
        </p:nvSpPr>
        <p:spPr/>
        <p:txBody>
          <a:bodyPr/>
          <a:lstStyle/>
          <a:p>
            <a:fld id="{8174E887-4D2D-4797-88BD-6049D647B71A}" type="slidenum">
              <a:rPr lang="de-DE" smtClean="0"/>
              <a:t>23</a:t>
            </a:fld>
            <a:endParaRPr lang="de-DE"/>
          </a:p>
        </p:txBody>
      </p:sp>
    </p:spTree>
    <p:extLst>
      <p:ext uri="{BB962C8B-B14F-4D97-AF65-F5344CB8AC3E}">
        <p14:creationId xmlns:p14="http://schemas.microsoft.com/office/powerpoint/2010/main" val="318352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5</a:t>
            </a:fld>
            <a:endParaRPr lang="de-DE"/>
          </a:p>
        </p:txBody>
      </p:sp>
    </p:spTree>
    <p:extLst>
      <p:ext uri="{BB962C8B-B14F-4D97-AF65-F5344CB8AC3E}">
        <p14:creationId xmlns:p14="http://schemas.microsoft.com/office/powerpoint/2010/main" val="1654077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a:hlinkClick r:id="rId3"/>
              </a:rPr>
              <a:t>https://static.uni-graz.at/fileadmin/Akgl/4_Fuer_MitarbeiterInnen/Diversitaetssensible_Bildgestaltung_mit_Beispielfotos.pdf</a:t>
            </a:r>
            <a:r>
              <a:t> </a:t>
            </a:r>
          </a:p>
        </p:txBody>
      </p:sp>
      <p:sp>
        <p:nvSpPr>
          <p:cNvPr id="4" name="Slide Number Placeholder 3"/>
          <p:cNvSpPr>
            <a:spLocks noGrp="1"/>
          </p:cNvSpPr>
          <p:nvPr>
            <p:ph type="sldNum" sz="quarter" idx="5"/>
          </p:nvPr>
        </p:nvSpPr>
        <p:spPr/>
        <p:txBody>
          <a:bodyPr/>
          <a:lstStyle/>
          <a:p>
            <a:fld id="{8174E887-4D2D-4797-88BD-6049D647B71A}" type="slidenum">
              <a:rPr lang="de-DE" smtClean="0"/>
              <a:t>9</a:t>
            </a:fld>
            <a:endParaRPr lang="de-DE"/>
          </a:p>
        </p:txBody>
      </p:sp>
    </p:spTree>
    <p:extLst>
      <p:ext uri="{BB962C8B-B14F-4D97-AF65-F5344CB8AC3E}">
        <p14:creationId xmlns:p14="http://schemas.microsoft.com/office/powerpoint/2010/main" val="3426408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p:cNvSpPr>
            <a:spLocks noGrp="1"/>
          </p:cNvSpPr>
          <p:nvPr>
            <p:ph type="sldNum" sz="quarter" idx="5"/>
          </p:nvPr>
        </p:nvSpPr>
        <p:spPr/>
        <p:txBody>
          <a:bodyPr/>
          <a:lstStyle/>
          <a:p>
            <a:fld id="{8174E887-4D2D-4797-88BD-6049D647B71A}" type="slidenum">
              <a:rPr lang="de-DE" smtClean="0"/>
              <a:t>13</a:t>
            </a:fld>
            <a:endParaRPr lang="de-DE"/>
          </a:p>
        </p:txBody>
      </p:sp>
    </p:spTree>
    <p:extLst>
      <p:ext uri="{BB962C8B-B14F-4D97-AF65-F5344CB8AC3E}">
        <p14:creationId xmlns:p14="http://schemas.microsoft.com/office/powerpoint/2010/main" val="943776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DE4D6-77B6-D7C5-2445-2DADE7621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68E75-5FDA-36DD-8812-F85C324B5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74F3C-C329-8F65-0954-5A455920AED1}"/>
              </a:ext>
            </a:extLst>
          </p:cNvPr>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a:extLst>
              <a:ext uri="{FF2B5EF4-FFF2-40B4-BE49-F238E27FC236}">
                <a16:creationId xmlns:a16="http://schemas.microsoft.com/office/drawing/2014/main" id="{C6A0787D-0A64-D7EA-D3CB-77148A8A87A8}"/>
              </a:ext>
            </a:extLst>
          </p:cNvPr>
          <p:cNvSpPr>
            <a:spLocks noGrp="1"/>
          </p:cNvSpPr>
          <p:nvPr>
            <p:ph type="sldNum" sz="quarter" idx="5"/>
          </p:nvPr>
        </p:nvSpPr>
        <p:spPr/>
        <p:txBody>
          <a:bodyPr/>
          <a:lstStyle/>
          <a:p>
            <a:fld id="{8174E887-4D2D-4797-88BD-6049D647B71A}" type="slidenum">
              <a:rPr lang="de-DE" smtClean="0"/>
              <a:t>14</a:t>
            </a:fld>
            <a:endParaRPr lang="de-DE"/>
          </a:p>
        </p:txBody>
      </p:sp>
    </p:spTree>
    <p:extLst>
      <p:ext uri="{BB962C8B-B14F-4D97-AF65-F5344CB8AC3E}">
        <p14:creationId xmlns:p14="http://schemas.microsoft.com/office/powerpoint/2010/main" val="2456632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E957-B332-E8AF-57BE-86364D308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7C823-AF85-412E-1172-F20946F82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9EB92-F94D-22CC-5F16-D53A6F6B9DAA}"/>
              </a:ext>
            </a:extLst>
          </p:cNvPr>
          <p:cNvSpPr>
            <a:spLocks noGrp="1"/>
          </p:cNvSpPr>
          <p:nvPr>
            <p:ph type="body" idx="1"/>
          </p:nvPr>
        </p:nvSpPr>
        <p:spPr/>
        <p:txBody>
          <a:bodyPr/>
          <a:lstStyle/>
          <a:p>
            <a:endParaRPr lang="en-US"/>
          </a:p>
          <a:p>
            <a:pPr>
              <a:defRPr>
                <a:hlinkClick r:id="rId3"/>
              </a:defRPr>
            </a:pPr>
            <a:r>
              <a:t>Wat is algoritmische bias? | IBM</a:t>
            </a:r>
            <a:endParaRPr lang="en-US"/>
          </a:p>
        </p:txBody>
      </p:sp>
      <p:sp>
        <p:nvSpPr>
          <p:cNvPr id="4" name="Slide Number Placeholder 3">
            <a:extLst>
              <a:ext uri="{FF2B5EF4-FFF2-40B4-BE49-F238E27FC236}">
                <a16:creationId xmlns:a16="http://schemas.microsoft.com/office/drawing/2014/main" id="{45205A3E-905E-7102-C24F-1E1041FFC49A}"/>
              </a:ext>
            </a:extLst>
          </p:cNvPr>
          <p:cNvSpPr>
            <a:spLocks noGrp="1"/>
          </p:cNvSpPr>
          <p:nvPr>
            <p:ph type="sldNum" sz="quarter" idx="5"/>
          </p:nvPr>
        </p:nvSpPr>
        <p:spPr/>
        <p:txBody>
          <a:bodyPr/>
          <a:lstStyle/>
          <a:p>
            <a:fld id="{8174E887-4D2D-4797-88BD-6049D647B71A}" type="slidenum">
              <a:rPr lang="de-DE" smtClean="0"/>
              <a:t>15</a:t>
            </a:fld>
            <a:endParaRPr lang="de-DE"/>
          </a:p>
        </p:txBody>
      </p:sp>
    </p:spTree>
    <p:extLst>
      <p:ext uri="{BB962C8B-B14F-4D97-AF65-F5344CB8AC3E}">
        <p14:creationId xmlns:p14="http://schemas.microsoft.com/office/powerpoint/2010/main" val="3017631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9E0A-7E65-0278-A601-E392F8949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C0423-58C1-7BD7-FEB0-039AC87A8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A6E90-F4D3-4A49-9D11-28B0CBF74D81}"/>
              </a:ext>
            </a:extLst>
          </p:cNvPr>
          <p:cNvSpPr>
            <a:spLocks noGrp="1"/>
          </p:cNvSpPr>
          <p:nvPr>
            <p:ph type="body" idx="1"/>
          </p:nvPr>
        </p:nvSpPr>
        <p:spPr/>
        <p:txBody>
          <a:bodyPr/>
          <a:lstStyle/>
          <a:p>
            <a:endParaRPr lang="en-US" dirty="0"/>
          </a:p>
          <a:p>
            <a:pPr>
              <a:defRPr>
                <a:hlinkClick r:id="rId3"/>
              </a:defRPr>
            </a:pPr>
            <a:r>
              <a:t>Wat is algoritmische bias? | IBM</a:t>
            </a:r>
            <a:endParaRPr lang="en-US" dirty="0"/>
          </a:p>
        </p:txBody>
      </p:sp>
      <p:sp>
        <p:nvSpPr>
          <p:cNvPr id="4" name="Slide Number Placeholder 3">
            <a:extLst>
              <a:ext uri="{FF2B5EF4-FFF2-40B4-BE49-F238E27FC236}">
                <a16:creationId xmlns:a16="http://schemas.microsoft.com/office/drawing/2014/main" id="{1417A42C-FDF7-7962-67DD-9F920D1DA7EB}"/>
              </a:ext>
            </a:extLst>
          </p:cNvPr>
          <p:cNvSpPr>
            <a:spLocks noGrp="1"/>
          </p:cNvSpPr>
          <p:nvPr>
            <p:ph type="sldNum" sz="quarter" idx="5"/>
          </p:nvPr>
        </p:nvSpPr>
        <p:spPr/>
        <p:txBody>
          <a:bodyPr/>
          <a:lstStyle/>
          <a:p>
            <a:fld id="{8174E887-4D2D-4797-88BD-6049D647B71A}" type="slidenum">
              <a:rPr lang="de-DE" smtClean="0"/>
              <a:t>16</a:t>
            </a:fld>
            <a:endParaRPr lang="de-DE"/>
          </a:p>
        </p:txBody>
      </p:sp>
    </p:spTree>
    <p:extLst>
      <p:ext uri="{BB962C8B-B14F-4D97-AF65-F5344CB8AC3E}">
        <p14:creationId xmlns:p14="http://schemas.microsoft.com/office/powerpoint/2010/main" val="805096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pPr>
              <a:defRPr>
                <a:hlinkClick r:id="rId3"/>
              </a:defRPr>
            </a:pPr>
            <a:r>
              <a:t>Wat is algoritmische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17</a:t>
            </a:fld>
            <a:endParaRPr lang="de-DE"/>
          </a:p>
        </p:txBody>
      </p:sp>
    </p:spTree>
    <p:extLst>
      <p:ext uri="{BB962C8B-B14F-4D97-AF65-F5344CB8AC3E}">
        <p14:creationId xmlns:p14="http://schemas.microsoft.com/office/powerpoint/2010/main" val="138750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pPr>
              <a:defRPr>
                <a:hlinkClick r:id="rId3"/>
              </a:defRPr>
            </a:pPr>
            <a:r>
              <a:t>Wat is algoritmische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18</a:t>
            </a:fld>
            <a:endParaRPr lang="de-DE"/>
          </a:p>
        </p:txBody>
      </p:sp>
    </p:spTree>
    <p:extLst>
      <p:ext uri="{BB962C8B-B14F-4D97-AF65-F5344CB8AC3E}">
        <p14:creationId xmlns:p14="http://schemas.microsoft.com/office/powerpoint/2010/main" val="2806812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9074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66276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66246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166346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837724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216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780739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33483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7472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120497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150067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891218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00933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08.06.2026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08.06.2026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08.06.2026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08.06.2026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783717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static.uni-graz.at/fileadmin/Akgl/4_Fuer_MitarbeiterInnen/Diversitaetssensible_Bildgestaltung_mit_Beispielfoto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isdglobal.org/isd-in-the-news/how-platforms-systems-contributed-to-the-rise-of-manosphere-influence-andrew-tate/" TargetMode="External"/><Relationship Id="rId13" Type="http://schemas.openxmlformats.org/officeDocument/2006/relationships/hyperlink" Target="https://www.isdglobal.org/wp-content/uploads/2024/01/the-german-far-right-online-a-longitudinal-study1.pdf" TargetMode="External"/><Relationship Id="rId18" Type="http://schemas.openxmlformats.org/officeDocument/2006/relationships/hyperlink" Target="https://static.uni-graz.at/fileadmin/Akgl/4_Fuer_MitarbeiterInnen/Diversitaetssensible_Bildgestaltung_mit_Beispielfotos.pdf" TargetMode="External"/><Relationship Id="rId3" Type="http://schemas.openxmlformats.org/officeDocument/2006/relationships/image" Target="../media/image9.png"/><Relationship Id="rId21" Type="http://schemas.openxmlformats.org/officeDocument/2006/relationships/hyperlink" Target="https://cte.ku.edu/addressing-bias-ai" TargetMode="External"/><Relationship Id="rId7" Type="http://schemas.openxmlformats.org/officeDocument/2006/relationships/hyperlink" Target="https://www.bsi.bund.de/EN/Themen/Unternehmen-und-Organisationen/Informationen-und-Empfehlungen/Kuenstliche-Intelligenz/Deepfakes/deepfakes.html?nn=1011618" TargetMode="External"/><Relationship Id="rId12" Type="http://schemas.openxmlformats.org/officeDocument/2006/relationships/hyperlink" Target="https://demokratiezentrum.org/wp-content/uploads/2021/05/guideline_bildanalyse.pdf" TargetMode="External"/><Relationship Id="rId17" Type="http://schemas.openxmlformats.org/officeDocument/2006/relationships/hyperlink" Target="https://doi.org/10.1007/s13347-024-00758-4" TargetMode="External"/><Relationship Id="rId2" Type="http://schemas.openxmlformats.org/officeDocument/2006/relationships/notesSlide" Target="../notesSlides/notesSlide14.xml"/><Relationship Id="rId16" Type="http://schemas.openxmlformats.org/officeDocument/2006/relationships/hyperlink" Target="https://doi.org/10.58079/13b77" TargetMode="External"/><Relationship Id="rId20" Type="http://schemas.openxmlformats.org/officeDocument/2006/relationships/hyperlink" Target="https://www.ucl.ac.uk/news/2024/dec/bias-ai-amplifies-our-own-biases" TargetMode="External"/><Relationship Id="rId1" Type="http://schemas.openxmlformats.org/officeDocument/2006/relationships/slideLayout" Target="../slideLayouts/slideLayout2.xml"/><Relationship Id="rId6" Type="http://schemas.openxmlformats.org/officeDocument/2006/relationships/hyperlink" Target="https://www.bloomberg.com/graphics/2023-generative-ai-bias/" TargetMode="External"/><Relationship Id="rId11" Type="http://schemas.openxmlformats.org/officeDocument/2006/relationships/hyperlink" Target="https://www.forbes.com/sites/bernardmarr/2023/08/08/is-generative-ai-stealing-from-artists/" TargetMode="External"/><Relationship Id="rId5" Type="http://schemas.openxmlformats.org/officeDocument/2006/relationships/hyperlink" Target="https://dictionary.apa.org/stereotype" TargetMode="External"/><Relationship Id="rId15" Type="http://schemas.openxmlformats.org/officeDocument/2006/relationships/hyperlink" Target="https://www.isdglobal.org/wp-content/uploads/2024/09/TikTok-White-Supremacy.pdf" TargetMode="External"/><Relationship Id="rId10" Type="http://schemas.openxmlformats.org/officeDocument/2006/relationships/hyperlink" Target="https://www.ibm.com/think/topics/algorithmic-bias" TargetMode="External"/><Relationship Id="rId19" Type="http://schemas.openxmlformats.org/officeDocument/2006/relationships/hyperlink" Target="https://www.isdglobal.org/wp-content/uploads/2022/04/Algorithms-as-a-weapon-against-women-ISD-RESET.pdf" TargetMode="External"/><Relationship Id="rId4" Type="http://schemas.openxmlformats.org/officeDocument/2006/relationships/hyperlink" Target="https://dictionary.apa.org/bias" TargetMode="External"/><Relationship Id="rId9" Type="http://schemas.openxmlformats.org/officeDocument/2006/relationships/hyperlink" Target="https://www.isdglobal.org/wp-content/uploads/2025/01/ISD-Written-Evidence-to-the-Science-Innovation-and-Technology-Committee-Inquiry-on-Social-Media-Misinformation-and-Harmful-Algorithms.pdf" TargetMode="External"/><Relationship Id="rId14" Type="http://schemas.openxmlformats.org/officeDocument/2006/relationships/hyperlink" Target="https://doi.org/10.3390/healthcare1214139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emocracy-ai.eu/nl" TargetMode="External"/><Relationship Id="rId2" Type="http://schemas.openxmlformats.org/officeDocument/2006/relationships/image" Target="../media/image14.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pPr>
              <a:defRPr sz="4800">
                <a:cs typeface="Arial" panose="020B0604020202020204" pitchFamily="34" charset="0"/>
              </a:defRPr>
            </a:pPr>
            <a:r>
              <a:t>GenAI-afbeeldingen</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30026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sz="2400" kern="1200">
                <a:ln>
                  <a:noFill/>
                </a:ln>
                <a:solidFill>
                  <a:srgbClr val="E7EBF0"/>
                </a:solidFill>
                <a:effectLst/>
                <a:uLnTx/>
                <a:uFillTx/>
                <a:latin typeface="Garet Book"/>
                <a:ea typeface="+mn-ea"/>
                <a:cs typeface="Times New Roman" panose="02020603050405020304" pitchFamily="18" charset="0"/>
              </a:defRPr>
            </a:pPr>
            <a:r>
              <a:t>Module 2 – Systemische implicaties van AI</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t>Leseenheid 1 – GenAI-afbeeldingen</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363242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E860B61-C930-894F-FAB2-AB1CD04AF7A1}"/>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A072AB3D-022F-480B-A61C-8554419437DA}"/>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9" name="Textfeld 5">
            <a:extLst>
              <a:ext uri="{FF2B5EF4-FFF2-40B4-BE49-F238E27FC236}">
                <a16:creationId xmlns:a16="http://schemas.microsoft.com/office/drawing/2014/main" id="{FFAF4089-9869-4450-BDBA-2B89153566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 3b</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5F4EFF57-23D6-6AA7-147D-6AADE1D3EE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EAB4EC45-86FC-50E9-9B99-0590044D05D9}"/>
              </a:ext>
            </a:extLst>
          </p:cNvPr>
          <p:cNvSpPr txBox="1"/>
          <p:nvPr/>
        </p:nvSpPr>
        <p:spPr>
          <a:xfrm>
            <a:off x="4282749" y="6304002"/>
            <a:ext cx="1219200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gn="l" rtl="0">
              <a:defRPr sz="1000" i="1">
                <a:solidFill>
                  <a:srgbClr val="0B163B"/>
                </a:solidFill>
                <a:latin typeface="Garet Book"/>
              </a:defRPr>
            </a:pPr>
            <a:r>
              <a:t>Vragen zelf vertaald en aangepast uit Scheer (2019). Opgehaald op 1 april 2025 via </a:t>
            </a:r>
          </a:p>
          <a:p>
            <a:pPr algn="l" rtl="0">
              <a:defRPr sz="1000" i="1" u="sng">
                <a:solidFill>
                  <a:srgbClr val="1F2C8F"/>
                </a:solidFill>
                <a:latin typeface="Garet Book"/>
                <a:hlinkClick r:id="rId2"/>
              </a:defRPr>
            </a:pPr>
            <a:r>
              <a:t>https://static.uni-graz.at/fileadmin/Akgl/4_Fuer_MitarbeiterInnen/Diversitaetssensible_</a:t>
            </a:r>
          </a:p>
          <a:p>
            <a:pPr algn="l" rtl="0">
              <a:defRPr sz="1000" i="1" u="sng">
                <a:solidFill>
                  <a:srgbClr val="1F2C8F"/>
                </a:solidFill>
                <a:latin typeface="Garet Book"/>
                <a:hlinkClick r:id="rId2"/>
              </a:defRPr>
            </a:pPr>
            <a:r>
              <a:t>Bildgestaltung_mit_Beispielfotos.pdf</a:t>
            </a:r>
            <a:endParaRPr lang="en-AU" sz="1000" b="0" i="1" dirty="0">
              <a:latin typeface="Garet Book"/>
            </a:endParaRPr>
          </a:p>
        </p:txBody>
      </p:sp>
      <p:pic>
        <p:nvPicPr>
          <p:cNvPr id="2" name="Grafik 1">
            <a:extLst>
              <a:ext uri="{FF2B5EF4-FFF2-40B4-BE49-F238E27FC236}">
                <a16:creationId xmlns:a16="http://schemas.microsoft.com/office/drawing/2014/main" id="{9F8F9E98-548E-D0FD-DA7A-F48721FD76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24E39862-D45F-41C9-ADB7-28DFAC3893D1}"/>
              </a:ext>
            </a:extLst>
          </p:cNvPr>
          <p:cNvSpPr/>
          <p:nvPr/>
        </p:nvSpPr>
        <p:spPr>
          <a:xfrm>
            <a:off x="4562671" y="1598400"/>
            <a:ext cx="7261029" cy="420744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t>Door na te denken over de manier waarop mensen en situaties worden weergegeven, kunnen we beter begrijpen hoe de vooroordelen van de samenleving in afbeeldingen worden weergegeven. Denk aan diversiteit en beantwoord vervolgens deze vragen: </a:t>
            </a:r>
          </a:p>
          <a:p>
            <a:pPr marL="742950" lvl="1" indent="-285750">
              <a:spcBef>
                <a:spcPts val="1001"/>
              </a:spcBef>
              <a:buFont typeface="Arial" panose="020B0604020202020204" pitchFamily="34" charset="0"/>
              <a:buChar char="•"/>
              <a:defRPr sz="1400">
                <a:highlight>
                  <a:srgbClr val="F4EEFE"/>
                </a:highlight>
              </a:defRPr>
            </a:pPr>
            <a:r>
              <a:t>Wat zou </a:t>
            </a:r>
            <a:r>
              <a:rPr b="1"/>
              <a:t>de kleding van mensen </a:t>
            </a:r>
            <a:r>
              <a:t>ons moeten vertellen over het beroep/de sociale klasse van een persoon? Wie wordt er in welke kleding afgebeeld?</a:t>
            </a:r>
          </a:p>
          <a:p>
            <a:pPr marL="742950" lvl="1" indent="-285750">
              <a:spcBef>
                <a:spcPts val="1001"/>
              </a:spcBef>
              <a:buFont typeface="Arial" panose="020B0604020202020204" pitchFamily="34" charset="0"/>
              <a:buChar char="•"/>
              <a:defRPr sz="1400">
                <a:highlight>
                  <a:srgbClr val="F4EEFE"/>
                </a:highlight>
              </a:defRPr>
            </a:pPr>
            <a:r>
              <a:t>Komen er </a:t>
            </a:r>
            <a:r>
              <a:rPr b="1"/>
              <a:t>op meerdere afbeeldingen symbolen/kenmerken voor</a:t>
            </a:r>
            <a:r>
              <a:t>? Waar zouden die voor kunnen staan?</a:t>
            </a:r>
          </a:p>
          <a:p>
            <a:pPr marL="742950" lvl="1" indent="-285750">
              <a:spcBef>
                <a:spcPts val="1001"/>
              </a:spcBef>
              <a:buFont typeface="Arial" panose="020B0604020202020204" pitchFamily="34" charset="0"/>
              <a:buChar char="•"/>
              <a:defRPr sz="1400">
                <a:highlight>
                  <a:srgbClr val="F4EEFE"/>
                </a:highlight>
              </a:defRPr>
            </a:pPr>
            <a:r>
              <a:t>Wat voor soort '</a:t>
            </a:r>
            <a:r>
              <a:rPr b="1"/>
              <a:t>normen</a:t>
            </a:r>
            <a:r>
              <a:t>' worden weergegeven (heteronormativiteit, genderrollen, lichaamsgewicht, (on)mogelijkheden/beperkingen...)? </a:t>
            </a:r>
          </a:p>
          <a:p>
            <a:pPr marL="742950" lvl="1" indent="-285750">
              <a:spcBef>
                <a:spcPts val="1001"/>
              </a:spcBef>
              <a:buFont typeface="Arial" panose="020B0604020202020204" pitchFamily="34" charset="0"/>
              <a:buChar char="•"/>
              <a:defRPr sz="1400">
                <a:highlight>
                  <a:srgbClr val="F4EEFE"/>
                </a:highlight>
              </a:defRPr>
            </a:pPr>
            <a:r>
              <a:rPr b="1"/>
              <a:t>Welke normen worden overtreden</a:t>
            </a:r>
            <a:r>
              <a:t>?</a:t>
            </a:r>
          </a:p>
        </p:txBody>
      </p:sp>
      <p:sp>
        <p:nvSpPr>
          <p:cNvPr id="3" name="PlaceHolder 1">
            <a:extLst>
              <a:ext uri="{FF2B5EF4-FFF2-40B4-BE49-F238E27FC236}">
                <a16:creationId xmlns:a16="http://schemas.microsoft.com/office/drawing/2014/main" id="{238E28FC-45A9-4630-9677-4F4B2D369701}"/>
              </a:ext>
            </a:extLst>
          </p:cNvPr>
          <p:cNvSpPr txBox="1">
            <a:spLocks/>
          </p:cNvSpPr>
          <p:nvPr/>
        </p:nvSpPr>
        <p:spPr>
          <a:xfrm>
            <a:off x="0" y="2392020"/>
            <a:ext cx="4278425"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sz="4000"/>
              <a:t>Afbeeldingsinterpretatie </a:t>
            </a:r>
            <a:r>
              <a:t>–</a:t>
            </a:r>
          </a:p>
          <a:p>
            <a:pPr algn="ctr">
              <a:spcBef>
                <a:spcPts val="1001"/>
              </a:spcBef>
              <a:tabLst>
                <a:tab pos="0" algn="l"/>
              </a:tabLst>
              <a:defRPr b="1">
                <a:solidFill>
                  <a:schemeClr val="dk1"/>
                </a:solidFill>
                <a:latin typeface="Garet Book"/>
              </a:defRPr>
            </a:pPr>
            <a:r>
              <a:t>Diversiteit</a:t>
            </a:r>
            <a:endParaRPr lang="de-DE" b="1" dirty="0">
              <a:solidFill>
                <a:schemeClr val="dk1"/>
              </a:solidFill>
              <a:latin typeface="Garet Book"/>
            </a:endParaRPr>
          </a:p>
        </p:txBody>
      </p:sp>
    </p:spTree>
    <p:extLst>
      <p:ext uri="{BB962C8B-B14F-4D97-AF65-F5344CB8AC3E}">
        <p14:creationId xmlns:p14="http://schemas.microsoft.com/office/powerpoint/2010/main" val="246480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0D5A199-8357-0AA2-1D9B-B4D07D6C807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CB57440A-6C6D-475E-B9DA-270F9AA6E6F8}"/>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16673BE2-3557-4F2F-AAFA-AAEE788543C0}"/>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sz="2800" dirty="0" err="1"/>
              <a:t>Contextanalyse</a:t>
            </a:r>
            <a:endParaRPr lang="de-DE" sz="2800" b="1" dirty="0">
              <a:solidFill>
                <a:schemeClr val="dk1"/>
              </a:solidFill>
              <a:latin typeface="Garet Book"/>
            </a:endParaRPr>
          </a:p>
        </p:txBody>
      </p:sp>
      <p:sp>
        <p:nvSpPr>
          <p:cNvPr id="9" name="Textfeld 5">
            <a:extLst>
              <a:ext uri="{FF2B5EF4-FFF2-40B4-BE49-F238E27FC236}">
                <a16:creationId xmlns:a16="http://schemas.microsoft.com/office/drawing/2014/main" id="{42CC16ED-75C2-4572-9A38-5764A4277522}"/>
              </a:ext>
            </a:extLst>
          </p:cNvPr>
          <p:cNvSpPr/>
          <p:nvPr/>
        </p:nvSpPr>
        <p:spPr>
          <a:xfrm>
            <a:off x="457200" y="755280"/>
            <a:ext cx="382554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OEFENING 4</a:t>
            </a:r>
          </a:p>
          <a:p>
            <a:pPr defTabSz="914400">
              <a:lnSpc>
                <a:spcPct val="100000"/>
              </a:lnSpc>
              <a:defRPr sz="2000">
                <a:solidFill>
                  <a:schemeClr val="dk1"/>
                </a:solidFill>
                <a:latin typeface="Garet Book" pitchFamily="2" charset="0"/>
              </a:defRPr>
            </a:pPr>
            <a:r>
              <a:t>Optioneel</a:t>
            </a:r>
            <a:endParaRPr lang="nl-BE" sz="2000" u="none" strike="noStrike" dirty="0">
              <a:solidFill>
                <a:srgbClr val="000000"/>
              </a:solidFill>
              <a:effectLst/>
              <a:uFillTx/>
              <a:latin typeface="Garet Book" pitchFamily="2" charset="0"/>
            </a:endParaRPr>
          </a:p>
        </p:txBody>
      </p:sp>
      <p:sp>
        <p:nvSpPr>
          <p:cNvPr id="12" name="Rechteck 11">
            <a:extLst>
              <a:ext uri="{FF2B5EF4-FFF2-40B4-BE49-F238E27FC236}">
                <a16:creationId xmlns:a16="http://schemas.microsoft.com/office/drawing/2014/main" id="{83CF482F-5D55-B4CF-B253-99BEBA71778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50717F85-DEC6-D6D0-FFAA-F4BE70989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6C4BC357-A08F-406B-9458-2E2135A72F17}"/>
              </a:ext>
            </a:extLst>
          </p:cNvPr>
          <p:cNvSpPr/>
          <p:nvPr/>
        </p:nvSpPr>
        <p:spPr>
          <a:xfrm>
            <a:off x="4562671" y="1461240"/>
            <a:ext cx="7172129" cy="463819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t>Als je een afbeelding hebt gekozen uit de resultaten van de hashtag-zoekopdracht in je eigen socialemedia-app, </a:t>
            </a:r>
            <a:r>
              <a:rPr u="sng"/>
              <a:t>ga dan terug naar de zoekresultaten en vergelijk deze met de resultaten van een andere deelnemer in je groep</a:t>
            </a:r>
            <a:r>
              <a:t>.  Beantwoord samen deze vragen:</a:t>
            </a:r>
          </a:p>
          <a:p>
            <a:pPr marL="742950" lvl="1" indent="-285750">
              <a:spcBef>
                <a:spcPts val="1001"/>
              </a:spcBef>
              <a:buFont typeface="Arial" panose="020B0604020202020204" pitchFamily="34" charset="0"/>
              <a:buChar char="•"/>
              <a:defRPr sz="1400">
                <a:highlight>
                  <a:srgbClr val="F4EEFE"/>
                </a:highlight>
              </a:defRPr>
            </a:pPr>
            <a:r>
              <a:t>Op welke manier </a:t>
            </a:r>
            <a:r>
              <a:rPr b="1"/>
              <a:t>verschillen de accounts, perspectieven of soorten content die het vaakst voorkomen in jouw zoekresultaten van die in de zoekresultaten van je partner</a:t>
            </a:r>
            <a:r>
              <a:t>?</a:t>
            </a:r>
          </a:p>
          <a:p>
            <a:pPr marL="742950" lvl="1" indent="-285750">
              <a:spcBef>
                <a:spcPts val="1001"/>
              </a:spcBef>
              <a:buFont typeface="Arial" panose="020B0604020202020204" pitchFamily="34" charset="0"/>
              <a:buChar char="•"/>
              <a:defRPr sz="1400">
                <a:highlight>
                  <a:srgbClr val="F4EEFE"/>
                </a:highlight>
              </a:defRPr>
            </a:pPr>
            <a:r>
              <a:t>Welke </a:t>
            </a:r>
            <a:r>
              <a:rPr b="1"/>
              <a:t>eerdere interacties </a:t>
            </a:r>
            <a:r>
              <a:t>(likes, volgen, zoekopdrachten, locatie, betrokkenheidsstijl) kunnen het algoritme hebben beïnvloed om je deze resultaten te tonen? Kun je patronen herkennen op basis van je eigen socialemediagewoonten? </a:t>
            </a:r>
          </a:p>
          <a:p>
            <a:pPr marL="742950" lvl="1" indent="-285750">
              <a:spcBef>
                <a:spcPts val="1001"/>
              </a:spcBef>
              <a:buFont typeface="Arial" panose="020B0604020202020204" pitchFamily="34" charset="0"/>
              <a:buChar char="•"/>
              <a:defRPr sz="1400">
                <a:highlight>
                  <a:srgbClr val="F4EEFE"/>
                </a:highlight>
              </a:defRPr>
            </a:pPr>
            <a:r>
              <a:t>Hoe kunnen jullie </a:t>
            </a:r>
            <a:r>
              <a:rPr b="1"/>
              <a:t>demografische kenmerken </a:t>
            </a:r>
            <a:r>
              <a:t>(leeftijd, locatie, geslacht, interesses) of eerdere betrokkenheid bij content hebben bijgedragen aan de verschillen in de content die aan elk van jullie werd getoond?</a:t>
            </a:r>
          </a:p>
          <a:p>
            <a:pPr marL="742950" lvl="1" indent="-285750">
              <a:spcBef>
                <a:spcPts val="1001"/>
              </a:spcBef>
              <a:buFont typeface="Arial" panose="020B0604020202020204" pitchFamily="34" charset="0"/>
              <a:buChar char="•"/>
              <a:defRPr sz="1400">
                <a:highlight>
                  <a:srgbClr val="F4EEFE"/>
                </a:highlight>
              </a:defRPr>
            </a:pPr>
            <a:r>
              <a:t>Welke invloed heeft het zien van de verschillen in jullie hashtag-resultaten op jullie </a:t>
            </a:r>
            <a:r>
              <a:rPr b="1"/>
              <a:t>vertrouwen in door algoritmen geleverde content </a:t>
            </a:r>
            <a:r>
              <a:t>en op jullie </a:t>
            </a:r>
            <a:r>
              <a:rPr b="1"/>
              <a:t>perceptie van de sociale wereld</a:t>
            </a:r>
            <a:r>
              <a:t>?</a:t>
            </a:r>
          </a:p>
        </p:txBody>
      </p:sp>
    </p:spTree>
    <p:extLst>
      <p:ext uri="{BB962C8B-B14F-4D97-AF65-F5344CB8AC3E}">
        <p14:creationId xmlns:p14="http://schemas.microsoft.com/office/powerpoint/2010/main" val="388412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Vooroordelen in GenAI-afbeeldingen</a:t>
            </a:r>
            <a:endParaRPr lang="nl-BE" sz="3600" dirty="0">
              <a:solidFill>
                <a:srgbClr val="000000"/>
              </a:solidFill>
              <a:latin typeface="Arial"/>
            </a:endParaRPr>
          </a:p>
        </p:txBody>
      </p:sp>
    </p:spTree>
    <p:extLst>
      <p:ext uri="{BB962C8B-B14F-4D97-AF65-F5344CB8AC3E}">
        <p14:creationId xmlns:p14="http://schemas.microsoft.com/office/powerpoint/2010/main" val="422935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50AC9B-3615-B04D-E61F-85E01368E22B}"/>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AAE882B-78C4-D2EF-FBBF-9E1F6CD84A9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dirty="0">
              <a:solidFill>
                <a:srgbClr val="94AEE8"/>
              </a:solidFill>
            </a:endParaRPr>
          </a:p>
        </p:txBody>
      </p:sp>
      <p:pic>
        <p:nvPicPr>
          <p:cNvPr id="2" name="Grafik 1">
            <a:extLst>
              <a:ext uri="{FF2B5EF4-FFF2-40B4-BE49-F238E27FC236}">
                <a16:creationId xmlns:a16="http://schemas.microsoft.com/office/drawing/2014/main" id="{416D12A4-DA32-9BD2-EB64-526458976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FE1796D6-E85B-4218-B6BE-B10A36303DBA}"/>
              </a:ext>
            </a:extLst>
          </p:cNvPr>
          <p:cNvSpPr>
            <a:spLocks noGrp="1"/>
          </p:cNvSpPr>
          <p:nvPr>
            <p:ph idx="1"/>
          </p:nvPr>
        </p:nvSpPr>
        <p:spPr>
          <a:xfrm>
            <a:off x="457199" y="2087330"/>
            <a:ext cx="10515600" cy="3269890"/>
          </a:xfrm>
        </p:spPr>
        <p:txBody>
          <a:bodyPr vert="horz" lIns="91440" tIns="45720" rIns="91440" bIns="45720" anchor="ctr">
            <a:normAutofit/>
          </a:bodyPr>
          <a:lstStyle/>
          <a:p>
            <a:pPr marL="0" indent="0">
              <a:lnSpc>
                <a:spcPct val="100000"/>
              </a:lnSpc>
              <a:buNone/>
              <a:defRPr sz="2000" b="1">
                <a:ea typeface="+mn-lt"/>
                <a:cs typeface="+mn-lt"/>
              </a:defRPr>
            </a:pPr>
            <a:r>
              <a:t>Door AI gegenereerde afbeeldingen die op sociale media circuleren, zijn vaak bevooroordeeld om twee belangrijke redenen:</a:t>
            </a:r>
            <a:endParaRPr lang="de-DE" sz="2000" b="1" dirty="0">
              <a:ea typeface="+mn-lt"/>
              <a:cs typeface="+mn-lt"/>
            </a:endParaRPr>
          </a:p>
          <a:p>
            <a:pPr marL="0" indent="0">
              <a:lnSpc>
                <a:spcPct val="100000"/>
              </a:lnSpc>
              <a:buNone/>
            </a:pPr>
            <a:endParaRPr lang="de-DE" sz="2000" dirty="0">
              <a:ea typeface="+mn-lt"/>
              <a:cs typeface="+mn-lt"/>
            </a:endParaRPr>
          </a:p>
          <a:p>
            <a:pPr marL="514350" indent="-514350">
              <a:lnSpc>
                <a:spcPct val="100000"/>
              </a:lnSpc>
              <a:buAutoNum type="alphaLcParenR"/>
              <a:defRPr sz="1800">
                <a:ea typeface="+mn-lt"/>
                <a:cs typeface="+mn-lt"/>
              </a:defRPr>
            </a:pPr>
            <a:r>
              <a:rPr>
                <a:highlight>
                  <a:srgbClr val="F4EEFE"/>
                </a:highlight>
              </a:rPr>
              <a:t>Vertekende trainingsdata: </a:t>
            </a:r>
            <a:r>
              <a:t>Generatieve AI (GenAI) wordt getraind met systematisch vertekende data.</a:t>
            </a:r>
            <a:endParaRPr lang="de-DE" sz="1800" i="1" dirty="0" err="1">
              <a:ea typeface="+mn-lt"/>
              <a:cs typeface="+mn-lt"/>
            </a:endParaRPr>
          </a:p>
          <a:p>
            <a:pPr marL="514350" indent="-514350">
              <a:lnSpc>
                <a:spcPct val="100000"/>
              </a:lnSpc>
              <a:buAutoNum type="alphaLcParenR"/>
              <a:defRPr sz="1800">
                <a:ea typeface="+mn-lt"/>
                <a:cs typeface="+mn-lt"/>
              </a:defRPr>
            </a:pPr>
            <a:r>
              <a:rPr>
                <a:highlight>
                  <a:srgbClr val="F4EEFE"/>
                </a:highlight>
              </a:rPr>
              <a:t>Algoritmische vooringenomenheid: </a:t>
            </a:r>
            <a:r>
              <a:t>Het algoritme van de GenAI wordt beïnvloed door de motivatie en de mate van bewustzijn van de software-ontwikkelaars.</a:t>
            </a:r>
            <a:endParaRPr lang="en-US" sz="2000" dirty="0">
              <a:ea typeface="+mn-lt"/>
              <a:cs typeface="+mn-lt"/>
            </a:endParaRPr>
          </a:p>
        </p:txBody>
      </p:sp>
      <p:sp>
        <p:nvSpPr>
          <p:cNvPr id="7" name="Textfeld 5">
            <a:extLst>
              <a:ext uri="{FF2B5EF4-FFF2-40B4-BE49-F238E27FC236}">
                <a16:creationId xmlns:a16="http://schemas.microsoft.com/office/drawing/2014/main" id="{2971CD96-8E0D-4CAD-A02D-9F90E119A4AE}"/>
              </a:ext>
            </a:extLst>
          </p:cNvPr>
          <p:cNvSpPr/>
          <p:nvPr/>
        </p:nvSpPr>
        <p:spPr>
          <a:xfrm>
            <a:off x="457199" y="755280"/>
            <a:ext cx="1104019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Het probleem met GenAI-afbeeldingen: vooroordelen</a:t>
            </a:r>
          </a:p>
          <a:p>
            <a:pPr defTabSz="914400">
              <a:lnSpc>
                <a:spcPct val="100000"/>
              </a:lnSpc>
              <a:defRPr sz="2000">
                <a:ea typeface="+mj-lt"/>
                <a:cs typeface="+mj-lt"/>
              </a:defRPr>
            </a:pPr>
            <a:r>
              <a:t>(Shukla, 2025)</a:t>
            </a:r>
            <a:endParaRPr lang="nl-BE" sz="2800" b="0" u="none" strike="noStrike" dirty="0">
              <a:solidFill>
                <a:srgbClr val="000000"/>
              </a:solidFill>
              <a:effectLst/>
              <a:uFillTx/>
              <a:latin typeface="Arial"/>
            </a:endParaRPr>
          </a:p>
        </p:txBody>
      </p:sp>
    </p:spTree>
    <p:extLst>
      <p:ext uri="{BB962C8B-B14F-4D97-AF65-F5344CB8AC3E}">
        <p14:creationId xmlns:p14="http://schemas.microsoft.com/office/powerpoint/2010/main" val="2359857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CDBFBF-0209-C30A-E34F-9E610D90103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F11875C2-2180-9D18-A417-37020108BE6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B1898B1-9B9C-8C81-59DC-50EE9BA239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Content Placeholder 12">
            <a:extLst>
              <a:ext uri="{FF2B5EF4-FFF2-40B4-BE49-F238E27FC236}">
                <a16:creationId xmlns:a16="http://schemas.microsoft.com/office/drawing/2014/main" id="{B5E7B25C-6EEB-9FBD-C07F-CF102C05D796}"/>
              </a:ext>
            </a:extLst>
          </p:cNvPr>
          <p:cNvSpPr>
            <a:spLocks noGrp="1"/>
          </p:cNvSpPr>
          <p:nvPr/>
        </p:nvSpPr>
        <p:spPr>
          <a:xfrm>
            <a:off x="457199" y="2520000"/>
            <a:ext cx="7071361" cy="3964883"/>
          </a:xfrm>
          <a:prstGeom prst="rect">
            <a:avLst/>
          </a:prstGeom>
        </p:spPr>
        <p:txBody>
          <a:bodyPr vert="horz"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defRPr sz="2200">
                <a:ea typeface="+mn-lt"/>
                <a:cs typeface="Arial" panose="020B0604020202020204" pitchFamily="34" charset="0"/>
              </a:defRPr>
            </a:pPr>
            <a:r>
              <a:rPr dirty="0" err="1"/>
              <a:t>Gegevens</a:t>
            </a:r>
            <a:r>
              <a:rPr dirty="0"/>
              <a:t> </a:t>
            </a:r>
            <a:r>
              <a:rPr dirty="0" err="1"/>
              <a:t>zijn</a:t>
            </a:r>
            <a:r>
              <a:rPr dirty="0"/>
              <a:t> </a:t>
            </a:r>
            <a:r>
              <a:rPr dirty="0" err="1"/>
              <a:t>niet</a:t>
            </a:r>
            <a:r>
              <a:rPr dirty="0"/>
              <a:t> zo </a:t>
            </a:r>
            <a:r>
              <a:rPr dirty="0" err="1"/>
              <a:t>objectief</a:t>
            </a:r>
            <a:r>
              <a:rPr dirty="0"/>
              <a:t> </a:t>
            </a:r>
            <a:r>
              <a:rPr dirty="0" err="1"/>
              <a:t>als</a:t>
            </a:r>
            <a:r>
              <a:rPr dirty="0"/>
              <a:t> </a:t>
            </a:r>
            <a:r>
              <a:rPr dirty="0" err="1"/>
              <a:t>velen</a:t>
            </a:r>
            <a:r>
              <a:rPr dirty="0"/>
              <a:t> </a:t>
            </a:r>
            <a:r>
              <a:rPr dirty="0" err="1"/>
              <a:t>misschien</a:t>
            </a:r>
            <a:r>
              <a:rPr dirty="0"/>
              <a:t> </a:t>
            </a:r>
            <a:r>
              <a:rPr dirty="0" err="1"/>
              <a:t>denken</a:t>
            </a:r>
            <a:endParaRPr dirty="0"/>
          </a:p>
          <a:p>
            <a:pPr>
              <a:lnSpc>
                <a:spcPct val="110000"/>
              </a:lnSpc>
              <a:defRPr sz="2200">
                <a:ea typeface="+mn-lt"/>
                <a:cs typeface="Arial" panose="020B0604020202020204" pitchFamily="34" charset="0"/>
              </a:defRPr>
            </a:pPr>
            <a:r>
              <a:rPr dirty="0"/>
              <a:t>De '</a:t>
            </a:r>
            <a:r>
              <a:rPr dirty="0" err="1"/>
              <a:t>subjectiviteit</a:t>
            </a:r>
            <a:r>
              <a:rPr dirty="0"/>
              <a:t>, context, </a:t>
            </a:r>
            <a:r>
              <a:rPr dirty="0" err="1"/>
              <a:t>verzameling</a:t>
            </a:r>
            <a:r>
              <a:rPr dirty="0"/>
              <a:t>, </a:t>
            </a:r>
            <a:r>
              <a:rPr dirty="0" err="1"/>
              <a:t>categoriseringspraktijken</a:t>
            </a:r>
            <a:r>
              <a:rPr dirty="0"/>
              <a:t> </a:t>
            </a:r>
            <a:r>
              <a:rPr dirty="0" err="1"/>
              <a:t>en</a:t>
            </a:r>
            <a:r>
              <a:rPr dirty="0"/>
              <a:t> </a:t>
            </a:r>
            <a:r>
              <a:rPr dirty="0" err="1"/>
              <a:t>opslag</a:t>
            </a:r>
            <a:r>
              <a:rPr dirty="0"/>
              <a:t>' (Shukla, 2025, p. 3) van </a:t>
            </a:r>
            <a:r>
              <a:rPr dirty="0" err="1"/>
              <a:t>gegevens</a:t>
            </a:r>
            <a:r>
              <a:rPr dirty="0"/>
              <a:t> </a:t>
            </a:r>
            <a:r>
              <a:rPr dirty="0" err="1"/>
              <a:t>weerspiegelen</a:t>
            </a:r>
            <a:r>
              <a:rPr dirty="0"/>
              <a:t> de </a:t>
            </a:r>
            <a:r>
              <a:rPr dirty="0" err="1"/>
              <a:t>huidige</a:t>
            </a:r>
            <a:r>
              <a:rPr dirty="0"/>
              <a:t> </a:t>
            </a:r>
            <a:r>
              <a:rPr dirty="0" err="1"/>
              <a:t>maatschappelijke</a:t>
            </a:r>
            <a:r>
              <a:rPr dirty="0"/>
              <a:t> </a:t>
            </a:r>
            <a:r>
              <a:rPr dirty="0" err="1"/>
              <a:t>realiteit</a:t>
            </a:r>
            <a:r>
              <a:rPr dirty="0"/>
              <a:t> </a:t>
            </a:r>
            <a:r>
              <a:rPr dirty="0" err="1"/>
              <a:t>en</a:t>
            </a:r>
            <a:r>
              <a:rPr dirty="0"/>
              <a:t> </a:t>
            </a:r>
            <a:r>
              <a:rPr dirty="0" err="1"/>
              <a:t>ongelijkheden</a:t>
            </a:r>
            <a:endParaRPr dirty="0"/>
          </a:p>
          <a:p>
            <a:pPr>
              <a:lnSpc>
                <a:spcPct val="110000"/>
              </a:lnSpc>
              <a:defRPr sz="2200">
                <a:ea typeface="+mn-lt"/>
                <a:cs typeface="Arial" panose="020B0604020202020204" pitchFamily="34" charset="0"/>
              </a:defRPr>
            </a:pPr>
            <a:r>
              <a:rPr dirty="0"/>
              <a:t>Dit </a:t>
            </a:r>
            <a:r>
              <a:rPr dirty="0" err="1"/>
              <a:t>betekent</a:t>
            </a:r>
            <a:r>
              <a:rPr dirty="0"/>
              <a:t> </a:t>
            </a:r>
            <a:r>
              <a:rPr dirty="0" err="1"/>
              <a:t>dat</a:t>
            </a:r>
            <a:r>
              <a:rPr dirty="0"/>
              <a:t> </a:t>
            </a:r>
            <a:r>
              <a:rPr dirty="0" err="1"/>
              <a:t>bepaalde</a:t>
            </a:r>
            <a:r>
              <a:rPr dirty="0"/>
              <a:t> (</a:t>
            </a:r>
            <a:r>
              <a:rPr dirty="0" err="1"/>
              <a:t>onderliggende</a:t>
            </a:r>
            <a:r>
              <a:rPr dirty="0"/>
              <a:t>) </a:t>
            </a:r>
            <a:r>
              <a:rPr dirty="0" err="1"/>
              <a:t>motivaties</a:t>
            </a:r>
            <a:r>
              <a:rPr dirty="0"/>
              <a:t> </a:t>
            </a:r>
            <a:r>
              <a:rPr dirty="0" err="1"/>
              <a:t>en</a:t>
            </a:r>
            <a:r>
              <a:rPr dirty="0"/>
              <a:t> </a:t>
            </a:r>
            <a:r>
              <a:rPr dirty="0" err="1"/>
              <a:t>dus</a:t>
            </a:r>
            <a:r>
              <a:rPr dirty="0"/>
              <a:t> </a:t>
            </a:r>
            <a:r>
              <a:rPr dirty="0" err="1"/>
              <a:t>ook</a:t>
            </a:r>
            <a:r>
              <a:rPr dirty="0"/>
              <a:t> </a:t>
            </a:r>
            <a:r>
              <a:rPr dirty="0" err="1"/>
              <a:t>vooroordelen</a:t>
            </a:r>
            <a:r>
              <a:rPr dirty="0"/>
              <a:t> tot </a:t>
            </a:r>
            <a:r>
              <a:rPr dirty="0" err="1"/>
              <a:t>uiting</a:t>
            </a:r>
            <a:r>
              <a:rPr dirty="0"/>
              <a:t> </a:t>
            </a:r>
            <a:r>
              <a:rPr dirty="0" err="1"/>
              <a:t>komen</a:t>
            </a:r>
            <a:r>
              <a:rPr dirty="0"/>
              <a:t> in </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a:highlight>
                  <a:srgbClr val="F4EEFE"/>
                </a:highlight>
              </a:rPr>
              <a:t>hoe</a:t>
            </a:r>
            <a:r>
              <a:rPr dirty="0"/>
              <a:t> de </a:t>
            </a:r>
            <a:r>
              <a:rPr dirty="0" err="1"/>
              <a:t>gegevens</a:t>
            </a:r>
            <a:r>
              <a:rPr dirty="0"/>
              <a:t> </a:t>
            </a:r>
            <a:r>
              <a:rPr dirty="0" err="1"/>
              <a:t>zijn</a:t>
            </a:r>
            <a:r>
              <a:rPr dirty="0"/>
              <a:t> </a:t>
            </a:r>
            <a:r>
              <a:rPr dirty="0" err="1"/>
              <a:t>verzameld</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highlight>
                  <a:srgbClr val="F4EEFE"/>
                </a:highlight>
              </a:rPr>
              <a:t>welke</a:t>
            </a:r>
            <a:r>
              <a:rPr dirty="0">
                <a:highlight>
                  <a:srgbClr val="F4EEFE"/>
                </a:highlight>
              </a:rPr>
              <a:t> </a:t>
            </a:r>
            <a:r>
              <a:rPr dirty="0" err="1">
                <a:highlight>
                  <a:srgbClr val="F4EEFE"/>
                </a:highlight>
              </a:rPr>
              <a:t>soort</a:t>
            </a:r>
            <a:r>
              <a:rPr dirty="0">
                <a:highlight>
                  <a:srgbClr val="F4EEFE"/>
                </a:highlight>
              </a:rPr>
              <a:t> </a:t>
            </a:r>
            <a:r>
              <a:rPr dirty="0" err="1"/>
              <a:t>gegevens</a:t>
            </a:r>
            <a:r>
              <a:rPr dirty="0"/>
              <a:t> </a:t>
            </a:r>
            <a:r>
              <a:rPr dirty="0" err="1"/>
              <a:t>zijn</a:t>
            </a:r>
            <a:r>
              <a:rPr dirty="0"/>
              <a:t> </a:t>
            </a:r>
            <a:r>
              <a:rPr dirty="0" err="1"/>
              <a:t>verzameld</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a:t>welk </a:t>
            </a:r>
            <a:r>
              <a:rPr dirty="0" err="1"/>
              <a:t>soort</a:t>
            </a:r>
            <a:r>
              <a:rPr dirty="0"/>
              <a:t> </a:t>
            </a:r>
            <a:r>
              <a:rPr dirty="0" err="1"/>
              <a:t>gegevens</a:t>
            </a:r>
            <a:r>
              <a:rPr dirty="0"/>
              <a:t> </a:t>
            </a:r>
            <a:r>
              <a:rPr dirty="0" err="1">
                <a:highlight>
                  <a:srgbClr val="F4EEFE"/>
                </a:highlight>
              </a:rPr>
              <a:t>niet</a:t>
            </a:r>
            <a:r>
              <a:rPr dirty="0">
                <a:highlight>
                  <a:srgbClr val="F4EEFE"/>
                </a:highlight>
              </a:rPr>
              <a:t> </a:t>
            </a:r>
            <a:r>
              <a:rPr dirty="0" err="1">
                <a:highlight>
                  <a:srgbClr val="F4EEFE"/>
                </a:highlight>
              </a:rPr>
              <a:t>zijn</a:t>
            </a:r>
            <a:r>
              <a:rPr dirty="0">
                <a:highlight>
                  <a:srgbClr val="F4EEFE"/>
                </a:highlight>
              </a:rPr>
              <a:t> </a:t>
            </a:r>
            <a:r>
              <a:rPr dirty="0" err="1">
                <a:highlight>
                  <a:srgbClr val="F4EEFE"/>
                </a:highlight>
              </a:rPr>
              <a:t>verzameld</a:t>
            </a:r>
            <a:r>
              <a:rPr dirty="0">
                <a:highlight>
                  <a:srgbClr val="F4EEFE"/>
                </a:highlight>
              </a:rPr>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a:t>hoe de </a:t>
            </a:r>
            <a:r>
              <a:rPr dirty="0" err="1"/>
              <a:t>verzamelde</a:t>
            </a:r>
            <a:r>
              <a:rPr dirty="0"/>
              <a:t> </a:t>
            </a:r>
            <a:r>
              <a:rPr dirty="0" err="1"/>
              <a:t>gegevens</a:t>
            </a:r>
            <a:r>
              <a:rPr dirty="0"/>
              <a:t> </a:t>
            </a:r>
            <a:r>
              <a:rPr dirty="0" err="1"/>
              <a:t>worden</a:t>
            </a:r>
            <a:r>
              <a:rPr dirty="0"/>
              <a:t> </a:t>
            </a:r>
            <a:r>
              <a:rPr dirty="0" err="1">
                <a:highlight>
                  <a:srgbClr val="F4EEFE"/>
                </a:highlight>
              </a:rPr>
              <a:t>gecategoriseerd</a:t>
            </a:r>
            <a:endParaRPr dirty="0">
              <a:highlight>
                <a:srgbClr val="F4EEFE"/>
              </a:highlight>
            </a:endParaRP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t>en</a:t>
            </a:r>
            <a:r>
              <a:rPr dirty="0"/>
              <a:t> of de </a:t>
            </a:r>
            <a:r>
              <a:rPr dirty="0" err="1"/>
              <a:t>gegevens</a:t>
            </a:r>
            <a:r>
              <a:rPr dirty="0"/>
              <a:t> </a:t>
            </a:r>
            <a:r>
              <a:rPr dirty="0" err="1"/>
              <a:t>worden</a:t>
            </a:r>
            <a:r>
              <a:rPr dirty="0"/>
              <a:t> </a:t>
            </a:r>
            <a:r>
              <a:rPr dirty="0" err="1">
                <a:highlight>
                  <a:srgbClr val="F4EEFE"/>
                </a:highlight>
              </a:rPr>
              <a:t>opgeslagen</a:t>
            </a:r>
            <a:r>
              <a:rPr dirty="0">
                <a:highlight>
                  <a:srgbClr val="F4EEFE"/>
                </a:highlight>
              </a:rPr>
              <a:t> </a:t>
            </a:r>
            <a:r>
              <a:rPr dirty="0" err="1">
                <a:highlight>
                  <a:srgbClr val="F4EEFE"/>
                </a:highlight>
              </a:rPr>
              <a:t>voor</a:t>
            </a:r>
            <a:r>
              <a:rPr dirty="0">
                <a:highlight>
                  <a:srgbClr val="F4EEFE"/>
                </a:highlight>
              </a:rPr>
              <a:t> </a:t>
            </a:r>
            <a:r>
              <a:rPr dirty="0" err="1">
                <a:highlight>
                  <a:srgbClr val="F4EEFE"/>
                </a:highlight>
              </a:rPr>
              <a:t>toekomstig</a:t>
            </a:r>
            <a:r>
              <a:rPr dirty="0">
                <a:highlight>
                  <a:srgbClr val="F4EEFE"/>
                </a:highlight>
              </a:rPr>
              <a:t> </a:t>
            </a:r>
            <a:r>
              <a:rPr dirty="0" err="1">
                <a:highlight>
                  <a:srgbClr val="F4EEFE"/>
                </a:highlight>
              </a:rPr>
              <a:t>gebruik</a:t>
            </a:r>
            <a:endParaRPr lang="en-US" sz="1700" dirty="0">
              <a:ea typeface="+mn-lt"/>
              <a:cs typeface="Arial" panose="020B0604020202020204" pitchFamily="34" charset="0"/>
            </a:endParaRPr>
          </a:p>
        </p:txBody>
      </p:sp>
      <p:sp>
        <p:nvSpPr>
          <p:cNvPr id="11" name="Ellipse 10">
            <a:extLst>
              <a:ext uri="{FF2B5EF4-FFF2-40B4-BE49-F238E27FC236}">
                <a16:creationId xmlns:a16="http://schemas.microsoft.com/office/drawing/2014/main" id="{F5F161A0-5992-07E5-6E25-7DEF1617158A}"/>
              </a:ext>
            </a:extLst>
          </p:cNvPr>
          <p:cNvSpPr>
            <a:spLocks noChangeAspect="1"/>
          </p:cNvSpPr>
          <p:nvPr/>
        </p:nvSpPr>
        <p:spPr>
          <a:xfrm>
            <a:off x="7829286" y="2739127"/>
            <a:ext cx="3552825" cy="3248865"/>
          </a:xfrm>
          <a:prstGeom prst="ellipse">
            <a:avLst/>
          </a:prstGeom>
          <a:ln>
            <a:noFill/>
          </a:ln>
        </p:spPr>
        <p:style>
          <a:lnRef idx="2">
            <a:schemeClr val="accent3"/>
          </a:lnRef>
          <a:fillRef idx="1">
            <a:schemeClr val="lt1"/>
          </a:fillRef>
          <a:effectRef idx="0">
            <a:schemeClr val="accent3"/>
          </a:effectRef>
          <a:fontRef idx="minor">
            <a:schemeClr val="dk1"/>
          </a:fontRef>
        </p:style>
        <p:txBody>
          <a:bodyPr anchor="ctr"/>
          <a:lstStyle/>
          <a:p>
            <a:pPr algn="ctr"/>
            <a:endParaRPr lang="de-DE" sz="1600" dirty="0"/>
          </a:p>
        </p:txBody>
      </p:sp>
      <p:pic>
        <p:nvPicPr>
          <p:cNvPr id="9" name="Grafik 8" descr="Geschäftswachstum mit einfarbiger Füllung">
            <a:extLst>
              <a:ext uri="{FF2B5EF4-FFF2-40B4-BE49-F238E27FC236}">
                <a16:creationId xmlns:a16="http://schemas.microsoft.com/office/drawing/2014/main" id="{6424CC99-CFB1-74D1-D4F1-6A603120D0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5924" y="2614559"/>
            <a:ext cx="3135262" cy="3162001"/>
          </a:xfrm>
          <a:prstGeom prst="rect">
            <a:avLst/>
          </a:prstGeom>
        </p:spPr>
      </p:pic>
      <p:sp>
        <p:nvSpPr>
          <p:cNvPr id="13" name="Inhaltsplatzhalter 13">
            <a:extLst>
              <a:ext uri="{FF2B5EF4-FFF2-40B4-BE49-F238E27FC236}">
                <a16:creationId xmlns:a16="http://schemas.microsoft.com/office/drawing/2014/main" id="{9B0F1144-F130-41B2-9B91-033D0FC37995}"/>
              </a:ext>
            </a:extLst>
          </p:cNvPr>
          <p:cNvSpPr>
            <a:spLocks noGrp="1"/>
          </p:cNvSpPr>
          <p:nvPr>
            <p:ph idx="1"/>
          </p:nvPr>
        </p:nvSpPr>
        <p:spPr>
          <a:xfrm>
            <a:off x="8024287" y="2316067"/>
            <a:ext cx="3162821" cy="3582524"/>
          </a:xfrm>
        </p:spPr>
        <p:txBody>
          <a:bodyPr>
            <a:noAutofit/>
          </a:bodyPr>
          <a:lstStyle/>
          <a:p>
            <a:pPr marL="0" indent="0" algn="ctr">
              <a:lnSpc>
                <a:spcPct val="120000"/>
              </a:lnSpc>
              <a:buNone/>
              <a:defRPr sz="1800" b="1">
                <a:latin typeface="+mj-lt"/>
                <a:cs typeface="Segoe UI"/>
              </a:defRPr>
            </a:pPr>
            <a:r>
              <a:rPr dirty="0" err="1"/>
              <a:t>Voorbeeld</a:t>
            </a:r>
            <a:endParaRPr lang="en-US" sz="1400" b="1" dirty="0">
              <a:latin typeface="+mj-lt"/>
              <a:cs typeface="Segoe UI"/>
            </a:endParaRPr>
          </a:p>
          <a:p>
            <a:pPr marL="0" indent="0" algn="ctr">
              <a:lnSpc>
                <a:spcPct val="120000"/>
              </a:lnSpc>
              <a:buNone/>
            </a:pPr>
            <a:endParaRPr lang="en-US" sz="1200" dirty="0">
              <a:cs typeface="Segoe UI"/>
            </a:endParaRPr>
          </a:p>
          <a:p>
            <a:pPr marL="0" indent="0" algn="ctr">
              <a:lnSpc>
                <a:spcPct val="120000"/>
              </a:lnSpc>
              <a:buNone/>
              <a:defRPr sz="1200">
                <a:cs typeface="Segoe UI"/>
              </a:defRPr>
            </a:pPr>
            <a:r>
              <a:rPr sz="1100" dirty="0"/>
              <a:t>Bij AI-datasets </a:t>
            </a:r>
            <a:r>
              <a:rPr sz="1100" dirty="0" err="1"/>
              <a:t>bestaat</a:t>
            </a:r>
            <a:r>
              <a:rPr sz="1100" dirty="0"/>
              <a:t> het </a:t>
            </a:r>
            <a:r>
              <a:rPr sz="1100" dirty="0" err="1"/>
              <a:t>risico</a:t>
            </a:r>
            <a:r>
              <a:rPr sz="1100" dirty="0"/>
              <a:t> </a:t>
            </a:r>
            <a:r>
              <a:rPr sz="1100" dirty="0" err="1"/>
              <a:t>dat</a:t>
            </a:r>
            <a:r>
              <a:rPr sz="1100" dirty="0"/>
              <a:t> </a:t>
            </a:r>
            <a:r>
              <a:rPr sz="1100" dirty="0" err="1"/>
              <a:t>een</a:t>
            </a:r>
            <a:r>
              <a:rPr sz="1100" dirty="0"/>
              <a:t> </a:t>
            </a:r>
            <a:r>
              <a:rPr sz="1100" b="1" dirty="0">
                <a:latin typeface="+mj-lt"/>
              </a:rPr>
              <a:t>handicap </a:t>
            </a:r>
            <a:r>
              <a:rPr sz="1100" b="1" dirty="0" err="1">
                <a:latin typeface="+mj-lt"/>
              </a:rPr>
              <a:t>verkeerd</a:t>
            </a:r>
            <a:r>
              <a:rPr sz="1100" dirty="0" err="1"/>
              <a:t>wordt</a:t>
            </a:r>
            <a:r>
              <a:rPr sz="1100" dirty="0"/>
              <a:t> </a:t>
            </a:r>
            <a:r>
              <a:rPr sz="1100" dirty="0" err="1"/>
              <a:t>weergegeven</a:t>
            </a:r>
            <a:r>
              <a:rPr sz="1100" dirty="0"/>
              <a:t>,</a:t>
            </a:r>
            <a:r>
              <a:rPr sz="1100" b="1" dirty="0"/>
              <a:t> </a:t>
            </a:r>
            <a:r>
              <a:rPr sz="1100" dirty="0" err="1"/>
              <a:t>omdat</a:t>
            </a:r>
            <a:r>
              <a:rPr sz="1100" dirty="0"/>
              <a:t> ze </a:t>
            </a:r>
            <a:r>
              <a:rPr sz="1100" dirty="0" err="1"/>
              <a:t>gebaseerd</a:t>
            </a:r>
            <a:r>
              <a:rPr sz="1100" dirty="0"/>
              <a:t> </a:t>
            </a:r>
            <a:r>
              <a:rPr sz="1100" dirty="0" err="1"/>
              <a:t>zijn</a:t>
            </a:r>
            <a:r>
              <a:rPr sz="1100" dirty="0"/>
              <a:t> op </a:t>
            </a:r>
            <a:r>
              <a:rPr sz="1100" b="1" dirty="0" err="1">
                <a:latin typeface="+mj-lt"/>
              </a:rPr>
              <a:t>vaste</a:t>
            </a:r>
            <a:r>
              <a:rPr sz="1100" b="1" dirty="0">
                <a:latin typeface="+mj-lt"/>
              </a:rPr>
              <a:t> </a:t>
            </a:r>
            <a:r>
              <a:rPr sz="1100" b="1" dirty="0" err="1">
                <a:latin typeface="+mj-lt"/>
              </a:rPr>
              <a:t>categorieën</a:t>
            </a:r>
            <a:r>
              <a:rPr sz="1100" dirty="0"/>
              <a:t>, </a:t>
            </a:r>
            <a:r>
              <a:rPr sz="1100" dirty="0" err="1"/>
              <a:t>terwijl</a:t>
            </a:r>
            <a:r>
              <a:rPr sz="1100" b="1" dirty="0">
                <a:latin typeface="+mj-lt"/>
              </a:rPr>
              <a:t> </a:t>
            </a:r>
            <a:r>
              <a:rPr sz="1100" b="1" dirty="0" err="1">
                <a:latin typeface="+mj-lt"/>
              </a:rPr>
              <a:t>een</a:t>
            </a:r>
            <a:r>
              <a:rPr sz="1100" b="1" dirty="0">
                <a:latin typeface="+mj-lt"/>
              </a:rPr>
              <a:t> handicap </a:t>
            </a:r>
            <a:r>
              <a:rPr sz="1100" b="1" dirty="0" err="1">
                <a:latin typeface="+mj-lt"/>
              </a:rPr>
              <a:t>dynamisch</a:t>
            </a:r>
            <a:r>
              <a:rPr sz="1100" b="1" dirty="0">
                <a:latin typeface="+mj-lt"/>
              </a:rPr>
              <a:t> </a:t>
            </a:r>
            <a:r>
              <a:rPr sz="1100" dirty="0">
                <a:latin typeface="+mj-lt"/>
              </a:rPr>
              <a:t>,</a:t>
            </a:r>
            <a:r>
              <a:rPr sz="1100" b="1" dirty="0" err="1">
                <a:latin typeface="+mj-lt"/>
              </a:rPr>
              <a:t>divers</a:t>
            </a:r>
            <a:r>
              <a:rPr sz="1100" dirty="0" err="1"/>
              <a:t>en</a:t>
            </a:r>
            <a:r>
              <a:rPr sz="1100" dirty="0" err="1">
                <a:latin typeface="+mj-lt"/>
              </a:rPr>
              <a:t>vaak</a:t>
            </a:r>
            <a:r>
              <a:rPr sz="1100" b="1" dirty="0" err="1">
                <a:latin typeface="+mj-lt"/>
              </a:rPr>
              <a:t>onzichtbaar</a:t>
            </a:r>
            <a:r>
              <a:rPr sz="1100" b="1" dirty="0">
                <a:latin typeface="+mj-lt"/>
              </a:rPr>
              <a:t> </a:t>
            </a:r>
            <a:r>
              <a:rPr sz="1100" dirty="0"/>
              <a:t>is</a:t>
            </a:r>
            <a:r>
              <a:rPr sz="1100" b="1" dirty="0"/>
              <a:t>, </a:t>
            </a:r>
            <a:r>
              <a:rPr sz="1100" dirty="0" err="1"/>
              <a:t>vooral</a:t>
            </a:r>
            <a:r>
              <a:rPr sz="1100" dirty="0"/>
              <a:t> </a:t>
            </a:r>
            <a:r>
              <a:rPr sz="1100" dirty="0" err="1"/>
              <a:t>wanneer</a:t>
            </a:r>
            <a:r>
              <a:rPr sz="1100" dirty="0"/>
              <a:t> er </a:t>
            </a:r>
            <a:r>
              <a:rPr sz="1100" dirty="0" err="1"/>
              <a:t>onvoldoende</a:t>
            </a:r>
            <a:r>
              <a:rPr sz="1100" dirty="0"/>
              <a:t> </a:t>
            </a:r>
            <a:r>
              <a:rPr sz="1100" dirty="0" err="1"/>
              <a:t>gegevens</a:t>
            </a:r>
            <a:r>
              <a:rPr sz="1100" dirty="0"/>
              <a:t> </a:t>
            </a:r>
            <a:r>
              <a:rPr sz="1100" dirty="0" err="1"/>
              <a:t>zijn</a:t>
            </a:r>
            <a:r>
              <a:rPr sz="1100" dirty="0"/>
              <a:t> (Trewin, 2018). Het </a:t>
            </a:r>
            <a:r>
              <a:rPr sz="1100" dirty="0" err="1"/>
              <a:t>simpelweg</a:t>
            </a:r>
            <a:r>
              <a:rPr sz="1100" dirty="0"/>
              <a:t> </a:t>
            </a:r>
            <a:r>
              <a:rPr sz="1100" dirty="0" err="1"/>
              <a:t>toevoegen</a:t>
            </a:r>
            <a:r>
              <a:rPr sz="1100" dirty="0"/>
              <a:t> van </a:t>
            </a:r>
            <a:r>
              <a:rPr sz="1100" dirty="0" err="1"/>
              <a:t>meer</a:t>
            </a:r>
            <a:r>
              <a:rPr sz="1100" dirty="0"/>
              <a:t> labels </a:t>
            </a:r>
            <a:r>
              <a:rPr sz="1100" dirty="0" err="1"/>
              <a:t>zorgt</a:t>
            </a:r>
            <a:r>
              <a:rPr sz="1100" dirty="0"/>
              <a:t> </a:t>
            </a:r>
            <a:r>
              <a:rPr sz="1100" dirty="0" err="1"/>
              <a:t>niet</a:t>
            </a:r>
            <a:r>
              <a:rPr sz="1100" dirty="0"/>
              <a:t> </a:t>
            </a:r>
            <a:r>
              <a:rPr sz="1100" dirty="0" err="1"/>
              <a:t>voor</a:t>
            </a:r>
            <a:r>
              <a:rPr sz="1100" dirty="0"/>
              <a:t> </a:t>
            </a:r>
            <a:r>
              <a:rPr sz="1100" dirty="0" err="1"/>
              <a:t>een</a:t>
            </a:r>
            <a:r>
              <a:rPr sz="1100" dirty="0"/>
              <a:t> </a:t>
            </a:r>
            <a:r>
              <a:rPr sz="1100" dirty="0" err="1"/>
              <a:t>eerlijke</a:t>
            </a:r>
            <a:r>
              <a:rPr sz="1100" dirty="0"/>
              <a:t> </a:t>
            </a:r>
            <a:r>
              <a:rPr sz="1100" dirty="0" err="1"/>
              <a:t>weergave</a:t>
            </a:r>
            <a:r>
              <a:rPr sz="1100" dirty="0"/>
              <a:t> </a:t>
            </a:r>
            <a:r>
              <a:rPr sz="1100" dirty="0" err="1"/>
              <a:t>en</a:t>
            </a:r>
            <a:r>
              <a:rPr sz="1100" dirty="0"/>
              <a:t> </a:t>
            </a:r>
            <a:r>
              <a:rPr sz="1100" dirty="0" err="1"/>
              <a:t>benadrukt</a:t>
            </a:r>
            <a:r>
              <a:rPr sz="1100" dirty="0"/>
              <a:t> </a:t>
            </a:r>
            <a:r>
              <a:rPr sz="1100" dirty="0" err="1"/>
              <a:t>bredere</a:t>
            </a:r>
            <a:r>
              <a:rPr sz="1100" dirty="0"/>
              <a:t> </a:t>
            </a:r>
            <a:r>
              <a:rPr sz="1100" dirty="0" err="1"/>
              <a:t>problemen</a:t>
            </a:r>
            <a:r>
              <a:rPr sz="1100" dirty="0"/>
              <a:t> met de </a:t>
            </a:r>
            <a:r>
              <a:rPr sz="1100" dirty="0" err="1"/>
              <a:t>manier</a:t>
            </a:r>
            <a:r>
              <a:rPr sz="1100" dirty="0"/>
              <a:t> </a:t>
            </a:r>
            <a:r>
              <a:rPr sz="1100" dirty="0" err="1"/>
              <a:t>waarop</a:t>
            </a:r>
            <a:r>
              <a:rPr sz="1100" dirty="0"/>
              <a:t> AI de </a:t>
            </a:r>
            <a:r>
              <a:rPr sz="1100" dirty="0" err="1"/>
              <a:t>menselijke</a:t>
            </a:r>
            <a:r>
              <a:rPr sz="1100" dirty="0"/>
              <a:t> </a:t>
            </a:r>
            <a:r>
              <a:rPr sz="1100" dirty="0" err="1"/>
              <a:t>diversiteit</a:t>
            </a:r>
            <a:r>
              <a:rPr sz="1100" dirty="0"/>
              <a:t> </a:t>
            </a:r>
            <a:r>
              <a:rPr sz="1100" dirty="0" err="1"/>
              <a:t>rigide</a:t>
            </a:r>
            <a:r>
              <a:rPr sz="1100" dirty="0"/>
              <a:t> </a:t>
            </a:r>
            <a:r>
              <a:rPr sz="1100" dirty="0" err="1"/>
              <a:t>classificeert</a:t>
            </a:r>
            <a:r>
              <a:rPr sz="1100" dirty="0"/>
              <a:t> </a:t>
            </a:r>
          </a:p>
          <a:p>
            <a:pPr marL="0" indent="0" algn="ctr">
              <a:lnSpc>
                <a:spcPct val="120000"/>
              </a:lnSpc>
              <a:spcBef>
                <a:spcPts val="0"/>
              </a:spcBef>
              <a:buNone/>
              <a:defRPr sz="1200">
                <a:cs typeface="Segoe UI"/>
              </a:defRPr>
            </a:pPr>
            <a:r>
              <a:rPr sz="1100" dirty="0"/>
              <a:t>(</a:t>
            </a:r>
            <a:r>
              <a:rPr sz="1100" dirty="0" err="1"/>
              <a:t>Whittakre</a:t>
            </a:r>
            <a:r>
              <a:rPr sz="1100" dirty="0"/>
              <a:t>, 2019).</a:t>
            </a:r>
          </a:p>
          <a:p>
            <a:pPr algn="ctr">
              <a:lnSpc>
                <a:spcPct val="120000"/>
              </a:lnSpc>
            </a:pPr>
            <a:endParaRPr lang="de-DE" sz="1200" dirty="0"/>
          </a:p>
          <a:p>
            <a:pPr>
              <a:lnSpc>
                <a:spcPct val="120000"/>
              </a:lnSpc>
            </a:pPr>
            <a:endParaRPr lang="de-DE" sz="1400" dirty="0"/>
          </a:p>
        </p:txBody>
      </p:sp>
      <p:sp>
        <p:nvSpPr>
          <p:cNvPr id="14" name="Textfeld 5">
            <a:extLst>
              <a:ext uri="{FF2B5EF4-FFF2-40B4-BE49-F238E27FC236}">
                <a16:creationId xmlns:a16="http://schemas.microsoft.com/office/drawing/2014/main" id="{FF63F5F3-FD90-452C-9688-F054D1193D1E}"/>
              </a:ext>
            </a:extLst>
          </p:cNvPr>
          <p:cNvSpPr/>
          <p:nvPr/>
        </p:nvSpPr>
        <p:spPr>
          <a:xfrm>
            <a:off x="457199" y="755280"/>
            <a:ext cx="11048221"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Het </a:t>
            </a:r>
            <a:r>
              <a:rPr dirty="0" err="1"/>
              <a:t>probleem</a:t>
            </a:r>
            <a:r>
              <a:rPr dirty="0"/>
              <a:t> met GenAI-</a:t>
            </a:r>
            <a:r>
              <a:rPr dirty="0" err="1"/>
              <a:t>afbeeldingen</a:t>
            </a:r>
            <a:r>
              <a:rPr dirty="0"/>
              <a:t>: </a:t>
            </a:r>
            <a:r>
              <a:rPr dirty="0" err="1"/>
              <a:t>vooroordelen</a:t>
            </a:r>
            <a:endParaRPr dirty="0"/>
          </a:p>
          <a:p>
            <a:pPr>
              <a:defRPr sz="2000"/>
            </a:pPr>
            <a:r>
              <a:rPr dirty="0">
                <a:ea typeface="+mj-lt"/>
                <a:cs typeface="+mj-lt"/>
              </a:rPr>
              <a:t>(Shukla, 2025; Trewin, 2018; </a:t>
            </a:r>
            <a:r>
              <a:rPr dirty="0" err="1">
                <a:ea typeface="+mj-lt"/>
                <a:cs typeface="+mj-lt"/>
              </a:rPr>
              <a:t>Whittakre</a:t>
            </a:r>
            <a:r>
              <a:rPr dirty="0">
                <a:ea typeface="+mj-lt"/>
                <a:cs typeface="+mj-lt"/>
              </a:rPr>
              <a:t>, 2019)</a:t>
            </a:r>
            <a:endParaRPr lang="en-US" sz="2000" dirty="0"/>
          </a:p>
        </p:txBody>
      </p:sp>
      <p:sp>
        <p:nvSpPr>
          <p:cNvPr id="15" name="Textfeld 14">
            <a:extLst>
              <a:ext uri="{FF2B5EF4-FFF2-40B4-BE49-F238E27FC236}">
                <a16:creationId xmlns:a16="http://schemas.microsoft.com/office/drawing/2014/main" id="{5E67D420-8024-4CE8-A28B-EA22D54D598A}"/>
              </a:ext>
            </a:extLst>
          </p:cNvPr>
          <p:cNvSpPr txBox="1"/>
          <p:nvPr/>
        </p:nvSpPr>
        <p:spPr>
          <a:xfrm>
            <a:off x="756946" y="2065203"/>
            <a:ext cx="9969084"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rPr dirty="0"/>
              <a:t>a) </a:t>
            </a:r>
            <a:r>
              <a:rPr dirty="0" err="1"/>
              <a:t>Vertekende</a:t>
            </a:r>
            <a:r>
              <a:rPr dirty="0"/>
              <a:t> </a:t>
            </a:r>
            <a:r>
              <a:rPr dirty="0" err="1"/>
              <a:t>trainingsdata</a:t>
            </a:r>
            <a:r>
              <a:rPr dirty="0"/>
              <a:t>: Hoe </a:t>
            </a:r>
            <a:r>
              <a:rPr dirty="0" err="1"/>
              <a:t>kunnen</a:t>
            </a:r>
            <a:r>
              <a:rPr dirty="0"/>
              <a:t> data </a:t>
            </a:r>
            <a:r>
              <a:rPr dirty="0" err="1"/>
              <a:t>vertekend</a:t>
            </a:r>
            <a:r>
              <a:rPr dirty="0"/>
              <a:t> </a:t>
            </a:r>
            <a:r>
              <a:rPr dirty="0" err="1"/>
              <a:t>zijn</a:t>
            </a:r>
            <a:r>
              <a:rPr dirty="0"/>
              <a:t>?</a:t>
            </a:r>
          </a:p>
        </p:txBody>
      </p:sp>
    </p:spTree>
    <p:extLst>
      <p:ext uri="{BB962C8B-B14F-4D97-AF65-F5344CB8AC3E}">
        <p14:creationId xmlns:p14="http://schemas.microsoft.com/office/powerpoint/2010/main" val="413566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3820191-9802-1298-C4B7-BE117256B95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16F7F01F-DC3D-CDD8-610C-1B4CABC28B3D}"/>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F6E869F-DDB5-8389-7605-1246CD193B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BE0395D7-0E46-4D3E-A4D3-71F60095C1F7}"/>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Het </a:t>
            </a:r>
            <a:r>
              <a:rPr dirty="0" err="1"/>
              <a:t>probleem</a:t>
            </a:r>
            <a:r>
              <a:rPr dirty="0"/>
              <a:t> met GenAI-</a:t>
            </a:r>
            <a:r>
              <a:rPr dirty="0" err="1"/>
              <a:t>afbeeldingen</a:t>
            </a:r>
            <a:r>
              <a:rPr dirty="0"/>
              <a:t>: </a:t>
            </a:r>
            <a:r>
              <a:rPr dirty="0" err="1"/>
              <a:t>vooroordelen</a:t>
            </a:r>
            <a:endParaRPr dirty="0"/>
          </a:p>
          <a:p>
            <a:pPr>
              <a:defRPr sz="2000"/>
            </a:pPr>
            <a:r>
              <a:rPr b="1" dirty="0">
                <a:solidFill>
                  <a:schemeClr val="dk1"/>
                </a:solidFill>
                <a:effectLst/>
                <a:uFillTx/>
                <a:latin typeface="Garet Heavy"/>
              </a:rPr>
              <a:t> </a:t>
            </a:r>
            <a:r>
              <a:rPr dirty="0">
                <a:ea typeface="+mj-lt"/>
                <a:cs typeface="+mj-lt"/>
              </a:rPr>
              <a:t>(Bucher, 2018)</a:t>
            </a:r>
            <a:endParaRPr lang="en-US" sz="2000" dirty="0"/>
          </a:p>
        </p:txBody>
      </p:sp>
      <p:sp>
        <p:nvSpPr>
          <p:cNvPr id="9" name="Textfeld 8">
            <a:extLst>
              <a:ext uri="{FF2B5EF4-FFF2-40B4-BE49-F238E27FC236}">
                <a16:creationId xmlns:a16="http://schemas.microsoft.com/office/drawing/2014/main" id="{2BCD5228-013D-44C6-8CDF-10A04E18364C}"/>
              </a:ext>
            </a:extLst>
          </p:cNvPr>
          <p:cNvSpPr txBox="1"/>
          <p:nvPr/>
        </p:nvSpPr>
        <p:spPr>
          <a:xfrm>
            <a:off x="756000" y="2078183"/>
            <a:ext cx="5841999"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rPr dirty="0"/>
              <a:t>b) </a:t>
            </a:r>
            <a:r>
              <a:rPr dirty="0" err="1"/>
              <a:t>Algoritmische</a:t>
            </a:r>
            <a:r>
              <a:rPr dirty="0"/>
              <a:t> </a:t>
            </a:r>
            <a:r>
              <a:rPr dirty="0" err="1"/>
              <a:t>vooringenomenheid</a:t>
            </a:r>
            <a:r>
              <a:rPr dirty="0"/>
              <a:t>: </a:t>
            </a:r>
            <a:r>
              <a:rPr dirty="0" err="1"/>
              <a:t>Achtergrond</a:t>
            </a:r>
            <a:endParaRPr lang="de-DE" b="1" dirty="0"/>
          </a:p>
        </p:txBody>
      </p:sp>
      <p:sp>
        <p:nvSpPr>
          <p:cNvPr id="13" name="Textfeld 12">
            <a:extLst>
              <a:ext uri="{FF2B5EF4-FFF2-40B4-BE49-F238E27FC236}">
                <a16:creationId xmlns:a16="http://schemas.microsoft.com/office/drawing/2014/main" id="{82A98CB4-5BBA-40DB-BAAE-E616F8C30313}"/>
              </a:ext>
            </a:extLst>
          </p:cNvPr>
          <p:cNvSpPr txBox="1"/>
          <p:nvPr/>
        </p:nvSpPr>
        <p:spPr>
          <a:xfrm>
            <a:off x="0" y="2697383"/>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A5C969B2-DD18-4060-BF1C-06000534AE50}"/>
              </a:ext>
            </a:extLst>
          </p:cNvPr>
          <p:cNvSpPr/>
          <p:nvPr/>
        </p:nvSpPr>
        <p:spPr>
          <a:xfrm>
            <a:off x="457200" y="269445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Wat zijn algoritmen?</a:t>
            </a:r>
            <a:endParaRPr lang="nl-BE"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7C09025E-7004-4BD1-80F9-8629467BD329}"/>
              </a:ext>
            </a:extLst>
          </p:cNvPr>
          <p:cNvSpPr/>
          <p:nvPr/>
        </p:nvSpPr>
        <p:spPr>
          <a:xfrm>
            <a:off x="457200" y="3141677"/>
            <a:ext cx="11048220" cy="1219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Algoritmen zijn gedetailleerde, stapsgewijze instructies die door software-ontwikkelaars zijn ontwikkeld om gegevens te evalueren en te categoriseren met een specifiek doel of een specifieke uitvoer in gedachten.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Traditionele algoritmen worden volledig geschreven door software-ontwikkelaars en worden niet als AI beschouwd. </a:t>
            </a:r>
          </a:p>
        </p:txBody>
      </p:sp>
      <p:sp>
        <p:nvSpPr>
          <p:cNvPr id="16" name="Textfeld 15">
            <a:extLst>
              <a:ext uri="{FF2B5EF4-FFF2-40B4-BE49-F238E27FC236}">
                <a16:creationId xmlns:a16="http://schemas.microsoft.com/office/drawing/2014/main" id="{17A38EB5-9170-439C-A081-21F5C8F787B0}"/>
              </a:ext>
            </a:extLst>
          </p:cNvPr>
          <p:cNvSpPr txBox="1"/>
          <p:nvPr/>
        </p:nvSpPr>
        <p:spPr>
          <a:xfrm>
            <a:off x="0" y="4302502"/>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CE43AB0E-6ECC-42F2-B4F1-F240C5FAED70}"/>
              </a:ext>
            </a:extLst>
          </p:cNvPr>
          <p:cNvSpPr/>
          <p:nvPr/>
        </p:nvSpPr>
        <p:spPr>
          <a:xfrm>
            <a:off x="457200" y="428153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spcBef>
                <a:spcPts val="1001"/>
              </a:spcBef>
              <a:tabLst>
                <a:tab pos="0" algn="l"/>
              </a:tabLst>
              <a:defRPr sz="1700">
                <a:latin typeface="+mj-lt"/>
                <a:ea typeface="+mn-lt"/>
                <a:cs typeface="+mn-lt"/>
              </a:defRPr>
            </a:pPr>
            <a:r>
              <a:t>Machine-learning-algoritmen (ook wel AI genoemd)</a:t>
            </a:r>
            <a:endParaRPr lang="nl-BE" sz="17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6C8F866A-DC62-4809-9ED5-265835E4FF4E}"/>
              </a:ext>
            </a:extLst>
          </p:cNvPr>
          <p:cNvSpPr/>
          <p:nvPr/>
        </p:nvSpPr>
        <p:spPr>
          <a:xfrm>
            <a:off x="457200" y="4716013"/>
            <a:ext cx="11048220" cy="20908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worden voortdurend verder ontwikkeld.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worden getraind met enorme datasets om de regels van de gegevenspatronen te leren in dit proces van voortdurende ontwikkeling.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worden vaak op een semi-gesuperviseerde manier getraind, wat inhoudt dat de dataset deels gecategoriseerd en deels onbewerkt is, inclusief enkele gewenste uitvoeren.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zijn in staat om zelf onvoorziene patronen en geschikte uitkomsten te vinden, naast de categorieën en doelen die door de software-ontwikkelaars zijn aangegeven.</a:t>
            </a:r>
          </a:p>
        </p:txBody>
      </p:sp>
    </p:spTree>
    <p:extLst>
      <p:ext uri="{BB962C8B-B14F-4D97-AF65-F5344CB8AC3E}">
        <p14:creationId xmlns:p14="http://schemas.microsoft.com/office/powerpoint/2010/main" val="1646414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EA69660-814A-F32F-7F3D-E6F945E81CB1}"/>
            </a:ext>
          </a:extLst>
        </p:cNvPr>
        <p:cNvGrpSpPr/>
        <p:nvPr/>
      </p:nvGrpSpPr>
      <p:grpSpPr>
        <a:xfrm>
          <a:off x="0" y="0"/>
          <a:ext cx="0" cy="0"/>
          <a:chOff x="0" y="0"/>
          <a:chExt cx="0" cy="0"/>
        </a:xfrm>
      </p:grpSpPr>
      <p:sp>
        <p:nvSpPr>
          <p:cNvPr id="19" name="Textfeld 18">
            <a:extLst>
              <a:ext uri="{FF2B5EF4-FFF2-40B4-BE49-F238E27FC236}">
                <a16:creationId xmlns:a16="http://schemas.microsoft.com/office/drawing/2014/main" id="{E8A1A212-7C9E-4022-A418-015405BE3C83}"/>
              </a:ext>
            </a:extLst>
          </p:cNvPr>
          <p:cNvSpPr txBox="1"/>
          <p:nvPr/>
        </p:nvSpPr>
        <p:spPr>
          <a:xfrm>
            <a:off x="0" y="5238936"/>
            <a:ext cx="11396449"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20" name="Inhaltsplatzhalter 2">
            <a:extLst>
              <a:ext uri="{FF2B5EF4-FFF2-40B4-BE49-F238E27FC236}">
                <a16:creationId xmlns:a16="http://schemas.microsoft.com/office/drawing/2014/main" id="{1310AF3D-DEE6-4942-9688-BE291C94C044}"/>
              </a:ext>
            </a:extLst>
          </p:cNvPr>
          <p:cNvSpPr/>
          <p:nvPr/>
        </p:nvSpPr>
        <p:spPr>
          <a:xfrm>
            <a:off x="457200" y="521797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Welke soorten beslissingen neemt het algoritme zelfstandig?</a:t>
            </a:r>
          </a:p>
        </p:txBody>
      </p:sp>
      <p:sp>
        <p:nvSpPr>
          <p:cNvPr id="16" name="Textfeld 15">
            <a:extLst>
              <a:ext uri="{FF2B5EF4-FFF2-40B4-BE49-F238E27FC236}">
                <a16:creationId xmlns:a16="http://schemas.microsoft.com/office/drawing/2014/main" id="{15A9F4E7-0DAA-4E19-9891-D338F76E9299}"/>
              </a:ext>
            </a:extLst>
          </p:cNvPr>
          <p:cNvSpPr txBox="1"/>
          <p:nvPr/>
        </p:nvSpPr>
        <p:spPr>
          <a:xfrm>
            <a:off x="0" y="2703972"/>
            <a:ext cx="11164186"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7" name="Inhaltsplatzhalter 2">
            <a:extLst>
              <a:ext uri="{FF2B5EF4-FFF2-40B4-BE49-F238E27FC236}">
                <a16:creationId xmlns:a16="http://schemas.microsoft.com/office/drawing/2014/main" id="{FC1CBF48-DDA0-4A61-AE24-213266D2FA62}"/>
              </a:ext>
            </a:extLst>
          </p:cNvPr>
          <p:cNvSpPr/>
          <p:nvPr/>
        </p:nvSpPr>
        <p:spPr>
          <a:xfrm>
            <a:off x="457200" y="267774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Bij het bouwen van het algoritme spelen allerlei beslissingen een rol</a:t>
            </a:r>
          </a:p>
        </p:txBody>
      </p:sp>
      <p:sp>
        <p:nvSpPr>
          <p:cNvPr id="12" name="Rechteck 11">
            <a:extLst>
              <a:ext uri="{FF2B5EF4-FFF2-40B4-BE49-F238E27FC236}">
                <a16:creationId xmlns:a16="http://schemas.microsoft.com/office/drawing/2014/main" id="{D4BE0C33-DFE0-748C-587B-FE7E609415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1" name="Textfeld 10">
            <a:extLst>
              <a:ext uri="{FF2B5EF4-FFF2-40B4-BE49-F238E27FC236}">
                <a16:creationId xmlns:a16="http://schemas.microsoft.com/office/drawing/2014/main" id="{5898ADAD-F323-C431-5744-7D6465DB40B5}"/>
              </a:ext>
            </a:extLst>
          </p:cNvPr>
          <p:cNvSpPr txBox="1"/>
          <p:nvPr/>
        </p:nvSpPr>
        <p:spPr>
          <a:xfrm>
            <a:off x="8990552" y="2476360"/>
            <a:ext cx="2744248" cy="3539430"/>
          </a:xfrm>
          <a:prstGeom prst="rect">
            <a:avLst/>
          </a:prstGeom>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360000" tIns="45720" rIns="91440" bIns="45720" numCol="1" spcCol="0" fromWordArt="0" anchor="t" anchorCtr="0" forceAA="0" compatLnSpc="1">
            <a:prstTxWarp prst="textNoShape">
              <a:avLst/>
            </a:prstTxWarp>
            <a:spAutoFit/>
          </a:bodyPr>
          <a:lstStyle/>
          <a:p>
            <a:pPr>
              <a:defRPr sz="1600"/>
            </a:pPr>
            <a:r>
              <a:rPr dirty="0"/>
              <a:t>“… </a:t>
            </a:r>
            <a:r>
              <a:rPr dirty="0" err="1"/>
              <a:t>algoritmen</a:t>
            </a:r>
            <a:r>
              <a:rPr dirty="0"/>
              <a:t> </a:t>
            </a:r>
            <a:r>
              <a:rPr dirty="0" err="1"/>
              <a:t>moeten</a:t>
            </a:r>
            <a:r>
              <a:rPr dirty="0"/>
              <a:t> </a:t>
            </a:r>
            <a:r>
              <a:rPr dirty="0" err="1"/>
              <a:t>worden</a:t>
            </a:r>
            <a:r>
              <a:rPr dirty="0"/>
              <a:t> </a:t>
            </a:r>
            <a:r>
              <a:rPr dirty="0" err="1"/>
              <a:t>gezien</a:t>
            </a:r>
            <a:r>
              <a:rPr dirty="0"/>
              <a:t> </a:t>
            </a:r>
            <a:r>
              <a:rPr dirty="0" err="1"/>
              <a:t>als</a:t>
            </a:r>
            <a:r>
              <a:rPr dirty="0"/>
              <a:t> </a:t>
            </a:r>
            <a:r>
              <a:rPr dirty="0" err="1">
                <a:highlight>
                  <a:srgbClr val="F4EEFE"/>
                </a:highlight>
              </a:rPr>
              <a:t>machtige</a:t>
            </a:r>
            <a:r>
              <a:rPr dirty="0">
                <a:highlight>
                  <a:srgbClr val="F4EEFE"/>
                </a:highlight>
              </a:rPr>
              <a:t> </a:t>
            </a:r>
            <a:r>
              <a:rPr dirty="0" err="1">
                <a:highlight>
                  <a:srgbClr val="F4EEFE"/>
                </a:highlight>
              </a:rPr>
              <a:t>poortwachters</a:t>
            </a:r>
            <a:r>
              <a:rPr dirty="0" err="1"/>
              <a:t>die</a:t>
            </a:r>
            <a:r>
              <a:rPr dirty="0"/>
              <a:t> </a:t>
            </a:r>
            <a:r>
              <a:rPr dirty="0" err="1"/>
              <a:t>een</a:t>
            </a:r>
            <a:r>
              <a:rPr dirty="0"/>
              <a:t> </a:t>
            </a:r>
            <a:r>
              <a:rPr dirty="0" err="1"/>
              <a:t>belangrijke</a:t>
            </a:r>
            <a:r>
              <a:rPr dirty="0"/>
              <a:t> </a:t>
            </a:r>
            <a:r>
              <a:rPr dirty="0" err="1"/>
              <a:t>rol</a:t>
            </a:r>
            <a:r>
              <a:rPr dirty="0"/>
              <a:t> </a:t>
            </a:r>
            <a:r>
              <a:rPr dirty="0" err="1"/>
              <a:t>spelen</a:t>
            </a:r>
            <a:r>
              <a:rPr dirty="0"/>
              <a:t> </a:t>
            </a:r>
            <a:r>
              <a:rPr dirty="0" err="1"/>
              <a:t>bij</a:t>
            </a:r>
            <a:r>
              <a:rPr dirty="0"/>
              <a:t> het </a:t>
            </a:r>
            <a:r>
              <a:rPr dirty="0" err="1">
                <a:highlight>
                  <a:srgbClr val="F4EEFE"/>
                </a:highlight>
              </a:rPr>
              <a:t>bepalen</a:t>
            </a:r>
            <a:r>
              <a:rPr dirty="0">
                <a:highlight>
                  <a:srgbClr val="F4EEFE"/>
                </a:highlight>
              </a:rPr>
              <a:t> </a:t>
            </a:r>
            <a:r>
              <a:rPr dirty="0" err="1">
                <a:highlight>
                  <a:srgbClr val="F4EEFE"/>
                </a:highlight>
              </a:rPr>
              <a:t>wie</a:t>
            </a:r>
            <a:r>
              <a:rPr dirty="0">
                <a:highlight>
                  <a:srgbClr val="F4EEFE"/>
                </a:highlight>
              </a:rPr>
              <a:t> er </a:t>
            </a:r>
            <a:r>
              <a:rPr dirty="0" err="1">
                <a:highlight>
                  <a:srgbClr val="F4EEFE"/>
                </a:highlight>
              </a:rPr>
              <a:t>gezien</a:t>
            </a:r>
            <a:r>
              <a:rPr dirty="0">
                <a:highlight>
                  <a:srgbClr val="F4EEFE"/>
                </a:highlight>
              </a:rPr>
              <a:t> </a:t>
            </a:r>
            <a:r>
              <a:rPr dirty="0" err="1">
                <a:highlight>
                  <a:srgbClr val="F4EEFE"/>
                </a:highlight>
              </a:rPr>
              <a:t>en</a:t>
            </a:r>
            <a:r>
              <a:rPr dirty="0">
                <a:highlight>
                  <a:srgbClr val="F4EEFE"/>
                </a:highlight>
              </a:rPr>
              <a:t> </a:t>
            </a:r>
            <a:r>
              <a:rPr dirty="0" err="1">
                <a:highlight>
                  <a:srgbClr val="F4EEFE"/>
                </a:highlight>
              </a:rPr>
              <a:t>gehoord</a:t>
            </a:r>
            <a:r>
              <a:rPr dirty="0">
                <a:highlight>
                  <a:srgbClr val="F4EEFE"/>
                </a:highlight>
              </a:rPr>
              <a:t> </a:t>
            </a:r>
            <a:r>
              <a:rPr dirty="0" err="1">
                <a:highlight>
                  <a:srgbClr val="F4EEFE"/>
                </a:highlight>
              </a:rPr>
              <a:t>wordt</a:t>
            </a:r>
            <a:r>
              <a:rPr dirty="0">
                <a:highlight>
                  <a:srgbClr val="F4EEFE"/>
                </a:highlight>
              </a:rPr>
              <a:t> </a:t>
            </a:r>
            <a:r>
              <a:rPr dirty="0" err="1">
                <a:highlight>
                  <a:srgbClr val="F4EEFE"/>
                </a:highlight>
              </a:rPr>
              <a:t>en</a:t>
            </a:r>
            <a:r>
              <a:rPr dirty="0">
                <a:highlight>
                  <a:srgbClr val="F4EEFE"/>
                </a:highlight>
              </a:rPr>
              <a:t> </a:t>
            </a:r>
            <a:r>
              <a:rPr dirty="0" err="1">
                <a:highlight>
                  <a:srgbClr val="F4EEFE"/>
                </a:highlight>
              </a:rPr>
              <a:t>wiens</a:t>
            </a:r>
            <a:r>
              <a:rPr dirty="0">
                <a:highlight>
                  <a:srgbClr val="F4EEFE"/>
                </a:highlight>
              </a:rPr>
              <a:t> </a:t>
            </a:r>
            <a:r>
              <a:rPr dirty="0" err="1">
                <a:highlight>
                  <a:srgbClr val="F4EEFE"/>
                </a:highlight>
              </a:rPr>
              <a:t>stemmen</a:t>
            </a:r>
            <a:r>
              <a:rPr dirty="0">
                <a:highlight>
                  <a:srgbClr val="F4EEFE"/>
                </a:highlight>
              </a:rPr>
              <a:t> </a:t>
            </a:r>
            <a:r>
              <a:rPr dirty="0" err="1">
                <a:highlight>
                  <a:srgbClr val="F4EEFE"/>
                </a:highlight>
              </a:rPr>
              <a:t>als</a:t>
            </a:r>
            <a:r>
              <a:rPr dirty="0">
                <a:highlight>
                  <a:srgbClr val="F4EEFE"/>
                </a:highlight>
              </a:rPr>
              <a:t> minder </a:t>
            </a:r>
            <a:r>
              <a:rPr dirty="0" err="1">
                <a:highlight>
                  <a:srgbClr val="F4EEFE"/>
                </a:highlight>
              </a:rPr>
              <a:t>belangrijk</a:t>
            </a:r>
            <a:r>
              <a:rPr dirty="0">
                <a:highlight>
                  <a:srgbClr val="F4EEFE"/>
                </a:highlight>
              </a:rPr>
              <a:t> </a:t>
            </a:r>
            <a:r>
              <a:rPr dirty="0" err="1">
                <a:highlight>
                  <a:srgbClr val="F4EEFE"/>
                </a:highlight>
              </a:rPr>
              <a:t>worden</a:t>
            </a:r>
            <a:r>
              <a:rPr dirty="0">
                <a:highlight>
                  <a:srgbClr val="F4EEFE"/>
                </a:highlight>
              </a:rPr>
              <a:t> </a:t>
            </a:r>
            <a:r>
              <a:rPr dirty="0" err="1">
                <a:highlight>
                  <a:srgbClr val="F4EEFE"/>
                </a:highlight>
              </a:rPr>
              <a:t>beschouwd</a:t>
            </a:r>
            <a:r>
              <a:rPr dirty="0"/>
              <a:t>.” (Bucher, 2018, pp. 7–8)</a:t>
            </a:r>
          </a:p>
        </p:txBody>
      </p:sp>
      <p:pic>
        <p:nvPicPr>
          <p:cNvPr id="2" name="Grafik 1">
            <a:extLst>
              <a:ext uri="{FF2B5EF4-FFF2-40B4-BE49-F238E27FC236}">
                <a16:creationId xmlns:a16="http://schemas.microsoft.com/office/drawing/2014/main" id="{81E8A422-E87C-66DC-B777-9750AAD1E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42FBF2C5-E947-4F9C-8FA0-4B4735B981C6}"/>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GenAI-afbeeldingen op sociale media:</a:t>
            </a:r>
            <a:br>
              <a:rPr lang="fr-FR" sz="3200" b="1" u="none" strike="noStrike" dirty="0">
                <a:solidFill>
                  <a:schemeClr val="dk1"/>
                </a:solidFill>
                <a:effectLst/>
                <a:uFillTx/>
                <a:latin typeface="Garet Heavy"/>
              </a:rPr>
            </a:br>
            <a:r>
              <a:rPr sz="2000"/>
              <a:t>(Bucher, 2018; Whittakre, 2019)</a:t>
            </a:r>
            <a:endParaRPr lang="en-US" sz="2400" dirty="0"/>
          </a:p>
        </p:txBody>
      </p:sp>
      <p:sp>
        <p:nvSpPr>
          <p:cNvPr id="14" name="Textfeld 13">
            <a:extLst>
              <a:ext uri="{FF2B5EF4-FFF2-40B4-BE49-F238E27FC236}">
                <a16:creationId xmlns:a16="http://schemas.microsoft.com/office/drawing/2014/main" id="{D934F4E6-F7C1-4C2C-BCBD-BE33B51B3EBC}"/>
              </a:ext>
            </a:extLst>
          </p:cNvPr>
          <p:cNvSpPr txBox="1"/>
          <p:nvPr/>
        </p:nvSpPr>
        <p:spPr>
          <a:xfrm>
            <a:off x="756000" y="1900800"/>
            <a:ext cx="10939251"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rPr dirty="0"/>
              <a:t>b) </a:t>
            </a:r>
            <a:r>
              <a:rPr dirty="0" err="1"/>
              <a:t>Algoritmische</a:t>
            </a:r>
            <a:r>
              <a:rPr dirty="0"/>
              <a:t> </a:t>
            </a:r>
            <a:r>
              <a:rPr dirty="0" err="1"/>
              <a:t>vooringenomenheid</a:t>
            </a:r>
            <a:r>
              <a:rPr dirty="0"/>
              <a:t>: Hoe </a:t>
            </a:r>
            <a:r>
              <a:rPr dirty="0" err="1"/>
              <a:t>kunnen</a:t>
            </a:r>
            <a:r>
              <a:rPr dirty="0"/>
              <a:t> GenAI-</a:t>
            </a:r>
            <a:r>
              <a:rPr dirty="0" err="1"/>
              <a:t>algoritmen</a:t>
            </a:r>
            <a:r>
              <a:rPr dirty="0"/>
              <a:t> </a:t>
            </a:r>
            <a:r>
              <a:rPr dirty="0" err="1"/>
              <a:t>vooringenomen</a:t>
            </a:r>
            <a:r>
              <a:rPr dirty="0"/>
              <a:t> </a:t>
            </a:r>
            <a:r>
              <a:rPr dirty="0" err="1"/>
              <a:t>zijn</a:t>
            </a:r>
            <a:r>
              <a:rPr dirty="0"/>
              <a:t>?</a:t>
            </a:r>
            <a:endParaRPr lang="de-DE" b="1" dirty="0"/>
          </a:p>
        </p:txBody>
      </p:sp>
      <p:sp>
        <p:nvSpPr>
          <p:cNvPr id="18" name="Inhaltsplatzhalter 2">
            <a:extLst>
              <a:ext uri="{FF2B5EF4-FFF2-40B4-BE49-F238E27FC236}">
                <a16:creationId xmlns:a16="http://schemas.microsoft.com/office/drawing/2014/main" id="{CEDFE9E9-7D2B-4BCA-910F-D19888091AC9}"/>
              </a:ext>
            </a:extLst>
          </p:cNvPr>
          <p:cNvSpPr/>
          <p:nvPr/>
        </p:nvSpPr>
        <p:spPr>
          <a:xfrm>
            <a:off x="457200" y="3124972"/>
            <a:ext cx="8420100" cy="217291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t>Hoe bevooroordeeld een algoritme is, hangt af van wie deze beslissingen neemt en in hoeverre deze personen zich bewust zijn van menselijke diversiteit en andere belangrijke onderwerpen (Bucher, 2018).</a:t>
            </a:r>
          </a:p>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t>Structurele discriminatie bepaalt de toegang tot softwareontwikkeling en kritische AI-vaardigheden.</a:t>
            </a:r>
          </a:p>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t>Deze toegangspatronen beïnvloeden wie AI bouwt, bekritiseert en beheert, en wiens geleefde realiteit wordt weerspiegeld in de categorieën en gewenste uitkomsten die door het algoritme worden geïdentificeerd en nagestreefd (Whittakre, 2019)</a:t>
            </a:r>
          </a:p>
        </p:txBody>
      </p:sp>
      <p:sp>
        <p:nvSpPr>
          <p:cNvPr id="21" name="Inhaltsplatzhalter 2">
            <a:extLst>
              <a:ext uri="{FF2B5EF4-FFF2-40B4-BE49-F238E27FC236}">
                <a16:creationId xmlns:a16="http://schemas.microsoft.com/office/drawing/2014/main" id="{F98FFB76-7056-4EE2-AB48-3AA25014089B}"/>
              </a:ext>
            </a:extLst>
          </p:cNvPr>
          <p:cNvSpPr/>
          <p:nvPr/>
        </p:nvSpPr>
        <p:spPr>
          <a:xfrm>
            <a:off x="457198" y="5676626"/>
            <a:ext cx="8420100" cy="10598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sz="1400">
                <a:cs typeface="Segoe UI"/>
              </a:defRPr>
            </a:pPr>
            <a:r>
              <a:t>Afhankelijk van de mate van bias in de trainingsdata en het toezicht door de ontwikkelaars, kunnen machine learning-algoritmen deze bias als een relevant patroon herkennen en in hun uitvoer weerspiegelen.</a:t>
            </a:r>
          </a:p>
        </p:txBody>
      </p:sp>
    </p:spTree>
    <p:extLst>
      <p:ext uri="{BB962C8B-B14F-4D97-AF65-F5344CB8AC3E}">
        <p14:creationId xmlns:p14="http://schemas.microsoft.com/office/powerpoint/2010/main" val="2716811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GenAI-afbeeldingen op sociale media:</a:t>
            </a:r>
            <a:br>
              <a:rPr lang="fr-FR" sz="3200" b="1" u="none" strike="noStrike" dirty="0">
                <a:solidFill>
                  <a:schemeClr val="dk1"/>
                </a:solidFill>
                <a:effectLst/>
                <a:uFillTx/>
                <a:latin typeface="Garet Heavy"/>
              </a:rPr>
            </a:br>
            <a:r>
              <a:rPr sz="2000">
                <a:latin typeface="Garet Book"/>
              </a:rPr>
              <a:t>de 'Voor-jou-pagina' en algoritmische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Sociale media</a:t>
            </a:r>
            <a:endParaRPr lang="nl-BE"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200" y="2887213"/>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defRPr sz="1400">
                <a:ea typeface="+mn-lt"/>
                <a:cs typeface="+mn-lt"/>
              </a:defRPr>
            </a:pPr>
            <a:r>
              <a:t>Meestal komen we via </a:t>
            </a:r>
            <a:r>
              <a:rPr b="1"/>
              <a:t>sociale media in aanraking met GenAI-afbeeldingen. </a:t>
            </a:r>
          </a:p>
          <a:p>
            <a:pPr marL="342900" indent="-342900">
              <a:lnSpc>
                <a:spcPct val="100000"/>
              </a:lnSpc>
              <a:spcBef>
                <a:spcPts val="1000"/>
              </a:spcBef>
              <a:buFont typeface="Arial" panose="020B0604020202020204" pitchFamily="34" charset="0"/>
              <a:buChar char="•"/>
              <a:defRPr sz="1400">
                <a:ea typeface="+mn-lt"/>
                <a:cs typeface="+mn-lt"/>
              </a:defRPr>
            </a:pPr>
            <a:r>
              <a:t>Wat we op sociale media te zien krijgen, wordt </a:t>
            </a:r>
            <a:r>
              <a:rPr b="1"/>
              <a:t>sterk beïnvloed door algoritmen </a:t>
            </a:r>
            <a:r>
              <a:t>die bepalen wat ons aanspreekt en online houdt, en zo de </a:t>
            </a:r>
            <a:r>
              <a:rPr b="1"/>
              <a:t>winst voor het socialemediabedrijf maximaliseren</a:t>
            </a:r>
            <a:r>
              <a:t>.</a:t>
            </a:r>
          </a:p>
          <a:p>
            <a:pPr marL="342900" indent="-342900">
              <a:lnSpc>
                <a:spcPct val="100000"/>
              </a:lnSpc>
              <a:spcBef>
                <a:spcPts val="1000"/>
              </a:spcBef>
              <a:buFont typeface="Arial" panose="020B0604020202020204" pitchFamily="34" charset="0"/>
              <a:buChar char="•"/>
            </a:pPr>
            <a:endParaRPr lang="en-US" sz="1400" dirty="0"/>
          </a:p>
        </p:txBody>
      </p:sp>
      <p:sp>
        <p:nvSpPr>
          <p:cNvPr id="14" name="Textfeld 13">
            <a:extLst>
              <a:ext uri="{FF2B5EF4-FFF2-40B4-BE49-F238E27FC236}">
                <a16:creationId xmlns:a16="http://schemas.microsoft.com/office/drawing/2014/main" id="{263EFD11-AB52-4C7E-99D0-D82CE3F7BB3E}"/>
              </a:ext>
            </a:extLst>
          </p:cNvPr>
          <p:cNvSpPr txBox="1"/>
          <p:nvPr/>
        </p:nvSpPr>
        <p:spPr>
          <a:xfrm>
            <a:off x="0" y="4121097"/>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5" name="Inhaltsplatzhalter 2">
            <a:extLst>
              <a:ext uri="{FF2B5EF4-FFF2-40B4-BE49-F238E27FC236}">
                <a16:creationId xmlns:a16="http://schemas.microsoft.com/office/drawing/2014/main" id="{07E4169E-6F7C-4B3E-B752-4161FCC73C7B}"/>
              </a:ext>
            </a:extLst>
          </p:cNvPr>
          <p:cNvSpPr/>
          <p:nvPr/>
        </p:nvSpPr>
        <p:spPr>
          <a:xfrm>
            <a:off x="457200" y="41001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Algoritmische bias op de 'Voor-jou-pagina':</a:t>
            </a:r>
          </a:p>
        </p:txBody>
      </p:sp>
      <p:sp>
        <p:nvSpPr>
          <p:cNvPr id="16" name="Inhaltsplatzhalter 2">
            <a:extLst>
              <a:ext uri="{FF2B5EF4-FFF2-40B4-BE49-F238E27FC236}">
                <a16:creationId xmlns:a16="http://schemas.microsoft.com/office/drawing/2014/main" id="{E30A5394-0578-4A8C-B829-5AD26C8473DB}"/>
              </a:ext>
            </a:extLst>
          </p:cNvPr>
          <p:cNvSpPr/>
          <p:nvPr/>
        </p:nvSpPr>
        <p:spPr>
          <a:xfrm>
            <a:off x="457200" y="4495792"/>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defRPr sz="1400">
                <a:ea typeface="+mn-lt"/>
                <a:cs typeface="+mn-lt"/>
              </a:defRPr>
            </a:pPr>
            <a:r>
              <a:t>De meeste grote socialemediabedrijven gebruiken machine-learning-algoritmen om te bepalen </a:t>
            </a:r>
            <a:r>
              <a:rPr b="1"/>
              <a:t>op welke content gebruikers reageren</a:t>
            </a:r>
            <a:r>
              <a:t>.</a:t>
            </a:r>
          </a:p>
          <a:p>
            <a:pPr marL="342900" indent="-342900">
              <a:lnSpc>
                <a:spcPct val="100000"/>
              </a:lnSpc>
              <a:spcBef>
                <a:spcPts val="1000"/>
              </a:spcBef>
              <a:buFont typeface="Arial" panose="020B0604020202020204" pitchFamily="34" charset="0"/>
              <a:buChar char="•"/>
              <a:defRPr sz="1400">
                <a:ea typeface="+mn-lt"/>
                <a:cs typeface="+mn-lt"/>
              </a:defRPr>
            </a:pPr>
            <a:r>
              <a:t>We komen algoritmische vooringenomenheid tegen, zowel </a:t>
            </a:r>
            <a:r>
              <a:rPr b="1"/>
              <a:t>bij het maken van GenAI-afbeeldingen </a:t>
            </a:r>
            <a:r>
              <a:t>als bij </a:t>
            </a:r>
            <a:r>
              <a:rPr b="1"/>
              <a:t>de verspreiding ervan op sociale media</a:t>
            </a:r>
            <a:r>
              <a:t> via machine learning-algoritmen.</a:t>
            </a:r>
          </a:p>
        </p:txBody>
      </p:sp>
    </p:spTree>
    <p:extLst>
      <p:ext uri="{BB962C8B-B14F-4D97-AF65-F5344CB8AC3E}">
        <p14:creationId xmlns:p14="http://schemas.microsoft.com/office/powerpoint/2010/main" val="408714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GenAI-afbeeldingen op sociale media:</a:t>
            </a:r>
            <a:br>
              <a:rPr lang="fr-FR" sz="3200" b="1" u="none" strike="noStrike" dirty="0">
                <a:solidFill>
                  <a:schemeClr val="dk1"/>
                </a:solidFill>
                <a:effectLst/>
                <a:uFillTx/>
                <a:latin typeface="Garet Heavy"/>
              </a:rPr>
            </a:br>
            <a:r>
              <a:rPr sz="2000">
                <a:latin typeface="Garet Book"/>
              </a:rPr>
              <a:t>de 'Voor-jou-pagina' en algoritmische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1659171"/>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199" y="165917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rPr dirty="0" err="1"/>
              <a:t>Algoritmische</a:t>
            </a:r>
            <a:r>
              <a:rPr dirty="0"/>
              <a:t> </a:t>
            </a:r>
            <a:r>
              <a:rPr dirty="0" err="1"/>
              <a:t>vooringenomenheid</a:t>
            </a:r>
            <a:r>
              <a:rPr dirty="0"/>
              <a:t> </a:t>
            </a:r>
            <a:r>
              <a:rPr dirty="0" err="1"/>
              <a:t>leidt</a:t>
            </a:r>
            <a:r>
              <a:rPr dirty="0"/>
              <a:t> tot </a:t>
            </a:r>
            <a:r>
              <a:rPr dirty="0" err="1"/>
              <a:t>vooringenomenheid</a:t>
            </a:r>
            <a:r>
              <a:rPr dirty="0"/>
              <a:t> </a:t>
            </a:r>
            <a:r>
              <a:rPr dirty="0" err="1"/>
              <a:t>bij</a:t>
            </a:r>
            <a:r>
              <a:rPr dirty="0"/>
              <a:t> </a:t>
            </a:r>
            <a:r>
              <a:rPr dirty="0" err="1"/>
              <a:t>gebruikers</a:t>
            </a:r>
            <a:r>
              <a:rPr dirty="0"/>
              <a:t>:</a:t>
            </a: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199" y="2055171"/>
            <a:ext cx="11048220" cy="3934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0"/>
              </a:spcBef>
              <a:buFont typeface="Arial" panose="020B0604020202020204" pitchFamily="34" charset="0"/>
              <a:buChar char="•"/>
              <a:defRPr sz="1400">
                <a:ea typeface="+mn-lt"/>
                <a:cs typeface="Times New Roman"/>
              </a:defRPr>
            </a:pPr>
            <a:r>
              <a:rPr dirty="0"/>
              <a:t>AI-</a:t>
            </a:r>
            <a:r>
              <a:rPr dirty="0" err="1"/>
              <a:t>algoritmen</a:t>
            </a:r>
            <a:r>
              <a:rPr dirty="0"/>
              <a:t> op </a:t>
            </a:r>
            <a:r>
              <a:rPr dirty="0" err="1"/>
              <a:t>sociale</a:t>
            </a:r>
            <a:r>
              <a:rPr dirty="0"/>
              <a:t> media </a:t>
            </a:r>
            <a:r>
              <a:rPr dirty="0" err="1"/>
              <a:t>selecteren</a:t>
            </a:r>
            <a:r>
              <a:rPr dirty="0"/>
              <a:t> </a:t>
            </a:r>
            <a:r>
              <a:rPr dirty="0" err="1"/>
              <a:t>voor</a:t>
            </a:r>
            <a:r>
              <a:rPr dirty="0"/>
              <a:t> </a:t>
            </a:r>
            <a:r>
              <a:rPr dirty="0" err="1"/>
              <a:t>elke</a:t>
            </a:r>
            <a:r>
              <a:rPr dirty="0"/>
              <a:t> </a:t>
            </a:r>
            <a:r>
              <a:rPr dirty="0" err="1"/>
              <a:t>gebruiker</a:t>
            </a:r>
            <a:r>
              <a:rPr dirty="0"/>
              <a:t> </a:t>
            </a:r>
            <a:r>
              <a:rPr b="1" dirty="0" err="1"/>
              <a:t>zeer</a:t>
            </a:r>
            <a:r>
              <a:rPr b="1" dirty="0"/>
              <a:t> </a:t>
            </a:r>
            <a:r>
              <a:rPr b="1" dirty="0" err="1"/>
              <a:t>gepersonaliseerde</a:t>
            </a:r>
            <a:r>
              <a:rPr b="1" dirty="0"/>
              <a:t> content</a:t>
            </a:r>
            <a:r>
              <a:rPr dirty="0"/>
              <a:t>.</a:t>
            </a:r>
          </a:p>
          <a:p>
            <a:pPr marL="342900" indent="-342900">
              <a:spcBef>
                <a:spcPts val="1000"/>
              </a:spcBef>
              <a:buFont typeface="Arial" panose="020B0604020202020204" pitchFamily="34" charset="0"/>
              <a:buChar char="•"/>
              <a:defRPr sz="1400">
                <a:ea typeface="+mn-lt"/>
                <a:cs typeface="Times New Roman"/>
              </a:defRPr>
            </a:pPr>
            <a:r>
              <a:rPr dirty="0" err="1"/>
              <a:t>Hierdoor</a:t>
            </a:r>
            <a:r>
              <a:rPr dirty="0"/>
              <a:t> </a:t>
            </a:r>
            <a:r>
              <a:rPr dirty="0" err="1"/>
              <a:t>ontstaan</a:t>
            </a:r>
            <a:r>
              <a:rPr dirty="0"/>
              <a:t> </a:t>
            </a:r>
            <a:r>
              <a:rPr b="1" dirty="0"/>
              <a:t>'</a:t>
            </a:r>
            <a:r>
              <a:rPr b="1" dirty="0" err="1"/>
              <a:t>comfortzones</a:t>
            </a:r>
            <a:r>
              <a:rPr b="1" dirty="0"/>
              <a:t>' die </a:t>
            </a:r>
            <a:r>
              <a:rPr b="1" dirty="0" err="1"/>
              <a:t>confrontatie</a:t>
            </a:r>
            <a:r>
              <a:rPr b="1" dirty="0"/>
              <a:t> met </a:t>
            </a:r>
            <a:r>
              <a:rPr b="1" dirty="0" err="1"/>
              <a:t>afwijkende</a:t>
            </a:r>
            <a:r>
              <a:rPr b="1" dirty="0"/>
              <a:t> </a:t>
            </a:r>
            <a:r>
              <a:rPr b="1" dirty="0" err="1"/>
              <a:t>meningen</a:t>
            </a:r>
            <a:r>
              <a:rPr b="1" dirty="0"/>
              <a:t> </a:t>
            </a:r>
            <a:r>
              <a:rPr b="1" dirty="0" err="1"/>
              <a:t>ontmoedigen</a:t>
            </a:r>
            <a:r>
              <a:rPr b="1" dirty="0"/>
              <a:t>, wat </a:t>
            </a:r>
            <a:r>
              <a:rPr dirty="0" err="1"/>
              <a:t>leidt</a:t>
            </a:r>
            <a:r>
              <a:rPr dirty="0"/>
              <a:t> tot </a:t>
            </a:r>
            <a:r>
              <a:rPr b="1" dirty="0" err="1"/>
              <a:t>politieke</a:t>
            </a:r>
            <a:r>
              <a:rPr b="1" dirty="0"/>
              <a:t> </a:t>
            </a:r>
            <a:r>
              <a:rPr b="1" dirty="0" err="1"/>
              <a:t>polarisatie</a:t>
            </a:r>
            <a:r>
              <a:rPr b="1" dirty="0"/>
              <a:t> </a:t>
            </a:r>
            <a:r>
              <a:rPr b="1" dirty="0" err="1"/>
              <a:t>en</a:t>
            </a:r>
            <a:r>
              <a:rPr b="1" dirty="0"/>
              <a:t> het </a:t>
            </a:r>
            <a:r>
              <a:rPr b="1" dirty="0" err="1"/>
              <a:t>risico</a:t>
            </a:r>
            <a:r>
              <a:rPr b="1" dirty="0"/>
              <a:t> op </a:t>
            </a:r>
            <a:r>
              <a:rPr b="1" dirty="0" err="1"/>
              <a:t>radicalisering</a:t>
            </a:r>
            <a:r>
              <a:rPr b="1" dirty="0"/>
              <a:t> </a:t>
            </a:r>
            <a:r>
              <a:rPr b="1" dirty="0" err="1"/>
              <a:t>vergroot</a:t>
            </a:r>
            <a:r>
              <a:rPr b="1" dirty="0"/>
              <a:t> </a:t>
            </a:r>
            <a:r>
              <a:rPr dirty="0"/>
              <a:t>(</a:t>
            </a:r>
            <a:r>
              <a:rPr dirty="0" err="1"/>
              <a:t>Rodilosse</a:t>
            </a:r>
            <a:r>
              <a:rPr dirty="0"/>
              <a:t>, 2024; Sharma et al., 2024). 2024 ).</a:t>
            </a:r>
            <a:endParaRPr lang="en-US" sz="1400" dirty="0">
              <a:cs typeface="Times New Roman"/>
            </a:endParaRPr>
          </a:p>
          <a:p>
            <a:pPr marL="342900" indent="-342900">
              <a:spcBef>
                <a:spcPts val="1000"/>
              </a:spcBef>
              <a:buFont typeface="Arial" panose="020B0604020202020204" pitchFamily="34" charset="0"/>
              <a:buChar char="•"/>
              <a:defRPr sz="1400">
                <a:cs typeface="Times New Roman"/>
              </a:defRPr>
            </a:pPr>
            <a:r>
              <a:rPr b="1" dirty="0"/>
              <a:t>Op </a:t>
            </a:r>
            <a:r>
              <a:rPr b="1" dirty="0" err="1"/>
              <a:t>betrokkenheid</a:t>
            </a:r>
            <a:r>
              <a:rPr b="1" dirty="0"/>
              <a:t> </a:t>
            </a:r>
            <a:r>
              <a:rPr b="1" dirty="0" err="1"/>
              <a:t>gebaseerde</a:t>
            </a:r>
            <a:r>
              <a:rPr b="1" dirty="0"/>
              <a:t> </a:t>
            </a:r>
            <a:r>
              <a:rPr b="1" dirty="0" err="1"/>
              <a:t>rangschikkingssystemen</a:t>
            </a:r>
            <a:r>
              <a:rPr b="1" dirty="0"/>
              <a:t> </a:t>
            </a:r>
            <a:r>
              <a:rPr dirty="0" err="1"/>
              <a:t>geven</a:t>
            </a:r>
            <a:r>
              <a:rPr dirty="0"/>
              <a:t> </a:t>
            </a:r>
            <a:r>
              <a:rPr dirty="0" err="1"/>
              <a:t>prioriteit</a:t>
            </a:r>
            <a:r>
              <a:rPr dirty="0"/>
              <a:t> </a:t>
            </a:r>
            <a:r>
              <a:rPr dirty="0" err="1"/>
              <a:t>aan</a:t>
            </a:r>
            <a:r>
              <a:rPr dirty="0"/>
              <a:t> </a:t>
            </a:r>
            <a:r>
              <a:rPr dirty="0" err="1"/>
              <a:t>sensationele</a:t>
            </a:r>
            <a:r>
              <a:rPr dirty="0"/>
              <a:t> </a:t>
            </a:r>
            <a:r>
              <a:rPr dirty="0" err="1"/>
              <a:t>en</a:t>
            </a:r>
            <a:r>
              <a:rPr dirty="0"/>
              <a:t> </a:t>
            </a:r>
            <a:r>
              <a:rPr dirty="0" err="1"/>
              <a:t>grensoverschrijdende</a:t>
            </a:r>
            <a:r>
              <a:rPr dirty="0"/>
              <a:t> content om </a:t>
            </a:r>
            <a:r>
              <a:rPr dirty="0" err="1"/>
              <a:t>hogere</a:t>
            </a:r>
            <a:r>
              <a:rPr dirty="0"/>
              <a:t> </a:t>
            </a:r>
            <a:r>
              <a:rPr dirty="0" err="1"/>
              <a:t>betrokkenheidspercentages</a:t>
            </a:r>
            <a:r>
              <a:rPr dirty="0"/>
              <a:t> </a:t>
            </a:r>
            <a:r>
              <a:rPr dirty="0" err="1"/>
              <a:t>te</a:t>
            </a:r>
            <a:r>
              <a:rPr dirty="0"/>
              <a:t> </a:t>
            </a:r>
            <a:r>
              <a:rPr dirty="0" err="1"/>
              <a:t>bereiken</a:t>
            </a:r>
            <a:r>
              <a:rPr dirty="0"/>
              <a:t> (Institute for Strategic Dialogue, 2025).</a:t>
            </a:r>
          </a:p>
          <a:p>
            <a:pPr marL="342900" indent="-342900">
              <a:spcBef>
                <a:spcPts val="1000"/>
              </a:spcBef>
              <a:buFont typeface="Arial" panose="020B0604020202020204" pitchFamily="34" charset="0"/>
              <a:buChar char="•"/>
              <a:defRPr sz="1400">
                <a:latin typeface="Garet Book"/>
                <a:ea typeface="+mn-lt"/>
                <a:cs typeface="Times New Roman"/>
              </a:defRPr>
            </a:pPr>
            <a:r>
              <a:rPr dirty="0"/>
              <a:t>Machine-learning-</a:t>
            </a:r>
            <a:r>
              <a:rPr dirty="0" err="1"/>
              <a:t>algoritmen</a:t>
            </a:r>
            <a:r>
              <a:rPr dirty="0"/>
              <a:t> </a:t>
            </a:r>
            <a:r>
              <a:rPr b="1" dirty="0" err="1"/>
              <a:t>versterken</a:t>
            </a:r>
            <a:r>
              <a:rPr b="1" dirty="0"/>
              <a:t> </a:t>
            </a:r>
            <a:r>
              <a:rPr b="1" dirty="0" err="1"/>
              <a:t>extremistische</a:t>
            </a:r>
            <a:r>
              <a:rPr b="1" dirty="0"/>
              <a:t> content</a:t>
            </a:r>
            <a:r>
              <a:rPr dirty="0"/>
              <a:t>, </a:t>
            </a:r>
            <a:r>
              <a:rPr dirty="0" err="1"/>
              <a:t>waaronder</a:t>
            </a:r>
            <a:r>
              <a:rPr dirty="0"/>
              <a:t> </a:t>
            </a:r>
            <a:r>
              <a:rPr dirty="0" err="1"/>
              <a:t>haatzaaiende</a:t>
            </a:r>
            <a:r>
              <a:rPr dirty="0"/>
              <a:t> </a:t>
            </a:r>
            <a:r>
              <a:rPr dirty="0" err="1"/>
              <a:t>uitlatingen</a:t>
            </a:r>
            <a:r>
              <a:rPr dirty="0"/>
              <a:t> </a:t>
            </a:r>
            <a:r>
              <a:rPr dirty="0" err="1"/>
              <a:t>en</a:t>
            </a:r>
            <a:r>
              <a:rPr dirty="0"/>
              <a:t> </a:t>
            </a:r>
            <a:r>
              <a:rPr dirty="0" err="1"/>
              <a:t>desinformatie</a:t>
            </a:r>
            <a:r>
              <a:rPr dirty="0"/>
              <a:t> (O’Connor &amp; Holt, 2024; </a:t>
            </a:r>
            <a:r>
              <a:rPr dirty="0" err="1"/>
              <a:t>Matlach</a:t>
            </a:r>
            <a:r>
              <a:rPr dirty="0"/>
              <a:t> &amp; Hammer, 2024) </a:t>
            </a:r>
          </a:p>
          <a:p>
            <a:pPr marL="342900" indent="-342900">
              <a:spcBef>
                <a:spcPts val="1000"/>
              </a:spcBef>
              <a:buFont typeface="Arial" panose="020B0604020202020204" pitchFamily="34" charset="0"/>
              <a:buChar char="•"/>
              <a:defRPr sz="1400">
                <a:latin typeface="Garet Book"/>
                <a:ea typeface="+mn-lt"/>
                <a:cs typeface="Times New Roman"/>
              </a:defRPr>
            </a:pPr>
            <a:r>
              <a:rPr dirty="0"/>
              <a:t>Makers van </a:t>
            </a:r>
            <a:r>
              <a:rPr dirty="0" err="1"/>
              <a:t>extremistische</a:t>
            </a:r>
            <a:r>
              <a:rPr dirty="0"/>
              <a:t> content </a:t>
            </a:r>
            <a:r>
              <a:rPr b="1" dirty="0" err="1"/>
              <a:t>maken</a:t>
            </a:r>
            <a:r>
              <a:rPr b="1" dirty="0"/>
              <a:t> </a:t>
            </a:r>
            <a:r>
              <a:rPr b="1" dirty="0" err="1"/>
              <a:t>gebruik</a:t>
            </a:r>
            <a:r>
              <a:rPr b="1" dirty="0"/>
              <a:t> van </a:t>
            </a:r>
            <a:r>
              <a:rPr b="1" dirty="0" err="1"/>
              <a:t>algoritmen</a:t>
            </a:r>
            <a:r>
              <a:rPr b="1" dirty="0"/>
              <a:t> om de </a:t>
            </a:r>
            <a:r>
              <a:rPr b="1" dirty="0" err="1"/>
              <a:t>zichtbaarheid</a:t>
            </a:r>
            <a:r>
              <a:rPr b="1" dirty="0"/>
              <a:t> van </a:t>
            </a:r>
            <a:r>
              <a:rPr b="1" dirty="0" err="1"/>
              <a:t>extremistische</a:t>
            </a:r>
            <a:r>
              <a:rPr b="1" dirty="0"/>
              <a:t> content </a:t>
            </a:r>
            <a:r>
              <a:rPr b="1" dirty="0" err="1"/>
              <a:t>te</a:t>
            </a:r>
            <a:r>
              <a:rPr b="1" dirty="0"/>
              <a:t> </a:t>
            </a:r>
            <a:r>
              <a:rPr b="1" dirty="0" err="1"/>
              <a:t>vergroten</a:t>
            </a:r>
            <a:r>
              <a:rPr b="1" dirty="0"/>
              <a:t> </a:t>
            </a:r>
            <a:r>
              <a:rPr dirty="0"/>
              <a:t>(Institute for Strategic Dialogue, 2022)</a:t>
            </a:r>
          </a:p>
          <a:p>
            <a:pPr lvl="1">
              <a:spcBef>
                <a:spcPts val="1000"/>
              </a:spcBef>
              <a:buFont typeface="Courier New" panose="020B0604020202020204" pitchFamily="34" charset="0"/>
              <a:buChar char="o"/>
              <a:defRPr sz="1200"/>
            </a:pPr>
            <a:r>
              <a:rPr dirty="0"/>
              <a:t> </a:t>
            </a:r>
            <a:r>
              <a:rPr dirty="0" err="1"/>
              <a:t>GenAI</a:t>
            </a:r>
            <a:r>
              <a:rPr dirty="0"/>
              <a:t> </a:t>
            </a:r>
            <a:r>
              <a:rPr dirty="0" err="1"/>
              <a:t>stelt</a:t>
            </a:r>
            <a:r>
              <a:rPr dirty="0"/>
              <a:t> </a:t>
            </a:r>
            <a:r>
              <a:rPr dirty="0" err="1"/>
              <a:t>extreemrechts</a:t>
            </a:r>
            <a:r>
              <a:rPr dirty="0"/>
              <a:t> in </a:t>
            </a:r>
            <a:r>
              <a:rPr dirty="0" err="1"/>
              <a:t>staat</a:t>
            </a:r>
            <a:r>
              <a:rPr dirty="0"/>
              <a:t> om </a:t>
            </a:r>
            <a:r>
              <a:rPr dirty="0" err="1"/>
              <a:t>snel</a:t>
            </a:r>
            <a:r>
              <a:rPr dirty="0"/>
              <a:t> </a:t>
            </a:r>
            <a:r>
              <a:rPr dirty="0" err="1"/>
              <a:t>enorme</a:t>
            </a:r>
            <a:r>
              <a:rPr dirty="0"/>
              <a:t> </a:t>
            </a:r>
            <a:r>
              <a:rPr dirty="0" err="1"/>
              <a:t>hoeveelheden</a:t>
            </a:r>
            <a:r>
              <a:rPr dirty="0"/>
              <a:t> content </a:t>
            </a:r>
            <a:r>
              <a:rPr dirty="0" err="1"/>
              <a:t>te</a:t>
            </a:r>
            <a:r>
              <a:rPr dirty="0"/>
              <a:t> </a:t>
            </a:r>
            <a:r>
              <a:rPr dirty="0" err="1"/>
              <a:t>genereren</a:t>
            </a:r>
            <a:r>
              <a:rPr dirty="0"/>
              <a:t> om 'de zone </a:t>
            </a:r>
            <a:r>
              <a:rPr dirty="0" err="1"/>
              <a:t>te</a:t>
            </a:r>
            <a:r>
              <a:rPr dirty="0"/>
              <a:t> </a:t>
            </a:r>
            <a:r>
              <a:rPr dirty="0" err="1"/>
              <a:t>overspoelen</a:t>
            </a:r>
            <a:r>
              <a:rPr dirty="0"/>
              <a:t> met shit' (Rau et al., 2025). </a:t>
            </a:r>
            <a:endParaRPr lang="en-US" sz="1200" dirty="0">
              <a:latin typeface="Garet Book"/>
              <a:ea typeface="+mn-lt"/>
              <a:cs typeface="Times New Roman"/>
            </a:endParaRPr>
          </a:p>
          <a:p>
            <a:pPr marL="342900" indent="-342900">
              <a:spcBef>
                <a:spcPts val="1000"/>
              </a:spcBef>
              <a:buFont typeface="Arial" panose="020B0604020202020204" pitchFamily="34" charset="0"/>
              <a:buChar char="•"/>
              <a:defRPr sz="1400">
                <a:latin typeface="Garet Book"/>
                <a:ea typeface="+mn-lt"/>
                <a:cs typeface="Times New Roman"/>
              </a:defRPr>
            </a:pPr>
            <a:r>
              <a:rPr dirty="0"/>
              <a:t>Er is </a:t>
            </a:r>
            <a:r>
              <a:rPr dirty="0" err="1"/>
              <a:t>vastgesteld</a:t>
            </a:r>
            <a:r>
              <a:rPr dirty="0"/>
              <a:t> </a:t>
            </a:r>
            <a:r>
              <a:rPr dirty="0" err="1"/>
              <a:t>dat</a:t>
            </a:r>
            <a:r>
              <a:rPr dirty="0"/>
              <a:t> het TikTok-</a:t>
            </a:r>
            <a:r>
              <a:rPr dirty="0" err="1"/>
              <a:t>algoritme</a:t>
            </a:r>
            <a:r>
              <a:rPr dirty="0"/>
              <a:t> </a:t>
            </a:r>
            <a:r>
              <a:rPr b="1" dirty="0"/>
              <a:t>content van </a:t>
            </a:r>
            <a:r>
              <a:rPr b="1" dirty="0" err="1"/>
              <a:t>witte</a:t>
            </a:r>
            <a:r>
              <a:rPr b="1" dirty="0"/>
              <a:t> </a:t>
            </a:r>
            <a:r>
              <a:rPr b="1" dirty="0" err="1"/>
              <a:t>supremacisten</a:t>
            </a:r>
            <a:r>
              <a:rPr b="1" dirty="0"/>
              <a:t> </a:t>
            </a:r>
            <a:r>
              <a:rPr b="1" dirty="0" err="1"/>
              <a:t>promoot</a:t>
            </a:r>
            <a:r>
              <a:rPr b="1" dirty="0"/>
              <a:t> </a:t>
            </a:r>
            <a:r>
              <a:rPr b="1" dirty="0" err="1"/>
              <a:t>en</a:t>
            </a:r>
            <a:r>
              <a:rPr b="1" dirty="0"/>
              <a:t> </a:t>
            </a:r>
            <a:r>
              <a:rPr b="1" dirty="0" err="1"/>
              <a:t>versterkt</a:t>
            </a:r>
            <a:r>
              <a:rPr b="1" dirty="0"/>
              <a:t>. </a:t>
            </a:r>
            <a:r>
              <a:rPr dirty="0"/>
              <a:t>(O'Connor &amp; Holt, 2024) </a:t>
            </a:r>
          </a:p>
          <a:p>
            <a:pPr marL="342900" indent="-342900">
              <a:spcBef>
                <a:spcPts val="1000"/>
              </a:spcBef>
              <a:buFont typeface="Arial" panose="020B0604020202020204" pitchFamily="34" charset="0"/>
              <a:buChar char="•"/>
              <a:defRPr sz="1400">
                <a:latin typeface="Garet Book"/>
                <a:ea typeface="+mn-lt"/>
                <a:cs typeface="Times New Roman"/>
              </a:defRPr>
            </a:pPr>
            <a:r>
              <a:rPr dirty="0"/>
              <a:t>Er is </a:t>
            </a:r>
            <a:r>
              <a:rPr dirty="0" err="1"/>
              <a:t>vastgesteld</a:t>
            </a:r>
            <a:r>
              <a:rPr dirty="0"/>
              <a:t> </a:t>
            </a:r>
            <a:r>
              <a:rPr dirty="0" err="1"/>
              <a:t>dat</a:t>
            </a:r>
            <a:r>
              <a:rPr dirty="0"/>
              <a:t> de </a:t>
            </a:r>
            <a:r>
              <a:rPr dirty="0" err="1"/>
              <a:t>algoritmen</a:t>
            </a:r>
            <a:r>
              <a:rPr dirty="0"/>
              <a:t> van YouTube </a:t>
            </a:r>
            <a:r>
              <a:rPr b="1" dirty="0" err="1"/>
              <a:t>onevenredig</a:t>
            </a:r>
            <a:r>
              <a:rPr b="1" dirty="0"/>
              <a:t> </a:t>
            </a:r>
            <a:r>
              <a:rPr b="1" dirty="0" err="1"/>
              <a:t>vaak</a:t>
            </a:r>
            <a:r>
              <a:rPr b="1" dirty="0"/>
              <a:t> </a:t>
            </a:r>
            <a:r>
              <a:rPr b="1" dirty="0" err="1"/>
              <a:t>vrouwonvriendelijke</a:t>
            </a:r>
            <a:r>
              <a:rPr b="1" dirty="0"/>
              <a:t> </a:t>
            </a:r>
            <a:r>
              <a:rPr b="1" dirty="0" err="1"/>
              <a:t>en</a:t>
            </a:r>
            <a:r>
              <a:rPr b="1" dirty="0"/>
              <a:t> </a:t>
            </a:r>
            <a:r>
              <a:rPr b="1" dirty="0" err="1"/>
              <a:t>extremistische</a:t>
            </a:r>
            <a:r>
              <a:rPr b="1" dirty="0"/>
              <a:t> content </a:t>
            </a:r>
            <a:r>
              <a:rPr b="1" dirty="0" err="1"/>
              <a:t>voorstellen</a:t>
            </a:r>
            <a:r>
              <a:rPr b="1" dirty="0"/>
              <a:t>. </a:t>
            </a:r>
            <a:r>
              <a:rPr dirty="0"/>
              <a:t>(Thomas </a:t>
            </a:r>
            <a:r>
              <a:rPr dirty="0" err="1"/>
              <a:t>en</a:t>
            </a:r>
            <a:r>
              <a:rPr dirty="0"/>
              <a:t> Balint, 2022) </a:t>
            </a:r>
            <a:endParaRPr lang="en-US" sz="1400" dirty="0"/>
          </a:p>
        </p:txBody>
      </p:sp>
    </p:spTree>
    <p:extLst>
      <p:ext uri="{BB962C8B-B14F-4D97-AF65-F5344CB8AC3E}">
        <p14:creationId xmlns:p14="http://schemas.microsoft.com/office/powerpoint/2010/main" val="33884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A20E74-C97B-B89C-C38C-2815023F158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1AD2727-C0A8-B27B-163E-1B3CFC611A2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C0F0B54B-1878-6505-35AE-08A25AB136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Subtitle 3">
            <a:extLst>
              <a:ext uri="{FF2B5EF4-FFF2-40B4-BE49-F238E27FC236}">
                <a16:creationId xmlns:a16="http://schemas.microsoft.com/office/drawing/2014/main" id="{AE3F54CB-7923-B8F1-813D-98E6617FF507}"/>
              </a:ext>
            </a:extLst>
          </p:cNvPr>
          <p:cNvSpPr>
            <a:spLocks noGrp="1"/>
          </p:cNvSpPr>
          <p:nvPr>
            <p:ph idx="1"/>
          </p:nvPr>
        </p:nvSpPr>
        <p:spPr>
          <a:xfrm>
            <a:off x="457199" y="2125184"/>
            <a:ext cx="7089322" cy="3977536"/>
          </a:xfrm>
        </p:spPr>
        <p:txBody>
          <a:bodyPr vert="horz" lIns="91440" tIns="45720" rIns="91440" bIns="45720" anchor="t">
            <a:noAutofit/>
          </a:bodyPr>
          <a:lstStyle/>
          <a:p>
            <a:pPr>
              <a:lnSpc>
                <a:spcPct val="100000"/>
              </a:lnSpc>
              <a:defRPr sz="1600">
                <a:highlight>
                  <a:srgbClr val="F4EEFE"/>
                </a:highlight>
                <a:ea typeface="+mn-lt"/>
                <a:cs typeface="+mn-lt"/>
              </a:defRPr>
            </a:pPr>
            <a:r>
              <a:t>AI wordt gezien als 'neutraal', daarom ontkennen gebruikers dat AI vooringenomen kan zijn</a:t>
            </a:r>
          </a:p>
          <a:p>
            <a:pPr>
              <a:lnSpc>
                <a:spcPct val="100000"/>
              </a:lnSpc>
              <a:defRPr sz="1600">
                <a:ea typeface="+mn-lt"/>
                <a:cs typeface="+mn-lt"/>
              </a:defRPr>
            </a:pPr>
            <a:r>
              <a:t>AI kan </a:t>
            </a:r>
            <a:r>
              <a:rPr>
                <a:highlight>
                  <a:srgbClr val="F4EEFE"/>
                </a:highlight>
              </a:rPr>
              <a:t>discriminerend gedrag</a:t>
            </a:r>
            <a:r>
              <a:t> normaliseren</a:t>
            </a:r>
            <a:endParaRPr lang="en-US" sz="1600" dirty="0">
              <a:highlight>
                <a:srgbClr val="F4EEFE"/>
              </a:highlight>
              <a:ea typeface="+mn-lt"/>
              <a:cs typeface="+mn-lt"/>
            </a:endParaRPr>
          </a:p>
          <a:p>
            <a:pPr>
              <a:lnSpc>
                <a:spcPct val="100000"/>
              </a:lnSpc>
              <a:defRPr sz="1600"/>
            </a:pPr>
            <a:r>
              <a:t>Verkeerde weergave of gebrek aan weergave in GenAI-afbeeldingen leidt tot een </a:t>
            </a:r>
            <a:r>
              <a:rPr>
                <a:highlight>
                  <a:srgbClr val="F4EEFE"/>
                </a:highlight>
              </a:rPr>
              <a:t>verminderd gevoel van verbondenheid</a:t>
            </a:r>
            <a:r>
              <a:t>/verandering van eigen verwachtingen, bijv.</a:t>
            </a:r>
          </a:p>
          <a:p>
            <a:pPr lvl="1">
              <a:lnSpc>
                <a:spcPct val="100000"/>
              </a:lnSpc>
              <a:spcBef>
                <a:spcPts val="0"/>
              </a:spcBef>
              <a:buFont typeface="Courier New" panose="020B0604020202020204" pitchFamily="34" charset="0"/>
              <a:buChar char="o"/>
              <a:defRPr sz="1400"/>
            </a:pPr>
            <a:r>
              <a:t>Vrouwen van kleur worden alleen afgebeeld in laagbetaalde banen</a:t>
            </a:r>
          </a:p>
          <a:p>
            <a:pPr lvl="1">
              <a:lnSpc>
                <a:spcPct val="100000"/>
              </a:lnSpc>
              <a:spcBef>
                <a:spcPts val="0"/>
              </a:spcBef>
              <a:buFont typeface="Courier New" panose="020B0604020202020204" pitchFamily="34" charset="0"/>
              <a:buChar char="o"/>
              <a:defRPr sz="1400"/>
            </a:pPr>
            <a:r>
              <a:t>Mannen met een donkere huidskleur worden afgebeeld als criminelen</a:t>
            </a:r>
          </a:p>
          <a:p>
            <a:pPr>
              <a:lnSpc>
                <a:spcPct val="100000"/>
              </a:lnSpc>
              <a:defRPr sz="1600"/>
            </a:pPr>
            <a:r>
              <a:t>Algemeen effect van sociale media en schoonheidsnormen op </a:t>
            </a:r>
            <a:r>
              <a:rPr>
                <a:highlight>
                  <a:srgbClr val="F4EEFE"/>
                </a:highlight>
              </a:rPr>
              <a:t>het gevoel van eigenwaarde</a:t>
            </a:r>
          </a:p>
          <a:p>
            <a:pPr>
              <a:lnSpc>
                <a:spcPct val="100000"/>
              </a:lnSpc>
              <a:defRPr sz="1600"/>
            </a:pPr>
            <a:r>
              <a:t>AI-algoritmen bevorderen </a:t>
            </a:r>
            <a:r>
              <a:rPr>
                <a:highlight>
                  <a:srgbClr val="F4EEFE"/>
                </a:highlight>
              </a:rPr>
              <a:t>polarisatie en radicalisering,</a:t>
            </a:r>
            <a:r>
              <a:t> waardoor de democratische beraadslaging en de kritisch-denkvaardigheden van gebruikers worden aangetast</a:t>
            </a:r>
          </a:p>
        </p:txBody>
      </p:sp>
      <p:graphicFrame>
        <p:nvGraphicFramePr>
          <p:cNvPr id="5" name="Diagram 4">
            <a:extLst>
              <a:ext uri="{FF2B5EF4-FFF2-40B4-BE49-F238E27FC236}">
                <a16:creationId xmlns:a16="http://schemas.microsoft.com/office/drawing/2014/main" id="{B494C2EA-7FEA-ADC1-BB9D-EDE91FB97DC9}"/>
              </a:ext>
            </a:extLst>
          </p:cNvPr>
          <p:cNvGraphicFramePr/>
          <p:nvPr>
            <p:extLst>
              <p:ext uri="{D42A27DB-BD31-4B8C-83A1-F6EECF244321}">
                <p14:modId xmlns:p14="http://schemas.microsoft.com/office/powerpoint/2010/main" val="2764495583"/>
              </p:ext>
            </p:extLst>
          </p:nvPr>
        </p:nvGraphicFramePr>
        <p:xfrm>
          <a:off x="7426779" y="1820636"/>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feld 5">
            <a:extLst>
              <a:ext uri="{FF2B5EF4-FFF2-40B4-BE49-F238E27FC236}">
                <a16:creationId xmlns:a16="http://schemas.microsoft.com/office/drawing/2014/main" id="{06C03674-E9B3-4081-BA12-27B2F6706421}"/>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Effecten op de samenleving</a:t>
            </a:r>
            <a:br>
              <a:rPr lang="it-IT" sz="3200" b="1" u="none" strike="noStrike" dirty="0">
                <a:solidFill>
                  <a:schemeClr val="dk1"/>
                </a:solidFill>
                <a:effectLst/>
                <a:uFillTx/>
                <a:latin typeface="Garet Heavy"/>
              </a:rPr>
            </a:br>
            <a:r>
              <a:rPr sz="2000">
                <a:latin typeface="Garet Book"/>
              </a:rPr>
              <a:t> (Bass &amp; Nicoletti, 2023; Merino et al., 2024; UCL, 2024)</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22404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Title 4">
            <a:extLst>
              <a:ext uri="{FF2B5EF4-FFF2-40B4-BE49-F238E27FC236}">
                <a16:creationId xmlns:a16="http://schemas.microsoft.com/office/drawing/2014/main" id="{F6EE2B5C-B211-33C1-67D6-A072A66BECE9}"/>
              </a:ext>
            </a:extLst>
          </p:cNvPr>
          <p:cNvSpPr>
            <a:spLocks noGrp="1"/>
          </p:cNvSpPr>
          <p:nvPr>
            <p:ph type="title"/>
          </p:nvPr>
        </p:nvSpPr>
        <p:spPr>
          <a:xfrm>
            <a:off x="457200" y="756000"/>
            <a:ext cx="5637600" cy="583200"/>
          </a:xfrm>
        </p:spPr>
        <p:txBody>
          <a:bodyPr/>
          <a:lstStyle/>
          <a:p>
            <a:pPr>
              <a:defRPr sz="3200" b="1"/>
            </a:pPr>
            <a:r>
              <a:t>Inhoud</a:t>
            </a:r>
            <a:endParaRPr lang="en-US" b="1" dirty="0"/>
          </a:p>
        </p:txBody>
      </p:sp>
      <p:sp>
        <p:nvSpPr>
          <p:cNvPr id="7" name="Text Placeholder 6">
            <a:extLst>
              <a:ext uri="{FF2B5EF4-FFF2-40B4-BE49-F238E27FC236}">
                <a16:creationId xmlns:a16="http://schemas.microsoft.com/office/drawing/2014/main" id="{55DEE47D-C27E-CEED-9169-D6C9AC40CD5C}"/>
              </a:ext>
            </a:extLst>
          </p:cNvPr>
          <p:cNvSpPr>
            <a:spLocks noGrp="1"/>
          </p:cNvSpPr>
          <p:nvPr>
            <p:ph idx="1"/>
          </p:nvPr>
        </p:nvSpPr>
        <p:spPr>
          <a:xfrm>
            <a:off x="1043354" y="1774800"/>
            <a:ext cx="10515600" cy="3171470"/>
          </a:xfrm>
        </p:spPr>
        <p:txBody>
          <a:bodyPr vert="horz" lIns="91440" tIns="45720" rIns="91440" bIns="45720" anchor="t">
            <a:normAutofit/>
          </a:bodyPr>
          <a:lstStyle/>
          <a:p>
            <a:pPr marL="514350" indent="-514350">
              <a:lnSpc>
                <a:spcPct val="150000"/>
              </a:lnSpc>
              <a:buAutoNum type="arabicPeriod"/>
            </a:pPr>
            <a:r>
              <a:rPr sz="1800"/>
              <a:t>GenAI-afbeeldingen begrijpen</a:t>
            </a:r>
            <a:br>
              <a:rPr lang="en-US" sz="1400" dirty="0"/>
            </a:br>
            <a:r>
              <a:rPr sz="1400"/>
              <a:t>1.1 Afbeeldingen in socialemediatrends</a:t>
            </a:r>
            <a:br>
              <a:rPr lang="en-US" sz="1400" dirty="0"/>
            </a:br>
            <a:r>
              <a:rPr sz="1400"/>
              <a:t>begrijpen 1.2 Oefening: #aiart #aiartwork analyseren</a:t>
            </a:r>
          </a:p>
          <a:p>
            <a:pPr marL="514350" indent="-514350">
              <a:lnSpc>
                <a:spcPct val="150000"/>
              </a:lnSpc>
              <a:buAutoNum type="arabicPeriod"/>
            </a:pPr>
            <a:r>
              <a:rPr sz="1800"/>
              <a:t>Vooringenomenheid in GenAI-afbeeldingen</a:t>
            </a:r>
            <a:br>
              <a:rPr lang="en-US" sz="1400" dirty="0"/>
            </a:br>
            <a:r>
              <a:rPr sz="1400"/>
              <a:t>2.1 Het probleem met GenAI-afbeeldingen: vooringenomenheid.</a:t>
            </a:r>
            <a:br>
              <a:rPr lang="en-US" sz="1400" dirty="0"/>
            </a:br>
            <a:r>
              <a:rPr sz="1400"/>
              <a:t>2.2 GenAI-afbeeldingen op sociale media</a:t>
            </a:r>
            <a:br>
              <a:rPr lang="en-US" sz="1400" dirty="0"/>
            </a:br>
            <a:r>
              <a:rPr sz="1400"/>
              <a:t>2.3 Effecten op de samenleving</a:t>
            </a:r>
          </a:p>
          <a:p>
            <a:pPr marL="0" indent="0">
              <a:buNone/>
            </a:pPr>
            <a:endParaRPr lang="en-US" sz="2000" dirty="0"/>
          </a:p>
        </p:txBody>
      </p:sp>
    </p:spTree>
    <p:extLst>
      <p:ext uri="{BB962C8B-B14F-4D97-AF65-F5344CB8AC3E}">
        <p14:creationId xmlns:p14="http://schemas.microsoft.com/office/powerpoint/2010/main" val="354778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279921" y="2392020"/>
            <a:ext cx="3854148"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dirty="0" err="1"/>
              <a:t>Voorbeeld</a:t>
            </a:r>
            <a:r>
              <a:rPr dirty="0"/>
              <a:t> 1</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887925423"/>
              </p:ext>
            </p:extLst>
          </p:nvPr>
        </p:nvGraphicFramePr>
        <p:xfrm>
          <a:off x="4562671" y="1706131"/>
          <a:ext cx="7172129" cy="3893143"/>
        </p:xfrm>
        <a:graphic>
          <a:graphicData uri="http://schemas.openxmlformats.org/drawingml/2006/table">
            <a:tbl>
              <a:tblPr firstRow="1" bandRow="1">
                <a:tableStyleId>{B301B821-A1FF-4177-AEE7-76D212191A09}</a:tableStyleId>
              </a:tblPr>
              <a:tblGrid>
                <a:gridCol w="2141962">
                  <a:extLst>
                    <a:ext uri="{9D8B030D-6E8A-4147-A177-3AD203B41FA5}">
                      <a16:colId xmlns:a16="http://schemas.microsoft.com/office/drawing/2014/main" val="1169520722"/>
                    </a:ext>
                  </a:extLst>
                </a:gridCol>
                <a:gridCol w="5030167">
                  <a:extLst>
                    <a:ext uri="{9D8B030D-6E8A-4147-A177-3AD203B41FA5}">
                      <a16:colId xmlns:a16="http://schemas.microsoft.com/office/drawing/2014/main" val="2724736713"/>
                    </a:ext>
                  </a:extLst>
                </a:gridCol>
              </a:tblGrid>
              <a:tr h="610656">
                <a:tc>
                  <a:txBody>
                    <a:bodyPr/>
                    <a:lstStyle/>
                    <a:p>
                      <a:pPr>
                        <a:lnSpc>
                          <a:spcPct val="100000"/>
                        </a:lnSpc>
                        <a:defRPr sz="1600">
                          <a:solidFill>
                            <a:schemeClr val="tx1"/>
                          </a:solidFill>
                          <a:latin typeface="Garet Book"/>
                        </a:defRPr>
                      </a:pPr>
                      <a:r>
                        <a:t>Bron</a:t>
                      </a:r>
                    </a:p>
                  </a:txBody>
                  <a:tcPr anchor="ctr"/>
                </a:tc>
                <a:tc>
                  <a:txBody>
                    <a:bodyPr/>
                    <a:lstStyle/>
                    <a:p>
                      <a:pPr>
                        <a:lnSpc>
                          <a:spcPct val="100000"/>
                        </a:lnSpc>
                        <a:defRPr sz="1600">
                          <a:solidFill>
                            <a:schemeClr val="tx1"/>
                          </a:solidFill>
                          <a:latin typeface="Garet Book"/>
                        </a:defRPr>
                      </a:pPr>
                      <a:r>
                        <a:t>Vertekende trainingsdata</a:t>
                      </a:r>
                      <a:endParaRPr lang="de-DE" sz="1600" b="0" dirty="0">
                        <a:solidFill>
                          <a:schemeClr val="tx1"/>
                        </a:solidFill>
                        <a:latin typeface="Garet Book"/>
                      </a:endParaRPr>
                    </a:p>
                  </a:txBody>
                  <a:tcPr anchor="ctr"/>
                </a:tc>
                <a:extLst>
                  <a:ext uri="{0D108BD9-81ED-4DB2-BD59-A6C34878D82A}">
                    <a16:rowId xmlns:a16="http://schemas.microsoft.com/office/drawing/2014/main" val="1217796060"/>
                  </a:ext>
                </a:extLst>
              </a:tr>
              <a:tr h="1505728">
                <a:tc>
                  <a:txBody>
                    <a:bodyPr/>
                    <a:lstStyle/>
                    <a:p>
                      <a:pPr>
                        <a:lnSpc>
                          <a:spcPct val="100000"/>
                        </a:lnSpc>
                        <a:defRPr sz="1600" b="1">
                          <a:latin typeface="Garet Book"/>
                        </a:defRPr>
                      </a:pPr>
                      <a:r>
                        <a:t>Resultaat</a:t>
                      </a:r>
                      <a:endParaRPr lang="de-DE" sz="1600" b="1" dirty="0">
                        <a:latin typeface="Garet Book"/>
                      </a:endParaRPr>
                    </a:p>
                  </a:txBody>
                  <a:tcPr anchor="ctr"/>
                </a:tc>
                <a:tc>
                  <a:txBody>
                    <a:bodyPr/>
                    <a:lstStyle/>
                    <a:p>
                      <a:pPr lvl="0">
                        <a:lnSpc>
                          <a:spcPct val="100000"/>
                        </a:lnSpc>
                        <a:buNone/>
                        <a:defRPr sz="1600">
                          <a:solidFill>
                            <a:srgbClr val="0B163B"/>
                          </a:solidFill>
                          <a:latin typeface="Garet Book"/>
                        </a:defRPr>
                      </a:pPr>
                      <a:r>
                        <a:t>Gegevens over structureel gediscrimineerde groepen mensen worden niet/minder vaak verzameld, niet/minder vaak opgeslagen of niet/minder vaak geanalyseerd</a:t>
                      </a:r>
                      <a:endParaRPr lang="de-DE" sz="1600" dirty="0">
                        <a:latin typeface="Garet Book"/>
                      </a:endParaRPr>
                    </a:p>
                  </a:txBody>
                  <a:tcPr anchor="ctr"/>
                </a:tc>
                <a:extLst>
                  <a:ext uri="{0D108BD9-81ED-4DB2-BD59-A6C34878D82A}">
                    <a16:rowId xmlns:a16="http://schemas.microsoft.com/office/drawing/2014/main" val="2055425372"/>
                  </a:ext>
                </a:extLst>
              </a:tr>
              <a:tr h="1776759">
                <a:tc>
                  <a:txBody>
                    <a:bodyPr/>
                    <a:lstStyle/>
                    <a:p>
                      <a:pPr>
                        <a:lnSpc>
                          <a:spcPct val="100000"/>
                        </a:lnSpc>
                        <a:defRPr sz="1600" b="1">
                          <a:latin typeface="Garet Book"/>
                        </a:defRPr>
                      </a:pPr>
                      <a:r>
                        <a:t>Voorbeeld uit de praktijk</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defRPr sz="1600">
                          <a:solidFill>
                            <a:srgbClr val="0B163B"/>
                          </a:solidFill>
                          <a:latin typeface="Garet Book"/>
                        </a:defRPr>
                      </a:pPr>
                      <a:r>
                        <a:t>Een door AI gegenereerde afbeelding van een groep mensen bestaat vaak alleen uit jonge, valide vrouwen en mannen, omdat de meeste foto's van groepen mensen in de trainingsdata geen non-binaire, oudere of gehandicapte personen laten zien.</a:t>
                      </a:r>
                      <a:endParaRPr lang="en-US" sz="1600" b="0" i="0" u="none" strike="noStrike" noProof="0" dirty="0">
                        <a:solidFill>
                          <a:srgbClr val="0B163B"/>
                        </a:solidFill>
                        <a:latin typeface="Garet Book"/>
                      </a:endParaRPr>
                    </a:p>
                  </a:txBody>
                  <a:tcPr anchor="ctr"/>
                </a:tc>
                <a:extLst>
                  <a:ext uri="{0D108BD9-81ED-4DB2-BD59-A6C34878D82A}">
                    <a16:rowId xmlns:a16="http://schemas.microsoft.com/office/drawing/2014/main" val="152428440"/>
                  </a:ext>
                </a:extLst>
              </a:tr>
            </a:tbl>
          </a:graphicData>
        </a:graphic>
      </p:graphicFrame>
      <p:sp>
        <p:nvSpPr>
          <p:cNvPr id="9" name="Textfeld 5">
            <a:extLst>
              <a:ext uri="{FF2B5EF4-FFF2-40B4-BE49-F238E27FC236}">
                <a16:creationId xmlns:a16="http://schemas.microsoft.com/office/drawing/2014/main" id="{A05E5C6A-A0F7-4AF3-8C06-AB48D928DC19}"/>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a:effectLst/>
                <a:uFillTx/>
                <a:latin typeface="Garet Heavy"/>
              </a:rPr>
              <a:t>Effecten op de samenleving</a:t>
            </a:r>
            <a:br>
              <a:rPr lang="it-IT" sz="3200" b="1" u="none" strike="noStrike" dirty="0">
                <a:solidFill>
                  <a:schemeClr val="dk1"/>
                </a:solidFill>
                <a:effectLst/>
                <a:uFillTx/>
                <a:latin typeface="Garet Heavy"/>
              </a:rPr>
            </a:br>
            <a:r>
              <a:rPr sz="2000">
                <a:latin typeface="Garet Book"/>
              </a:rPr>
              <a:t>Voorbeelden uit de praktijk</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4120964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260618" y="2392020"/>
            <a:ext cx="3892754"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dirty="0" err="1"/>
              <a:t>Voorbeeld</a:t>
            </a:r>
            <a:r>
              <a:rPr dirty="0"/>
              <a:t> 2</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676403530"/>
              </p:ext>
            </p:extLst>
          </p:nvPr>
        </p:nvGraphicFramePr>
        <p:xfrm>
          <a:off x="4610571" y="1020552"/>
          <a:ext cx="7124229" cy="5239536"/>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10656">
                <a:tc>
                  <a:txBody>
                    <a:bodyPr/>
                    <a:lstStyle/>
                    <a:p>
                      <a:pPr>
                        <a:lnSpc>
                          <a:spcPct val="100000"/>
                        </a:lnSpc>
                        <a:defRPr sz="1600">
                          <a:solidFill>
                            <a:schemeClr val="tx1"/>
                          </a:solidFill>
                          <a:latin typeface="Garet Book"/>
                        </a:defRPr>
                      </a:pPr>
                      <a:r>
                        <a:t>Bron</a:t>
                      </a:r>
                    </a:p>
                  </a:txBody>
                  <a:tcPr anchor="ctr"/>
                </a:tc>
                <a:tc>
                  <a:txBody>
                    <a:bodyPr/>
                    <a:lstStyle/>
                    <a:p>
                      <a:pPr lvl="0">
                        <a:lnSpc>
                          <a:spcPct val="100000"/>
                        </a:lnSpc>
                        <a:buNone/>
                        <a:defRPr sz="1600">
                          <a:solidFill>
                            <a:srgbClr val="0B163B"/>
                          </a:solidFill>
                        </a:defRPr>
                      </a:pPr>
                      <a:r>
                        <a:t>Algoritmische bias</a:t>
                      </a:r>
                      <a:endParaRPr lang="de-DE" sz="1600" dirty="0"/>
                    </a:p>
                  </a:txBody>
                  <a:tcPr anchor="ctr"/>
                </a:tc>
                <a:extLst>
                  <a:ext uri="{0D108BD9-81ED-4DB2-BD59-A6C34878D82A}">
                    <a16:rowId xmlns:a16="http://schemas.microsoft.com/office/drawing/2014/main" val="1217796060"/>
                  </a:ext>
                </a:extLst>
              </a:tr>
              <a:tr h="2160000">
                <a:tc>
                  <a:txBody>
                    <a:bodyPr/>
                    <a:lstStyle/>
                    <a:p>
                      <a:pPr>
                        <a:lnSpc>
                          <a:spcPct val="100000"/>
                        </a:lnSpc>
                        <a:defRPr sz="1600" b="1">
                          <a:latin typeface="Garet Book"/>
                        </a:defRPr>
                      </a:pPr>
                      <a:r>
                        <a:t>Resultaat</a:t>
                      </a:r>
                      <a:endParaRPr lang="de-DE" sz="1600" b="1" dirty="0">
                        <a:latin typeface="Garet Book"/>
                      </a:endParaRPr>
                    </a:p>
                  </a:txBody>
                  <a:tcPr anchor="ctr"/>
                </a:tc>
                <a:tc>
                  <a:txBody>
                    <a:bodyPr/>
                    <a:lstStyle/>
                    <a:p>
                      <a:pPr lvl="0">
                        <a:lnSpc>
                          <a:spcPct val="100000"/>
                        </a:lnSpc>
                        <a:buNone/>
                        <a:defRPr sz="1600">
                          <a:solidFill>
                            <a:srgbClr val="0B163B"/>
                          </a:solidFill>
                        </a:defRPr>
                      </a:pPr>
                      <a:r>
                        <a:t>Bestaande gegevens worden verkeerd geïnterpreteerd en/of de uitvoer is vertekend als gevolg van blinde vlekken in het ontwikkelingsproces en/of bepaalde algoritmische doelstellingen die door software-ontwikkelaars zijn aangegeven of onafhankelijk zijn bepaald door semi-gesuperviseerde algoritmen.</a:t>
                      </a:r>
                    </a:p>
                  </a:txBody>
                  <a:tcPr anchor="ctr"/>
                </a:tc>
                <a:extLst>
                  <a:ext uri="{0D108BD9-81ED-4DB2-BD59-A6C34878D82A}">
                    <a16:rowId xmlns:a16="http://schemas.microsoft.com/office/drawing/2014/main" val="2055425372"/>
                  </a:ext>
                </a:extLst>
              </a:tr>
              <a:tr h="1776759">
                <a:tc>
                  <a:txBody>
                    <a:bodyPr/>
                    <a:lstStyle/>
                    <a:p>
                      <a:pPr>
                        <a:lnSpc>
                          <a:spcPct val="100000"/>
                        </a:lnSpc>
                        <a:defRPr sz="1600" b="1">
                          <a:latin typeface="Garet Book"/>
                        </a:defRPr>
                      </a:pPr>
                      <a:r>
                        <a:t>Voorbeeld uit de praktijk</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defRPr sz="1200">
                          <a:solidFill>
                            <a:srgbClr val="000000"/>
                          </a:solidFill>
                        </a:defRPr>
                      </a:pPr>
                      <a:r>
                        <a:t>Op een socialmediaplatform geeft het aanbevelingssysteem onder #aiart prioriteit aan door AI gegenereerde afbeeldingen van sterk geseksualiseerde vrouwen, omdat het berichten rangschikt op basis van betrokkenheid en omdat uit eerder gebruikersgedrag blijkt dat deze afbeeldingen meer klikken en kijktijd krijgen. Dit levert meer advertentie-inkomsten op, wat een prioriteit is voor het socialemediabedrijf. Na verloop van tijd leert deze feedbacklus zowel het algoritme als veel makers dat 'succesvolle' AI-kunst betekent dat er geseksualiseerde afbeeldingen van vrouwen worden gemaakt, dat andere onderwerpen en stijlen worden verdrongen en dat seksistische visuele normen worden genormaliseerd. </a:t>
                      </a:r>
                      <a:endParaRPr lang="de-DE" sz="1200" dirty="0"/>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E0782D61-5E10-42C5-8DC8-2B7CE66676B9}"/>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a:effectLst/>
                <a:uFillTx/>
                <a:latin typeface="Garet Heavy"/>
              </a:rPr>
              <a:t>Effecten op de samenleving</a:t>
            </a:r>
            <a:br>
              <a:rPr lang="it-IT" sz="3200" b="1" u="none" strike="noStrike" dirty="0">
                <a:solidFill>
                  <a:schemeClr val="dk1"/>
                </a:solidFill>
                <a:effectLst/>
                <a:uFillTx/>
                <a:latin typeface="Garet Heavy"/>
              </a:rPr>
            </a:br>
            <a:r>
              <a:rPr sz="2000">
                <a:latin typeface="Garet Book"/>
              </a:rPr>
              <a:t>Voorbeelden uit de praktijk</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2985632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260618" y="2392020"/>
            <a:ext cx="3892754"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dirty="0" err="1"/>
              <a:t>Voorbeeld</a:t>
            </a:r>
            <a:r>
              <a:rPr dirty="0"/>
              <a:t> 3</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1630714144"/>
              </p:ext>
            </p:extLst>
          </p:nvPr>
        </p:nvGraphicFramePr>
        <p:xfrm>
          <a:off x="4610571" y="1045536"/>
          <a:ext cx="7124229" cy="5120487"/>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43677">
                <a:tc>
                  <a:txBody>
                    <a:bodyPr/>
                    <a:lstStyle/>
                    <a:p>
                      <a:pPr>
                        <a:defRPr sz="1600">
                          <a:solidFill>
                            <a:schemeClr val="tx1"/>
                          </a:solidFill>
                          <a:latin typeface="Garet Book"/>
                        </a:defRPr>
                      </a:pPr>
                      <a:r>
                        <a:t>Bron</a:t>
                      </a:r>
                    </a:p>
                  </a:txBody>
                  <a:tcPr anchor="ctr"/>
                </a:tc>
                <a:tc>
                  <a:txBody>
                    <a:bodyPr/>
                    <a:lstStyle/>
                    <a:p>
                      <a:pPr lvl="0">
                        <a:buNone/>
                        <a:defRPr sz="1600">
                          <a:solidFill>
                            <a:srgbClr val="0B163B"/>
                          </a:solidFill>
                        </a:defRPr>
                      </a:pPr>
                      <a:r>
                        <a:t>Algoritmische bias en vertekende trainingsdata</a:t>
                      </a:r>
                      <a:endParaRPr lang="de-DE" sz="1600" dirty="0"/>
                    </a:p>
                  </a:txBody>
                  <a:tcPr anchor="ctr"/>
                </a:tc>
                <a:extLst>
                  <a:ext uri="{0D108BD9-81ED-4DB2-BD59-A6C34878D82A}">
                    <a16:rowId xmlns:a16="http://schemas.microsoft.com/office/drawing/2014/main" val="1217796060"/>
                  </a:ext>
                </a:extLst>
              </a:tr>
              <a:tr h="2466536">
                <a:tc>
                  <a:txBody>
                    <a:bodyPr/>
                    <a:lstStyle/>
                    <a:p>
                      <a:pPr>
                        <a:defRPr sz="1600" b="1">
                          <a:latin typeface="Garet Book"/>
                        </a:defRPr>
                      </a:pPr>
                      <a:r>
                        <a:t>Resultaat</a:t>
                      </a:r>
                      <a:endParaRPr lang="de-DE" sz="1600" b="1" dirty="0">
                        <a:latin typeface="Garet Book"/>
                      </a:endParaRPr>
                    </a:p>
                  </a:txBody>
                  <a:tcPr anchor="ctr"/>
                </a:tc>
                <a:tc>
                  <a:txBody>
                    <a:bodyPr/>
                    <a:lstStyle/>
                    <a:p>
                      <a:pPr marL="285750" lvl="0" indent="-285750">
                        <a:buFont typeface="Arial"/>
                        <a:buChar char="•"/>
                        <a:defRPr sz="1600">
                          <a:solidFill>
                            <a:srgbClr val="0B163B"/>
                          </a:solidFill>
                          <a:latin typeface="+mn-lt"/>
                        </a:defRPr>
                      </a:pPr>
                      <a:r>
                        <a:t>Vooroordelen/blinde vlekken van software-ontwikkelaars en gebrek aan toegang voor structureel gediscrimineerde groepen tot ontwikkelingsteams</a:t>
                      </a:r>
                      <a:endParaRPr lang="de-DE" sz="1600" b="0" i="0" u="none" strike="noStrike" noProof="0" dirty="0">
                        <a:solidFill>
                          <a:srgbClr val="0B163B"/>
                        </a:solidFill>
                        <a:latin typeface="+mn-lt"/>
                      </a:endParaRPr>
                    </a:p>
                    <a:p>
                      <a:pPr marL="285750" lvl="0" indent="-285750">
                        <a:buFont typeface="Arial"/>
                        <a:buChar char="•"/>
                        <a:defRPr sz="1600">
                          <a:solidFill>
                            <a:srgbClr val="0B163B"/>
                          </a:solidFill>
                          <a:latin typeface="+mn-lt"/>
                        </a:defRPr>
                      </a:pPr>
                      <a:r>
                        <a:t>De categorisering van de trainingsgegevens is onvoldoende en geeft daarom een verkeerd beeld van de werkelijkheid</a:t>
                      </a:r>
                      <a:endParaRPr lang="de-DE" sz="1600" b="0" i="0" u="none" strike="noStrike" noProof="0" dirty="0">
                        <a:solidFill>
                          <a:srgbClr val="0B163B"/>
                        </a:solidFill>
                        <a:latin typeface="+mn-lt"/>
                      </a:endParaRPr>
                    </a:p>
                    <a:p>
                      <a:pPr marL="285750" lvl="0" indent="-285750">
                        <a:buFont typeface="Arial"/>
                        <a:buChar char="•"/>
                        <a:defRPr sz="1600">
                          <a:solidFill>
                            <a:srgbClr val="0B163B"/>
                          </a:solidFill>
                          <a:latin typeface="+mn-lt"/>
                        </a:defRPr>
                      </a:pPr>
                      <a:r>
                        <a:t>De trainingsdata bevatten onvoldoende informatie over gediscrimineerde groepen</a:t>
                      </a:r>
                      <a:endParaRPr lang="de-DE" sz="1600" b="0" i="0" u="none" strike="noStrike" noProof="0" dirty="0">
                        <a:solidFill>
                          <a:srgbClr val="0B163B"/>
                        </a:solidFill>
                        <a:latin typeface="+mn-lt"/>
                      </a:endParaRPr>
                    </a:p>
                  </a:txBody>
                  <a:tcPr anchor="ctr"/>
                </a:tc>
                <a:extLst>
                  <a:ext uri="{0D108BD9-81ED-4DB2-BD59-A6C34878D82A}">
                    <a16:rowId xmlns:a16="http://schemas.microsoft.com/office/drawing/2014/main" val="2055425372"/>
                  </a:ext>
                </a:extLst>
              </a:tr>
              <a:tr h="1946970">
                <a:tc>
                  <a:txBody>
                    <a:bodyPr/>
                    <a:lstStyle/>
                    <a:p>
                      <a:pPr>
                        <a:defRPr sz="1600" b="1">
                          <a:latin typeface="Garet Book"/>
                        </a:defRPr>
                      </a:pPr>
                      <a:r>
                        <a:t>Voorbeeld uit de praktijk</a:t>
                      </a:r>
                      <a:endParaRPr lang="de-DE" sz="1600" b="1" dirty="0">
                        <a:latin typeface="Garet Book"/>
                      </a:endParaRPr>
                    </a:p>
                  </a:txBody>
                  <a:tcPr anchor="ctr"/>
                </a:tc>
                <a:tc>
                  <a:txBody>
                    <a:bodyPr/>
                    <a:lstStyle/>
                    <a:p>
                      <a:pPr marL="0" marR="0" lvl="0" indent="0" algn="l">
                        <a:lnSpc>
                          <a:spcPct val="90000"/>
                        </a:lnSpc>
                        <a:spcBef>
                          <a:spcPts val="1000"/>
                        </a:spcBef>
                        <a:spcAft>
                          <a:spcPts val="0"/>
                        </a:spcAft>
                        <a:buNone/>
                        <a:defRPr sz="1200">
                          <a:solidFill>
                            <a:srgbClr val="000000"/>
                          </a:solidFill>
                        </a:defRPr>
                      </a:pPr>
                      <a:r>
                        <a:rPr dirty="0"/>
                        <a:t>Een </a:t>
                      </a:r>
                      <a:r>
                        <a:rPr dirty="0" err="1"/>
                        <a:t>tekst</a:t>
                      </a:r>
                      <a:r>
                        <a:rPr dirty="0"/>
                        <a:t>-</a:t>
                      </a:r>
                      <a:r>
                        <a:rPr dirty="0" err="1"/>
                        <a:t>naar</a:t>
                      </a:r>
                      <a:r>
                        <a:rPr dirty="0"/>
                        <a:t>-</a:t>
                      </a:r>
                      <a:r>
                        <a:rPr dirty="0" err="1"/>
                        <a:t>afbeelding</a:t>
                      </a:r>
                      <a:r>
                        <a:rPr dirty="0"/>
                        <a:t>-generator </a:t>
                      </a:r>
                      <a:r>
                        <a:rPr dirty="0" err="1"/>
                        <a:t>voegt</a:t>
                      </a:r>
                      <a:r>
                        <a:rPr dirty="0"/>
                        <a:t> </a:t>
                      </a:r>
                      <a:r>
                        <a:rPr dirty="0" err="1"/>
                        <a:t>herhaaldelijk</a:t>
                      </a:r>
                      <a:r>
                        <a:rPr dirty="0"/>
                        <a:t> </a:t>
                      </a:r>
                      <a:r>
                        <a:rPr dirty="0" err="1"/>
                        <a:t>prothetische</a:t>
                      </a:r>
                      <a:r>
                        <a:rPr dirty="0"/>
                        <a:t> </a:t>
                      </a:r>
                      <a:r>
                        <a:rPr dirty="0" err="1"/>
                        <a:t>ledematen</a:t>
                      </a:r>
                      <a:r>
                        <a:rPr dirty="0"/>
                        <a:t> toe of '</a:t>
                      </a:r>
                      <a:r>
                        <a:rPr dirty="0" err="1"/>
                        <a:t>corrigeert</a:t>
                      </a:r>
                      <a:r>
                        <a:rPr dirty="0"/>
                        <a:t>' </a:t>
                      </a:r>
                      <a:r>
                        <a:rPr dirty="0" err="1"/>
                        <a:t>gezichtsverschillen</a:t>
                      </a:r>
                      <a:r>
                        <a:rPr dirty="0"/>
                        <a:t> </a:t>
                      </a:r>
                      <a:r>
                        <a:rPr dirty="0" err="1"/>
                        <a:t>wanneer</a:t>
                      </a:r>
                      <a:r>
                        <a:rPr dirty="0"/>
                        <a:t> </a:t>
                      </a:r>
                      <a:r>
                        <a:rPr dirty="0" err="1"/>
                        <a:t>gehandicapte</a:t>
                      </a:r>
                      <a:r>
                        <a:rPr dirty="0"/>
                        <a:t> </a:t>
                      </a:r>
                      <a:r>
                        <a:rPr dirty="0" err="1"/>
                        <a:t>gebruikers</a:t>
                      </a:r>
                      <a:r>
                        <a:rPr dirty="0"/>
                        <a:t> </a:t>
                      </a:r>
                      <a:r>
                        <a:rPr dirty="0" err="1"/>
                        <a:t>proberen</a:t>
                      </a:r>
                      <a:r>
                        <a:rPr dirty="0"/>
                        <a:t> </a:t>
                      </a:r>
                      <a:r>
                        <a:rPr dirty="0" err="1"/>
                        <a:t>afbeeldingen</a:t>
                      </a:r>
                      <a:r>
                        <a:rPr dirty="0"/>
                        <a:t> </a:t>
                      </a:r>
                      <a:r>
                        <a:rPr dirty="0" err="1"/>
                        <a:t>te</a:t>
                      </a:r>
                      <a:r>
                        <a:rPr dirty="0"/>
                        <a:t> </a:t>
                      </a:r>
                      <a:r>
                        <a:rPr dirty="0" err="1"/>
                        <a:t>maken</a:t>
                      </a:r>
                      <a:r>
                        <a:rPr dirty="0"/>
                        <a:t> die </a:t>
                      </a:r>
                      <a:r>
                        <a:rPr dirty="0" err="1"/>
                        <a:t>hun</a:t>
                      </a:r>
                      <a:r>
                        <a:rPr dirty="0"/>
                        <a:t> eigen </a:t>
                      </a:r>
                      <a:r>
                        <a:rPr dirty="0" err="1"/>
                        <a:t>lichaam</a:t>
                      </a:r>
                      <a:r>
                        <a:rPr dirty="0"/>
                        <a:t> </a:t>
                      </a:r>
                      <a:r>
                        <a:rPr dirty="0" err="1"/>
                        <a:t>weergeven</a:t>
                      </a:r>
                      <a:r>
                        <a:rPr dirty="0"/>
                        <a:t>, </a:t>
                      </a:r>
                      <a:r>
                        <a:rPr dirty="0" err="1"/>
                        <a:t>omdat</a:t>
                      </a:r>
                      <a:r>
                        <a:rPr dirty="0"/>
                        <a:t> het </a:t>
                      </a:r>
                      <a:r>
                        <a:rPr dirty="0" err="1"/>
                        <a:t>ontwerpteam</a:t>
                      </a:r>
                      <a:r>
                        <a:rPr dirty="0"/>
                        <a:t> </a:t>
                      </a:r>
                      <a:r>
                        <a:rPr dirty="0" err="1"/>
                        <a:t>gehandicapte</a:t>
                      </a:r>
                      <a:r>
                        <a:rPr dirty="0"/>
                        <a:t> </a:t>
                      </a:r>
                      <a:r>
                        <a:rPr dirty="0" err="1"/>
                        <a:t>personen</a:t>
                      </a:r>
                      <a:r>
                        <a:rPr dirty="0"/>
                        <a:t> nooit </a:t>
                      </a:r>
                      <a:r>
                        <a:rPr dirty="0" err="1"/>
                        <a:t>heeft</a:t>
                      </a:r>
                      <a:r>
                        <a:rPr dirty="0"/>
                        <a:t> </a:t>
                      </a:r>
                      <a:r>
                        <a:rPr dirty="0" err="1"/>
                        <a:t>betrokken</a:t>
                      </a:r>
                      <a:r>
                        <a:rPr dirty="0"/>
                        <a:t> </a:t>
                      </a:r>
                      <a:r>
                        <a:rPr dirty="0" err="1"/>
                        <a:t>bij</a:t>
                      </a:r>
                      <a:r>
                        <a:rPr dirty="0"/>
                        <a:t> het </a:t>
                      </a:r>
                      <a:r>
                        <a:rPr dirty="0" err="1"/>
                        <a:t>bepalen</a:t>
                      </a:r>
                      <a:r>
                        <a:rPr dirty="0"/>
                        <a:t> van hoe </a:t>
                      </a:r>
                      <a:r>
                        <a:rPr dirty="0" err="1"/>
                        <a:t>een</a:t>
                      </a:r>
                      <a:r>
                        <a:rPr dirty="0"/>
                        <a:t> </a:t>
                      </a:r>
                      <a:r>
                        <a:rPr dirty="0" err="1"/>
                        <a:t>nauwkeurige</a:t>
                      </a:r>
                      <a:r>
                        <a:rPr dirty="0"/>
                        <a:t>, </a:t>
                      </a:r>
                      <a:r>
                        <a:rPr dirty="0" err="1"/>
                        <a:t>niet-stereotypische</a:t>
                      </a:r>
                      <a:r>
                        <a:rPr dirty="0"/>
                        <a:t> </a:t>
                      </a:r>
                      <a:r>
                        <a:rPr dirty="0" err="1"/>
                        <a:t>weergave</a:t>
                      </a:r>
                      <a:r>
                        <a:rPr dirty="0"/>
                        <a:t> </a:t>
                      </a:r>
                      <a:r>
                        <a:rPr dirty="0" err="1"/>
                        <a:t>eruit</a:t>
                      </a:r>
                      <a:r>
                        <a:rPr dirty="0"/>
                        <a:t> </a:t>
                      </a:r>
                      <a:r>
                        <a:rPr dirty="0" err="1"/>
                        <a:t>zou</a:t>
                      </a:r>
                      <a:r>
                        <a:rPr dirty="0"/>
                        <a:t> </a:t>
                      </a:r>
                      <a:r>
                        <a:rPr dirty="0" err="1"/>
                        <a:t>moeten</a:t>
                      </a:r>
                      <a:r>
                        <a:rPr dirty="0"/>
                        <a:t> </a:t>
                      </a:r>
                      <a:r>
                        <a:rPr dirty="0" err="1"/>
                        <a:t>zien</a:t>
                      </a:r>
                      <a:r>
                        <a:rPr dirty="0"/>
                        <a:t>. Het </a:t>
                      </a:r>
                      <a:r>
                        <a:rPr dirty="0" err="1"/>
                        <a:t>systeem</a:t>
                      </a:r>
                      <a:r>
                        <a:rPr dirty="0"/>
                        <a:t> </a:t>
                      </a:r>
                      <a:r>
                        <a:rPr dirty="0" err="1"/>
                        <a:t>beschouwt</a:t>
                      </a:r>
                      <a:r>
                        <a:rPr dirty="0"/>
                        <a:t> </a:t>
                      </a:r>
                      <a:r>
                        <a:rPr dirty="0" err="1"/>
                        <a:t>niet-gehandicapte</a:t>
                      </a:r>
                      <a:r>
                        <a:rPr dirty="0"/>
                        <a:t> </a:t>
                      </a:r>
                      <a:r>
                        <a:rPr dirty="0" err="1"/>
                        <a:t>lichamen</a:t>
                      </a:r>
                      <a:r>
                        <a:rPr dirty="0"/>
                        <a:t> </a:t>
                      </a:r>
                      <a:r>
                        <a:rPr dirty="0" err="1"/>
                        <a:t>als</a:t>
                      </a:r>
                      <a:r>
                        <a:rPr dirty="0"/>
                        <a:t> de </a:t>
                      </a:r>
                      <a:r>
                        <a:rPr dirty="0" err="1"/>
                        <a:t>standaard</a:t>
                      </a:r>
                      <a:r>
                        <a:rPr dirty="0"/>
                        <a:t> </a:t>
                      </a:r>
                      <a:r>
                        <a:rPr dirty="0" err="1"/>
                        <a:t>en</a:t>
                      </a:r>
                      <a:r>
                        <a:rPr dirty="0"/>
                        <a:t> '</a:t>
                      </a:r>
                      <a:r>
                        <a:rPr dirty="0" err="1"/>
                        <a:t>corrigeert</a:t>
                      </a:r>
                      <a:r>
                        <a:rPr dirty="0"/>
                        <a:t>' </a:t>
                      </a:r>
                      <a:r>
                        <a:rPr dirty="0" err="1"/>
                        <a:t>alles</a:t>
                      </a:r>
                      <a:r>
                        <a:rPr dirty="0"/>
                        <a:t> wat van die norm </a:t>
                      </a:r>
                      <a:r>
                        <a:rPr dirty="0" err="1"/>
                        <a:t>afwijkt</a:t>
                      </a:r>
                      <a:r>
                        <a:rPr dirty="0"/>
                        <a:t>.</a:t>
                      </a:r>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9B9A57EF-3DAC-426F-AC41-CC7044C8DD71}"/>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a:effectLst/>
                <a:uFillTx/>
                <a:latin typeface="Garet Heavy"/>
              </a:rPr>
              <a:t>Effecten op de samenleving</a:t>
            </a:r>
            <a:br>
              <a:rPr lang="it-IT" sz="3200" b="1" u="none" strike="noStrike" dirty="0">
                <a:solidFill>
                  <a:schemeClr val="dk1"/>
                </a:solidFill>
                <a:effectLst/>
                <a:uFillTx/>
                <a:latin typeface="Garet Heavy"/>
              </a:rPr>
            </a:br>
            <a:r>
              <a:rPr sz="2000">
                <a:latin typeface="Garet Book"/>
              </a:rPr>
              <a:t>Voorbeelden uit de praktijk</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474271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90A57A8-E673-1A5A-E0FB-CADF3071DF53}"/>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656C89F-B4A9-A371-00D7-607320448C5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6BDB5509-F13F-132E-50AC-FD9A9B45C5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9B17BBB0-236B-D5BD-8000-A37ED1407761}"/>
              </a:ext>
            </a:extLst>
          </p:cNvPr>
          <p:cNvSpPr>
            <a:spLocks noGrp="1"/>
          </p:cNvSpPr>
          <p:nvPr>
            <p:ph idx="1"/>
          </p:nvPr>
        </p:nvSpPr>
        <p:spPr>
          <a:xfrm>
            <a:off x="563525" y="1324904"/>
            <a:ext cx="10706455" cy="4839052"/>
          </a:xfrm>
        </p:spPr>
        <p:txBody>
          <a:bodyPr vert="horz" lIns="91440" tIns="45720" rIns="91440" bIns="45720" anchor="t">
            <a:noAutofit/>
          </a:bodyPr>
          <a:lstStyle/>
          <a:p>
            <a:pPr>
              <a:lnSpc>
                <a:spcPct val="100000"/>
              </a:lnSpc>
              <a:spcBef>
                <a:spcPts val="0"/>
              </a:spcBef>
              <a:defRPr sz="900"/>
            </a:pPr>
            <a:r>
              <a:rPr dirty="0"/>
              <a:t>American Psychological Association (2018a). </a:t>
            </a:r>
            <a:r>
              <a:rPr i="1" dirty="0"/>
              <a:t>Bias</a:t>
            </a:r>
            <a:r>
              <a:rPr dirty="0"/>
              <a:t>. APA-</a:t>
            </a:r>
            <a:r>
              <a:rPr dirty="0" err="1"/>
              <a:t>woordenboek</a:t>
            </a:r>
            <a:r>
              <a:rPr dirty="0"/>
              <a:t> </a:t>
            </a:r>
            <a:r>
              <a:rPr dirty="0" err="1"/>
              <a:t>voor</a:t>
            </a:r>
            <a:r>
              <a:rPr dirty="0"/>
              <a:t> </a:t>
            </a:r>
            <a:r>
              <a:rPr dirty="0" err="1"/>
              <a:t>psychologie</a:t>
            </a:r>
            <a:r>
              <a:rPr dirty="0"/>
              <a:t>. </a:t>
            </a:r>
            <a:r>
              <a:rPr dirty="0" err="1"/>
              <a:t>Opgehaald</a:t>
            </a:r>
            <a:r>
              <a:rPr dirty="0"/>
              <a:t> op 20 </a:t>
            </a:r>
            <a:r>
              <a:rPr dirty="0" err="1"/>
              <a:t>maart</a:t>
            </a:r>
            <a:r>
              <a:rPr dirty="0"/>
              <a:t> 2025 via </a:t>
            </a:r>
            <a:r>
              <a:rPr u="sng" dirty="0">
                <a:hlinkClick r:id="rId4"/>
              </a:rPr>
              <a:t>https://dictionary.apa.org/bias</a:t>
            </a:r>
            <a:endParaRPr lang="en-DE" sz="900" dirty="0"/>
          </a:p>
          <a:p>
            <a:pPr>
              <a:lnSpc>
                <a:spcPct val="100000"/>
              </a:lnSpc>
              <a:spcBef>
                <a:spcPts val="0"/>
              </a:spcBef>
              <a:defRPr sz="900"/>
            </a:pPr>
            <a:r>
              <a:rPr dirty="0"/>
              <a:t>American Psychological Association (2018b). </a:t>
            </a:r>
            <a:r>
              <a:rPr i="1" dirty="0"/>
              <a:t>Stereotype</a:t>
            </a:r>
            <a:r>
              <a:rPr dirty="0"/>
              <a:t>. APA-</a:t>
            </a:r>
            <a:r>
              <a:rPr dirty="0" err="1"/>
              <a:t>woordenboek</a:t>
            </a:r>
            <a:r>
              <a:rPr dirty="0"/>
              <a:t> </a:t>
            </a:r>
            <a:r>
              <a:rPr dirty="0" err="1"/>
              <a:t>voor</a:t>
            </a:r>
            <a:r>
              <a:rPr dirty="0"/>
              <a:t> </a:t>
            </a:r>
            <a:r>
              <a:rPr dirty="0" err="1"/>
              <a:t>psychologie</a:t>
            </a:r>
            <a:r>
              <a:rPr dirty="0"/>
              <a:t>. </a:t>
            </a:r>
            <a:r>
              <a:rPr dirty="0" err="1"/>
              <a:t>Opgehaald</a:t>
            </a:r>
            <a:r>
              <a:rPr dirty="0"/>
              <a:t> op 20 </a:t>
            </a:r>
            <a:r>
              <a:rPr dirty="0" err="1"/>
              <a:t>maart</a:t>
            </a:r>
            <a:r>
              <a:rPr dirty="0"/>
              <a:t> 2025 via </a:t>
            </a:r>
            <a:r>
              <a:rPr u="sng" dirty="0">
                <a:hlinkClick r:id="rId5"/>
              </a:rPr>
              <a:t>https://dictionary.apa.org/stereotype</a:t>
            </a:r>
            <a:endParaRPr lang="en-DE" sz="900" dirty="0"/>
          </a:p>
          <a:p>
            <a:pPr>
              <a:lnSpc>
                <a:spcPct val="100000"/>
              </a:lnSpc>
              <a:spcBef>
                <a:spcPts val="0"/>
              </a:spcBef>
              <a:defRPr sz="900"/>
            </a:pPr>
            <a:r>
              <a:rPr dirty="0"/>
              <a:t>Bass, D., </a:t>
            </a:r>
            <a:r>
              <a:rPr dirty="0" err="1"/>
              <a:t>en</a:t>
            </a:r>
            <a:r>
              <a:rPr dirty="0"/>
              <a:t> Nicoletti, L. (9 </a:t>
            </a:r>
            <a:r>
              <a:rPr dirty="0" err="1"/>
              <a:t>juni</a:t>
            </a:r>
            <a:r>
              <a:rPr dirty="0"/>
              <a:t> 2023). </a:t>
            </a:r>
            <a:r>
              <a:rPr i="1" dirty="0"/>
              <a:t>Humans Are Biased. Generative AI Is Even Worse</a:t>
            </a:r>
            <a:r>
              <a:rPr dirty="0"/>
              <a:t>. Bloomberg. </a:t>
            </a:r>
            <a:r>
              <a:rPr dirty="0" err="1"/>
              <a:t>Opgehaald</a:t>
            </a:r>
            <a:r>
              <a:rPr dirty="0"/>
              <a:t> op 18 </a:t>
            </a:r>
            <a:r>
              <a:rPr dirty="0" err="1"/>
              <a:t>maart</a:t>
            </a:r>
            <a:r>
              <a:rPr dirty="0"/>
              <a:t> 2025 via </a:t>
            </a:r>
            <a:r>
              <a:rPr u="sng" dirty="0">
                <a:hlinkClick r:id="rId6"/>
              </a:rPr>
              <a:t>https://www.bloomberg.com/graphics/2023-generative-ai-bias/</a:t>
            </a:r>
            <a:endParaRPr lang="en-DE" sz="900" dirty="0"/>
          </a:p>
          <a:p>
            <a:pPr>
              <a:lnSpc>
                <a:spcPct val="100000"/>
              </a:lnSpc>
              <a:spcBef>
                <a:spcPts val="0"/>
              </a:spcBef>
              <a:defRPr sz="900"/>
            </a:pPr>
            <a:r>
              <a:rPr dirty="0"/>
              <a:t>Federal Office for Information Security. (n.d.). </a:t>
            </a:r>
            <a:r>
              <a:rPr i="1" dirty="0"/>
              <a:t>Deep Fakes – Threats and Countermeasures</a:t>
            </a:r>
            <a:r>
              <a:rPr dirty="0"/>
              <a:t>. </a:t>
            </a:r>
            <a:r>
              <a:rPr dirty="0" err="1"/>
              <a:t>Opgehaald</a:t>
            </a:r>
            <a:r>
              <a:rPr dirty="0"/>
              <a:t> op 20 </a:t>
            </a:r>
            <a:r>
              <a:rPr dirty="0" err="1"/>
              <a:t>maart</a:t>
            </a:r>
            <a:r>
              <a:rPr dirty="0"/>
              <a:t> 2025 via </a:t>
            </a:r>
            <a:r>
              <a:rPr u="sng" dirty="0">
                <a:hlinkClick r:id="rId7"/>
              </a:rPr>
              <a:t>https://www.bsi.bund.de/EN/Themen/Unternehmen-und-Organisationen/Informationen-und-Empfehlungen/Kuenstliche-Intelligenz/Deepfakes/deepfakes.html?nn=1011618</a:t>
            </a:r>
            <a:endParaRPr lang="en-DE" sz="900" dirty="0"/>
          </a:p>
          <a:p>
            <a:pPr>
              <a:lnSpc>
                <a:spcPct val="100000"/>
              </a:lnSpc>
              <a:spcBef>
                <a:spcPts val="0"/>
              </a:spcBef>
              <a:defRPr sz="900"/>
            </a:pPr>
            <a:r>
              <a:rPr dirty="0"/>
              <a:t>Institute for Strategic Dialogue. (13 </a:t>
            </a:r>
            <a:r>
              <a:rPr dirty="0" err="1"/>
              <a:t>oktober</a:t>
            </a:r>
            <a:r>
              <a:rPr dirty="0"/>
              <a:t> 2022). </a:t>
            </a:r>
            <a:r>
              <a:rPr i="1" dirty="0"/>
              <a:t>Hoe de </a:t>
            </a:r>
            <a:r>
              <a:rPr i="1" dirty="0" err="1"/>
              <a:t>systemen</a:t>
            </a:r>
            <a:r>
              <a:rPr i="1" dirty="0"/>
              <a:t> van platforms </a:t>
            </a:r>
            <a:r>
              <a:rPr i="1" dirty="0" err="1"/>
              <a:t>hebben</a:t>
            </a:r>
            <a:r>
              <a:rPr i="1" dirty="0"/>
              <a:t> </a:t>
            </a:r>
            <a:r>
              <a:rPr i="1" dirty="0" err="1"/>
              <a:t>bijgedragen</a:t>
            </a:r>
            <a:r>
              <a:rPr i="1" dirty="0"/>
              <a:t> </a:t>
            </a:r>
            <a:r>
              <a:rPr i="1" dirty="0" err="1"/>
              <a:t>aan</a:t>
            </a:r>
            <a:r>
              <a:rPr i="1" dirty="0"/>
              <a:t> de </a:t>
            </a:r>
            <a:r>
              <a:rPr i="1" dirty="0" err="1"/>
              <a:t>opkomst</a:t>
            </a:r>
            <a:r>
              <a:rPr i="1" dirty="0"/>
              <a:t> van de manosphere-influencer Andrew Tate</a:t>
            </a:r>
            <a:r>
              <a:rPr dirty="0"/>
              <a:t>. Institute for Strategic Dialogue. </a:t>
            </a:r>
            <a:r>
              <a:rPr dirty="0" err="1"/>
              <a:t>Opgehaald</a:t>
            </a:r>
            <a:r>
              <a:rPr dirty="0"/>
              <a:t> op 31 </a:t>
            </a:r>
            <a:r>
              <a:rPr dirty="0" err="1"/>
              <a:t>maart</a:t>
            </a:r>
            <a:r>
              <a:rPr dirty="0"/>
              <a:t> 2025 via </a:t>
            </a:r>
            <a:r>
              <a:rPr u="sng" dirty="0">
                <a:hlinkClick r:id="rId8"/>
              </a:rPr>
              <a:t>https://www.isdglobal.org/isd-in-the-news/how-platforms-systems-contributed-to-the-rise-of-manosphere-influence-andrew-tate/</a:t>
            </a:r>
            <a:r>
              <a:rPr dirty="0"/>
              <a:t> </a:t>
            </a:r>
            <a:endParaRPr lang="en-DE" sz="900" dirty="0"/>
          </a:p>
          <a:p>
            <a:pPr>
              <a:lnSpc>
                <a:spcPct val="100000"/>
              </a:lnSpc>
              <a:spcBef>
                <a:spcPts val="0"/>
              </a:spcBef>
              <a:defRPr sz="900"/>
            </a:pPr>
            <a:r>
              <a:rPr dirty="0"/>
              <a:t>Institute for Strategic Dialogue. (2025). </a:t>
            </a:r>
            <a:r>
              <a:rPr i="1" dirty="0"/>
              <a:t>ISD </a:t>
            </a:r>
            <a:r>
              <a:rPr i="1" dirty="0" err="1"/>
              <a:t>Schriftelijk</a:t>
            </a:r>
            <a:r>
              <a:rPr i="1" dirty="0"/>
              <a:t> </a:t>
            </a:r>
            <a:r>
              <a:rPr i="1" dirty="0" err="1"/>
              <a:t>bewijsmateriaal</a:t>
            </a:r>
            <a:r>
              <a:rPr i="1" dirty="0"/>
              <a:t> </a:t>
            </a:r>
            <a:r>
              <a:rPr i="1" dirty="0" err="1"/>
              <a:t>voor</a:t>
            </a:r>
            <a:r>
              <a:rPr i="1" dirty="0"/>
              <a:t> het </a:t>
            </a:r>
            <a:r>
              <a:rPr i="1" dirty="0" err="1"/>
              <a:t>onderzoek</a:t>
            </a:r>
            <a:r>
              <a:rPr i="1" dirty="0"/>
              <a:t> van de </a:t>
            </a:r>
            <a:r>
              <a:rPr i="1" dirty="0" err="1"/>
              <a:t>Commissie</a:t>
            </a:r>
            <a:r>
              <a:rPr i="1" dirty="0"/>
              <a:t> </a:t>
            </a:r>
            <a:r>
              <a:rPr i="1" dirty="0" err="1"/>
              <a:t>voor</a:t>
            </a:r>
            <a:r>
              <a:rPr i="1" dirty="0"/>
              <a:t> </a:t>
            </a:r>
            <a:r>
              <a:rPr i="1" dirty="0" err="1"/>
              <a:t>wetenschap</a:t>
            </a:r>
            <a:r>
              <a:rPr i="1" dirty="0"/>
              <a:t>, </a:t>
            </a:r>
            <a:r>
              <a:rPr i="1" dirty="0" err="1"/>
              <a:t>innovatie</a:t>
            </a:r>
            <a:r>
              <a:rPr i="1" dirty="0"/>
              <a:t> </a:t>
            </a:r>
            <a:r>
              <a:rPr i="1" dirty="0" err="1"/>
              <a:t>en</a:t>
            </a:r>
            <a:r>
              <a:rPr i="1" dirty="0"/>
              <a:t> </a:t>
            </a:r>
            <a:r>
              <a:rPr i="1" dirty="0" err="1"/>
              <a:t>technologie</a:t>
            </a:r>
            <a:r>
              <a:rPr i="1" dirty="0"/>
              <a:t> </a:t>
            </a:r>
            <a:r>
              <a:rPr i="1" dirty="0" err="1"/>
              <a:t>naar</a:t>
            </a:r>
            <a:r>
              <a:rPr i="1" dirty="0"/>
              <a:t> </a:t>
            </a:r>
            <a:r>
              <a:rPr i="1" dirty="0" err="1"/>
              <a:t>sociale</a:t>
            </a:r>
            <a:r>
              <a:rPr i="1" dirty="0"/>
              <a:t> media, </a:t>
            </a:r>
            <a:r>
              <a:rPr i="1" dirty="0" err="1"/>
              <a:t>desinformatie</a:t>
            </a:r>
            <a:r>
              <a:rPr i="1" dirty="0"/>
              <a:t> </a:t>
            </a:r>
            <a:r>
              <a:rPr i="1" dirty="0" err="1"/>
              <a:t>en</a:t>
            </a:r>
            <a:r>
              <a:rPr i="1" dirty="0"/>
              <a:t> </a:t>
            </a:r>
            <a:r>
              <a:rPr i="1" dirty="0" err="1"/>
              <a:t>schadelijke</a:t>
            </a:r>
            <a:r>
              <a:rPr i="1" dirty="0"/>
              <a:t> </a:t>
            </a:r>
            <a:r>
              <a:rPr i="1" dirty="0" err="1"/>
              <a:t>algoritmen</a:t>
            </a:r>
            <a:r>
              <a:rPr dirty="0"/>
              <a:t>. Institute for Strategic Dialogue. </a:t>
            </a:r>
            <a:r>
              <a:rPr dirty="0" err="1"/>
              <a:t>Opgehaald</a:t>
            </a:r>
            <a:r>
              <a:rPr dirty="0"/>
              <a:t> op 31 </a:t>
            </a:r>
            <a:r>
              <a:rPr dirty="0" err="1"/>
              <a:t>maart</a:t>
            </a:r>
            <a:r>
              <a:rPr dirty="0"/>
              <a:t> 2025 via   </a:t>
            </a:r>
            <a:r>
              <a:rPr u="sng" dirty="0">
                <a:hlinkClick r:id="rId9"/>
              </a:rPr>
              <a:t>https://www.isdglobal.org/wp-content/uploads/2025/01/ISD-Written-Evidence-to-the-Science-Innovation-and-Technology-Committee-Inquiry-on-Social-Media-Misinformation-and-Harmful-Algorithms.pdf</a:t>
            </a:r>
            <a:r>
              <a:rPr dirty="0"/>
              <a:t> </a:t>
            </a:r>
            <a:endParaRPr lang="en-DE" sz="900" dirty="0"/>
          </a:p>
          <a:p>
            <a:pPr>
              <a:lnSpc>
                <a:spcPct val="100000"/>
              </a:lnSpc>
              <a:spcBef>
                <a:spcPts val="0"/>
              </a:spcBef>
              <a:defRPr sz="900"/>
            </a:pPr>
            <a:r>
              <a:rPr dirty="0"/>
              <a:t>Jonker, A., </a:t>
            </a:r>
            <a:r>
              <a:rPr dirty="0" err="1"/>
              <a:t>en</a:t>
            </a:r>
            <a:r>
              <a:rPr dirty="0"/>
              <a:t> Rogers, J. (20 </a:t>
            </a:r>
            <a:r>
              <a:rPr dirty="0" err="1"/>
              <a:t>september</a:t>
            </a:r>
            <a:r>
              <a:rPr dirty="0"/>
              <a:t> 2024). </a:t>
            </a:r>
            <a:r>
              <a:rPr i="1" dirty="0"/>
              <a:t>What Is Algorithmic Bias?</a:t>
            </a:r>
            <a:r>
              <a:rPr dirty="0"/>
              <a:t> IBM. </a:t>
            </a:r>
            <a:r>
              <a:rPr dirty="0" err="1"/>
              <a:t>Opgehaald</a:t>
            </a:r>
            <a:r>
              <a:rPr dirty="0"/>
              <a:t> op 18 </a:t>
            </a:r>
            <a:r>
              <a:rPr dirty="0" err="1"/>
              <a:t>maart</a:t>
            </a:r>
            <a:r>
              <a:rPr dirty="0"/>
              <a:t> 2025 via </a:t>
            </a:r>
            <a:r>
              <a:rPr u="sng" dirty="0">
                <a:hlinkClick r:id="rId10"/>
              </a:rPr>
              <a:t>https://www.ibm.com/think/topics/algorithmic-bias</a:t>
            </a:r>
            <a:endParaRPr lang="en-DE" sz="900" dirty="0"/>
          </a:p>
          <a:p>
            <a:pPr>
              <a:lnSpc>
                <a:spcPct val="100000"/>
              </a:lnSpc>
              <a:spcBef>
                <a:spcPts val="0"/>
              </a:spcBef>
              <a:defRPr sz="900"/>
            </a:pPr>
            <a:r>
              <a:rPr dirty="0"/>
              <a:t>Marr, B. (8 </a:t>
            </a:r>
            <a:r>
              <a:rPr dirty="0" err="1"/>
              <a:t>augustus</a:t>
            </a:r>
            <a:r>
              <a:rPr dirty="0"/>
              <a:t> 2023). </a:t>
            </a:r>
            <a:r>
              <a:rPr i="1" dirty="0"/>
              <a:t>Is Generative AI Stealing From Artists?</a:t>
            </a:r>
            <a:r>
              <a:rPr dirty="0"/>
              <a:t> Forbes. </a:t>
            </a:r>
            <a:r>
              <a:rPr dirty="0" err="1"/>
              <a:t>Opgehaald</a:t>
            </a:r>
            <a:r>
              <a:rPr dirty="0"/>
              <a:t> op 18 </a:t>
            </a:r>
            <a:r>
              <a:rPr dirty="0" err="1"/>
              <a:t>maart</a:t>
            </a:r>
            <a:r>
              <a:rPr dirty="0"/>
              <a:t> 2025 via </a:t>
            </a:r>
            <a:r>
              <a:rPr u="sng" dirty="0">
                <a:hlinkClick r:id="rId11"/>
              </a:rPr>
              <a:t>https://www.forbes.com/sites/bernardmarr/2023/08/08/is-generative-ai-stealing-from-artists/</a:t>
            </a:r>
            <a:endParaRPr lang="en-DE" sz="900" dirty="0"/>
          </a:p>
          <a:p>
            <a:pPr>
              <a:lnSpc>
                <a:spcPct val="100000"/>
              </a:lnSpc>
              <a:spcBef>
                <a:spcPts val="0"/>
              </a:spcBef>
              <a:defRPr sz="900"/>
            </a:pPr>
            <a:r>
              <a:rPr dirty="0"/>
              <a:t>Mayrhofer, P. (n.d.). </a:t>
            </a:r>
            <a:r>
              <a:rPr i="1" dirty="0"/>
              <a:t>Guideline </a:t>
            </a:r>
            <a:r>
              <a:rPr i="1" dirty="0" err="1"/>
              <a:t>zur</a:t>
            </a:r>
            <a:r>
              <a:rPr i="1" dirty="0"/>
              <a:t> </a:t>
            </a:r>
            <a:r>
              <a:rPr i="1" dirty="0" err="1"/>
              <a:t>Bildanalyse</a:t>
            </a:r>
            <a:r>
              <a:rPr i="1" dirty="0"/>
              <a:t> </a:t>
            </a:r>
            <a:r>
              <a:rPr i="1" dirty="0" err="1"/>
              <a:t>im</a:t>
            </a:r>
            <a:r>
              <a:rPr i="1" dirty="0"/>
              <a:t> </a:t>
            </a:r>
            <a:r>
              <a:rPr i="1" dirty="0" err="1"/>
              <a:t>Unterricht</a:t>
            </a:r>
            <a:r>
              <a:rPr dirty="0"/>
              <a:t>. </a:t>
            </a:r>
            <a:r>
              <a:rPr dirty="0" err="1"/>
              <a:t>Demokratiezentrum</a:t>
            </a:r>
            <a:r>
              <a:rPr dirty="0"/>
              <a:t> Wien. </a:t>
            </a:r>
            <a:r>
              <a:rPr dirty="0" err="1"/>
              <a:t>Opgehaald</a:t>
            </a:r>
            <a:r>
              <a:rPr dirty="0"/>
              <a:t> op 18 </a:t>
            </a:r>
            <a:r>
              <a:rPr dirty="0" err="1"/>
              <a:t>maart</a:t>
            </a:r>
            <a:r>
              <a:rPr dirty="0"/>
              <a:t> 2025 via </a:t>
            </a:r>
            <a:r>
              <a:rPr u="sng" dirty="0">
                <a:hlinkClick r:id="rId12"/>
              </a:rPr>
              <a:t>https://demokratiezentrum.org/wp-content/uploads/2021/05/guideline_bildanalyse.pdf</a:t>
            </a:r>
            <a:endParaRPr lang="en-DE" sz="900" dirty="0"/>
          </a:p>
          <a:p>
            <a:pPr>
              <a:lnSpc>
                <a:spcPct val="100000"/>
              </a:lnSpc>
              <a:spcBef>
                <a:spcPts val="0"/>
              </a:spcBef>
              <a:defRPr sz="900"/>
            </a:pPr>
            <a:r>
              <a:rPr dirty="0" err="1"/>
              <a:t>Matlach</a:t>
            </a:r>
            <a:r>
              <a:rPr dirty="0"/>
              <a:t>, P., </a:t>
            </a:r>
            <a:r>
              <a:rPr dirty="0" err="1"/>
              <a:t>en</a:t>
            </a:r>
            <a:r>
              <a:rPr dirty="0"/>
              <a:t> Hammer, D. (2024). </a:t>
            </a:r>
            <a:r>
              <a:rPr i="1" dirty="0"/>
              <a:t>The German Far Right online: A longitudinal study</a:t>
            </a:r>
            <a:r>
              <a:rPr dirty="0"/>
              <a:t> (Huberta von Voss, red.). </a:t>
            </a:r>
            <a:r>
              <a:rPr dirty="0" err="1"/>
              <a:t>Opgehaald</a:t>
            </a:r>
            <a:r>
              <a:rPr dirty="0"/>
              <a:t> op 31 </a:t>
            </a:r>
            <a:r>
              <a:rPr dirty="0" err="1"/>
              <a:t>maart</a:t>
            </a:r>
            <a:r>
              <a:rPr dirty="0"/>
              <a:t> 2025 via </a:t>
            </a:r>
            <a:r>
              <a:rPr u="sng" dirty="0">
                <a:hlinkClick r:id="rId13"/>
              </a:rPr>
              <a:t>https://www.isdglobal.org/wp-content/uploads/2024/01/the-german-far-right-online-a-longitudinal-study1.pdf</a:t>
            </a:r>
            <a:r>
              <a:rPr dirty="0"/>
              <a:t> </a:t>
            </a:r>
            <a:endParaRPr lang="en-DE" sz="900" dirty="0"/>
          </a:p>
          <a:p>
            <a:pPr>
              <a:lnSpc>
                <a:spcPct val="100000"/>
              </a:lnSpc>
              <a:spcBef>
                <a:spcPts val="0"/>
              </a:spcBef>
              <a:defRPr sz="900"/>
            </a:pPr>
            <a:r>
              <a:rPr dirty="0"/>
              <a:t>Merino, M., Tornero-Aguilera, J. F., Rubio-</a:t>
            </a:r>
            <a:r>
              <a:rPr dirty="0" err="1"/>
              <a:t>Zarapuz</a:t>
            </a:r>
            <a:r>
              <a:rPr dirty="0"/>
              <a:t>, A., Villanueva-</a:t>
            </a:r>
            <a:r>
              <a:rPr dirty="0" err="1"/>
              <a:t>Tobaldo</a:t>
            </a:r>
            <a:r>
              <a:rPr dirty="0"/>
              <a:t>, C. V., Martín-Rodríguez, A., </a:t>
            </a:r>
            <a:r>
              <a:rPr dirty="0" err="1"/>
              <a:t>en</a:t>
            </a:r>
            <a:r>
              <a:rPr dirty="0"/>
              <a:t> Clemente-Suárez, V. J. (2024). Body Perceptions and Psychological Well-Being: A Review of the Impact of Social Media and Physical Measurements on Self-Esteem and Mental Health with a Focus on Body Image Satisfaction and Its Relationship with Cultural and Gender Factors. </a:t>
            </a:r>
            <a:r>
              <a:rPr i="1" dirty="0"/>
              <a:t>Healthcare</a:t>
            </a:r>
            <a:r>
              <a:rPr dirty="0"/>
              <a:t>, </a:t>
            </a:r>
            <a:r>
              <a:rPr i="1" dirty="0"/>
              <a:t>12</a:t>
            </a:r>
            <a:r>
              <a:rPr dirty="0"/>
              <a:t>(14), 1396. </a:t>
            </a:r>
            <a:r>
              <a:rPr u="sng" dirty="0">
                <a:hlinkClick r:id="rId14"/>
              </a:rPr>
              <a:t>https://doi.org/10.3390/healthcare12141396</a:t>
            </a:r>
            <a:endParaRPr lang="en-DE" sz="900" dirty="0"/>
          </a:p>
          <a:p>
            <a:pPr>
              <a:lnSpc>
                <a:spcPct val="100000"/>
              </a:lnSpc>
              <a:spcBef>
                <a:spcPts val="0"/>
              </a:spcBef>
              <a:defRPr sz="900"/>
            </a:pPr>
            <a:r>
              <a:rPr dirty="0"/>
              <a:t>O’Connor, C., </a:t>
            </a:r>
            <a:r>
              <a:rPr dirty="0" err="1"/>
              <a:t>en</a:t>
            </a:r>
            <a:r>
              <a:rPr dirty="0"/>
              <a:t> Holt, J. (2024).</a:t>
            </a:r>
            <a:r>
              <a:rPr i="1" dirty="0"/>
              <a:t> TikTok </a:t>
            </a:r>
            <a:r>
              <a:rPr i="1" dirty="0" err="1"/>
              <a:t>en</a:t>
            </a:r>
            <a:r>
              <a:rPr i="1" dirty="0"/>
              <a:t> content van </a:t>
            </a:r>
            <a:r>
              <a:rPr i="1" dirty="0" err="1"/>
              <a:t>witte</a:t>
            </a:r>
            <a:r>
              <a:rPr i="1" dirty="0"/>
              <a:t> </a:t>
            </a:r>
            <a:r>
              <a:rPr i="1" dirty="0" err="1"/>
              <a:t>supremacisten</a:t>
            </a:r>
            <a:r>
              <a:rPr dirty="0"/>
              <a:t>. Institute for Strategic Dialogue. </a:t>
            </a:r>
            <a:r>
              <a:rPr dirty="0" err="1"/>
              <a:t>Opgehaald</a:t>
            </a:r>
            <a:r>
              <a:rPr dirty="0"/>
              <a:t> op 31 </a:t>
            </a:r>
            <a:r>
              <a:rPr dirty="0" err="1"/>
              <a:t>maart</a:t>
            </a:r>
            <a:r>
              <a:rPr dirty="0"/>
              <a:t> 2025 via </a:t>
            </a:r>
            <a:r>
              <a:rPr u="sng" dirty="0">
                <a:hlinkClick r:id="rId15"/>
              </a:rPr>
              <a:t>https://www.isdglobal.org/wp-content/uploads/2024/09/TikTok-White-Supremacy.pdf</a:t>
            </a:r>
            <a:r>
              <a:rPr dirty="0"/>
              <a:t> </a:t>
            </a:r>
            <a:endParaRPr lang="en-DE" sz="900" dirty="0"/>
          </a:p>
          <a:p>
            <a:pPr>
              <a:lnSpc>
                <a:spcPct val="100000"/>
              </a:lnSpc>
              <a:spcBef>
                <a:spcPts val="0"/>
              </a:spcBef>
              <a:defRPr sz="900"/>
            </a:pPr>
            <a:r>
              <a:rPr dirty="0"/>
              <a:t>Rau, J.; Richter, C.; </a:t>
            </a:r>
            <a:r>
              <a:rPr dirty="0" err="1"/>
              <a:t>Wehrend</a:t>
            </a:r>
            <a:r>
              <a:rPr dirty="0"/>
              <a:t>, D. (2025). </a:t>
            </a:r>
            <a:r>
              <a:rPr i="1" dirty="0"/>
              <a:t>»Flood the Zone with Shit« – Elon Musk, die </a:t>
            </a:r>
            <a:r>
              <a:rPr i="1" dirty="0" err="1"/>
              <a:t>AfD</a:t>
            </a:r>
            <a:r>
              <a:rPr i="1" dirty="0"/>
              <a:t> und das Agenda-Setting der </a:t>
            </a:r>
            <a:r>
              <a:rPr i="1" dirty="0" err="1"/>
              <a:t>radikalen</a:t>
            </a:r>
            <a:r>
              <a:rPr i="1" dirty="0"/>
              <a:t> </a:t>
            </a:r>
            <a:r>
              <a:rPr i="1" dirty="0" err="1"/>
              <a:t>Rechten</a:t>
            </a:r>
            <a:r>
              <a:rPr i="1" dirty="0"/>
              <a:t> </a:t>
            </a:r>
            <a:r>
              <a:rPr i="1" dirty="0" err="1"/>
              <a:t>im</a:t>
            </a:r>
            <a:r>
              <a:rPr i="1" dirty="0"/>
              <a:t> </a:t>
            </a:r>
            <a:r>
              <a:rPr i="1" dirty="0" err="1"/>
              <a:t>Bundestagswahlkampf</a:t>
            </a:r>
            <a:r>
              <a:rPr i="1" dirty="0"/>
              <a:t> 2025</a:t>
            </a:r>
            <a:r>
              <a:rPr dirty="0"/>
              <a:t>. </a:t>
            </a:r>
            <a:r>
              <a:rPr dirty="0" err="1"/>
              <a:t>Zusammenhalt</a:t>
            </a:r>
            <a:r>
              <a:rPr dirty="0"/>
              <a:t> </a:t>
            </a:r>
            <a:r>
              <a:rPr dirty="0" err="1"/>
              <a:t>begreifen</a:t>
            </a:r>
            <a:r>
              <a:rPr dirty="0"/>
              <a:t>. </a:t>
            </a:r>
            <a:r>
              <a:rPr dirty="0" err="1"/>
              <a:t>Opgehaald</a:t>
            </a:r>
            <a:r>
              <a:rPr dirty="0"/>
              <a:t> op 29 </a:t>
            </a:r>
            <a:r>
              <a:rPr dirty="0" err="1"/>
              <a:t>januari</a:t>
            </a:r>
            <a:r>
              <a:rPr dirty="0"/>
              <a:t> 2026 via  </a:t>
            </a:r>
            <a:r>
              <a:rPr u="sng" dirty="0">
                <a:hlinkClick r:id="rId16"/>
              </a:rPr>
              <a:t>https://doi.org/10.58079/13b77</a:t>
            </a:r>
            <a:r>
              <a:rPr dirty="0"/>
              <a:t>.</a:t>
            </a:r>
            <a:endParaRPr lang="en-DE" sz="900" dirty="0"/>
          </a:p>
          <a:p>
            <a:pPr>
              <a:lnSpc>
                <a:spcPct val="100000"/>
              </a:lnSpc>
              <a:spcBef>
                <a:spcPts val="0"/>
              </a:spcBef>
              <a:defRPr sz="900"/>
            </a:pPr>
            <a:r>
              <a:rPr dirty="0" err="1"/>
              <a:t>Rodilosse</a:t>
            </a:r>
            <a:r>
              <a:rPr dirty="0"/>
              <a:t> (2024). Filter Bubbles and the </a:t>
            </a:r>
            <a:r>
              <a:rPr dirty="0" err="1"/>
              <a:t>UNfeeling</a:t>
            </a:r>
            <a:r>
              <a:rPr dirty="0"/>
              <a:t>: How AI for Social Media Can Foster Extremism and Polarization. </a:t>
            </a:r>
            <a:r>
              <a:rPr i="1" dirty="0"/>
              <a:t>Philosophy and Technology, 37</a:t>
            </a:r>
            <a:r>
              <a:rPr dirty="0"/>
              <a:t>, </a:t>
            </a:r>
            <a:r>
              <a:rPr dirty="0" err="1"/>
              <a:t>artikel</a:t>
            </a:r>
            <a:r>
              <a:rPr dirty="0"/>
              <a:t> 71. </a:t>
            </a:r>
            <a:r>
              <a:rPr b="1" u="sng" dirty="0">
                <a:hlinkClick r:id="rId17"/>
              </a:rPr>
              <a:t>https://doi.org/10.1007/s13347-024-00758-4</a:t>
            </a:r>
            <a:endParaRPr lang="en-DE" sz="900" dirty="0"/>
          </a:p>
          <a:p>
            <a:pPr>
              <a:lnSpc>
                <a:spcPct val="100000"/>
              </a:lnSpc>
              <a:spcBef>
                <a:spcPts val="0"/>
              </a:spcBef>
              <a:defRPr sz="900"/>
            </a:pPr>
            <a:r>
              <a:rPr dirty="0"/>
              <a:t>Scheer, L. (2019). </a:t>
            </a:r>
            <a:r>
              <a:rPr i="1" dirty="0"/>
              <a:t>Diversiteitssensible </a:t>
            </a:r>
            <a:r>
              <a:rPr i="1" dirty="0" err="1"/>
              <a:t>Bildgestaltung</a:t>
            </a:r>
            <a:r>
              <a:rPr dirty="0"/>
              <a:t>. </a:t>
            </a:r>
            <a:r>
              <a:rPr dirty="0" err="1"/>
              <a:t>Arbeitskreis</a:t>
            </a:r>
            <a:r>
              <a:rPr dirty="0"/>
              <a:t> für </a:t>
            </a:r>
            <a:r>
              <a:rPr dirty="0" err="1"/>
              <a:t>Gleichbehandlungsfragen</a:t>
            </a:r>
            <a:r>
              <a:rPr dirty="0"/>
              <a:t>. </a:t>
            </a:r>
            <a:r>
              <a:rPr dirty="0" err="1"/>
              <a:t>Opgehaald</a:t>
            </a:r>
            <a:r>
              <a:rPr dirty="0"/>
              <a:t> op 18 </a:t>
            </a:r>
            <a:r>
              <a:rPr dirty="0" err="1"/>
              <a:t>maart</a:t>
            </a:r>
            <a:r>
              <a:rPr dirty="0"/>
              <a:t> 2025 via </a:t>
            </a:r>
            <a:r>
              <a:rPr u="sng" dirty="0">
                <a:hlinkClick r:id="rId18"/>
              </a:rPr>
              <a:t>https://static.uni-graz.at/fileadmin/Akgl/4_Fuer_MitarbeiterInnen/Diversitaetssensible_Bildgestaltung_mit_Beispielfotos.pdf</a:t>
            </a:r>
            <a:endParaRPr lang="en-DE" sz="900" dirty="0"/>
          </a:p>
          <a:p>
            <a:pPr>
              <a:lnSpc>
                <a:spcPct val="100000"/>
              </a:lnSpc>
              <a:spcBef>
                <a:spcPts val="0"/>
              </a:spcBef>
              <a:defRPr sz="900"/>
            </a:pPr>
            <a:r>
              <a:rPr dirty="0"/>
              <a:t>Sharma, N., Liao, Q. V., </a:t>
            </a:r>
            <a:r>
              <a:rPr dirty="0" err="1"/>
              <a:t>en</a:t>
            </a:r>
            <a:r>
              <a:rPr dirty="0"/>
              <a:t> Xiao, Z. (2024). Generative Echo Chamber? Effect of LLM-Powered Search Systems on Diverse Information Seeking. Proceedings of the CHI Conference on Human Factors in Computing Systems, 1–17. https://doi.org/10.1145/3613904.3642459</a:t>
            </a:r>
            <a:endParaRPr lang="en-DE" sz="900" dirty="0"/>
          </a:p>
          <a:p>
            <a:pPr>
              <a:lnSpc>
                <a:spcPct val="100000"/>
              </a:lnSpc>
              <a:spcBef>
                <a:spcPts val="0"/>
              </a:spcBef>
              <a:defRPr sz="900"/>
            </a:pPr>
            <a:r>
              <a:rPr dirty="0"/>
              <a:t>Thomas, E., </a:t>
            </a:r>
            <a:r>
              <a:rPr dirty="0" err="1"/>
              <a:t>en</a:t>
            </a:r>
            <a:r>
              <a:rPr dirty="0"/>
              <a:t> Balint, K. (2022). </a:t>
            </a:r>
            <a:r>
              <a:rPr i="1" dirty="0"/>
              <a:t>Algorithms as a weapon against women: How YouTube lures boys and young men into the 'Manosphere'.</a:t>
            </a:r>
            <a:r>
              <a:rPr dirty="0"/>
              <a:t> Institute for Strategic Dialogue. </a:t>
            </a:r>
            <a:r>
              <a:rPr dirty="0" err="1"/>
              <a:t>Opgehaald</a:t>
            </a:r>
            <a:r>
              <a:rPr dirty="0"/>
              <a:t> op 31 </a:t>
            </a:r>
            <a:r>
              <a:rPr dirty="0" err="1"/>
              <a:t>maart</a:t>
            </a:r>
            <a:r>
              <a:rPr dirty="0"/>
              <a:t> 2025 via </a:t>
            </a:r>
            <a:r>
              <a:rPr u="sng" dirty="0">
                <a:hlinkClick r:id="rId19"/>
              </a:rPr>
              <a:t>https://www.isdglobal.org/wp-content/uploads/2022/04/Algorithms-as-a-weapon-against-women-ISD-RESET.pdf</a:t>
            </a:r>
            <a:r>
              <a:rPr dirty="0"/>
              <a:t> </a:t>
            </a:r>
            <a:endParaRPr lang="en-DE" sz="900" dirty="0"/>
          </a:p>
          <a:p>
            <a:pPr>
              <a:lnSpc>
                <a:spcPct val="100000"/>
              </a:lnSpc>
              <a:spcBef>
                <a:spcPts val="0"/>
              </a:spcBef>
              <a:defRPr sz="900"/>
            </a:pPr>
            <a:r>
              <a:rPr dirty="0"/>
              <a:t>UCL. (18 </a:t>
            </a:r>
            <a:r>
              <a:rPr dirty="0" err="1"/>
              <a:t>december</a:t>
            </a:r>
            <a:r>
              <a:rPr dirty="0"/>
              <a:t> 2024). </a:t>
            </a:r>
            <a:r>
              <a:rPr i="1" dirty="0"/>
              <a:t>Bias in AI amplifies our own biases</a:t>
            </a:r>
            <a:r>
              <a:rPr dirty="0"/>
              <a:t>. UCL News. </a:t>
            </a:r>
            <a:r>
              <a:rPr dirty="0" err="1"/>
              <a:t>Opgehaald</a:t>
            </a:r>
            <a:r>
              <a:rPr dirty="0"/>
              <a:t> op 18 </a:t>
            </a:r>
            <a:r>
              <a:rPr dirty="0" err="1"/>
              <a:t>maart</a:t>
            </a:r>
            <a:r>
              <a:rPr dirty="0"/>
              <a:t> 2025 via </a:t>
            </a:r>
            <a:r>
              <a:rPr u="sng" dirty="0">
                <a:hlinkClick r:id="rId20"/>
              </a:rPr>
              <a:t>https://www.ucl.ac.uk/news/2024/dec/bias-ai-amplifies-our-own-biases</a:t>
            </a:r>
            <a:endParaRPr lang="en-DE" sz="900" dirty="0"/>
          </a:p>
          <a:p>
            <a:pPr>
              <a:lnSpc>
                <a:spcPct val="100000"/>
              </a:lnSpc>
              <a:spcBef>
                <a:spcPts val="0"/>
              </a:spcBef>
              <a:defRPr sz="900"/>
            </a:pPr>
            <a:r>
              <a:rPr dirty="0"/>
              <a:t>University of Kansas. (n.d.). </a:t>
            </a:r>
            <a:r>
              <a:rPr i="1" dirty="0"/>
              <a:t>Addressing bias in AI</a:t>
            </a:r>
            <a:r>
              <a:rPr dirty="0"/>
              <a:t>. </a:t>
            </a:r>
            <a:r>
              <a:rPr dirty="0" err="1"/>
              <a:t>Opgehaald</a:t>
            </a:r>
            <a:r>
              <a:rPr dirty="0"/>
              <a:t> op 18 </a:t>
            </a:r>
            <a:r>
              <a:rPr dirty="0" err="1"/>
              <a:t>maart</a:t>
            </a:r>
            <a:r>
              <a:rPr dirty="0"/>
              <a:t> 2025 via </a:t>
            </a:r>
            <a:r>
              <a:rPr u="sng" dirty="0">
                <a:hlinkClick r:id="rId21"/>
              </a:rPr>
              <a:t>https://cte.ku.edu/addressing-bias-ai</a:t>
            </a:r>
            <a:endParaRPr lang="en-DE" sz="900" dirty="0"/>
          </a:p>
        </p:txBody>
      </p:sp>
      <p:sp>
        <p:nvSpPr>
          <p:cNvPr id="9" name="Textfeld 5">
            <a:extLst>
              <a:ext uri="{FF2B5EF4-FFF2-40B4-BE49-F238E27FC236}">
                <a16:creationId xmlns:a16="http://schemas.microsoft.com/office/drawing/2014/main" id="{90E61D08-8C95-4D09-9D98-199052BE80D1}"/>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Bronnen</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08847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17240"/>
            <a:ext cx="10584360" cy="890120"/>
            <a:chOff x="1369440" y="5617240"/>
            <a:chExt cx="10584360" cy="89012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17240"/>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lang="nl-NL" sz="900" dirty="0">
                  <a:solidFill>
                    <a:srgbClr val="1F2328"/>
                  </a:solidFill>
                  <a:latin typeface="Garet Book" pitchFamily="2" charset="0"/>
                </a:rPr>
              </a:br>
              <a:r>
                <a:rPr kumimoji="0" lang="de-DE" sz="900" b="1" i="0" u="none" strike="noStrike" kern="1200" cap="none" spc="0" normalizeH="0" baseline="0" noProof="0" dirty="0" err="1">
                  <a:ln>
                    <a:noFill/>
                  </a:ln>
                  <a:solidFill>
                    <a:srgbClr val="0B163B"/>
                  </a:solidFill>
                  <a:effectLst/>
                  <a:uLnTx/>
                  <a:uFillTx/>
                  <a:latin typeface="Garet Book"/>
                </a:rPr>
                <a:t>Projectnr</a:t>
              </a:r>
              <a:r>
                <a:rPr kumimoji="0" lang="de-DE" sz="900" b="1" i="0" u="none" strike="noStrike" kern="1200" cap="none" spc="0" normalizeH="0" baseline="0" noProof="0" dirty="0">
                  <a:ln>
                    <a:noFill/>
                  </a:ln>
                  <a:solidFill>
                    <a:srgbClr val="0B163B"/>
                  </a:solidFill>
                  <a:effectLst/>
                  <a:uLnTx/>
                  <a:uFillTx/>
                  <a:latin typeface="Garet Book"/>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dirty="0">
                    <a:ln>
                      <a:noFill/>
                    </a:ln>
                    <a:solidFill>
                      <a:srgbClr val="0B163B"/>
                    </a:solidFill>
                    <a:effectLst/>
                    <a:uLnTx/>
                    <a:uFillTx/>
                    <a:latin typeface="Garet Book"/>
                  </a:rPr>
                  <a:t>Copyright © 2026 door </a:t>
                </a:r>
                <a:r>
                  <a:rPr kumimoji="0" sz="900" b="0" i="0" u="sng" strike="noStrike" kern="1200" cap="none" spc="0" normalizeH="0" baseline="0" noProof="0" dirty="0">
                    <a:ln>
                      <a:noFill/>
                    </a:ln>
                    <a:solidFill>
                      <a:srgbClr val="1F2C8F"/>
                    </a:solidFill>
                    <a:effectLst/>
                    <a:uLnTx/>
                    <a:uFillTx/>
                    <a:latin typeface="Garet Book"/>
                    <a:hlinkClick r:id="rId3"/>
                  </a:rPr>
                  <a:t>het </a:t>
                </a:r>
                <a:r>
                  <a:rPr kumimoji="0" sz="900" b="0" i="0" u="sng" strike="noStrike" kern="1200" cap="none" spc="0" normalizeH="0" baseline="0" noProof="0" dirty="0" err="1">
                    <a:ln>
                      <a:noFill/>
                    </a:ln>
                    <a:solidFill>
                      <a:srgbClr val="1F2C8F"/>
                    </a:solidFill>
                    <a:effectLst/>
                    <a:uLnTx/>
                    <a:uFillTx/>
                    <a:latin typeface="Garet Book"/>
                    <a:hlinkClick r:id="rId3"/>
                  </a:rPr>
                  <a:t>partnerconsortium</a:t>
                </a:r>
                <a:r>
                  <a:rPr kumimoji="0" sz="900" b="0" i="0" u="sng" strike="noStrike" kern="1200" cap="none" spc="0" normalizeH="0" baseline="0" noProof="0">
                    <a:ln>
                      <a:noFill/>
                    </a:ln>
                    <a:solidFill>
                      <a:srgbClr val="1F2C8F"/>
                    </a:solidFill>
                    <a:effectLst/>
                    <a:uLnTx/>
                    <a:uFillTx/>
                    <a:latin typeface="Garet Book"/>
                    <a:hlinkClick r:id="rId3"/>
                  </a:rPr>
                  <a:t>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dirty="0" err="1">
                    <a:ln>
                      <a:noFill/>
                    </a:ln>
                    <a:solidFill>
                      <a:srgbClr val="0B163B"/>
                    </a:solidFill>
                    <a:effectLst/>
                    <a:uLnTx/>
                    <a:uFillTx/>
                    <a:latin typeface="Garet Book"/>
                  </a:rPr>
                  <a:t>Dit</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werk</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valt</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onder</a:t>
                </a:r>
                <a:r>
                  <a:rPr kumimoji="0" sz="900" b="1" i="0" u="none" strike="noStrike" kern="1200" cap="none" spc="0" normalizeH="0" baseline="0" noProof="0" dirty="0">
                    <a:ln>
                      <a:noFill/>
                    </a:ln>
                    <a:solidFill>
                      <a:srgbClr val="0B163B"/>
                    </a:solidFill>
                    <a:effectLst/>
                    <a:uLnTx/>
                    <a:uFillTx/>
                    <a:latin typeface="Garet Book"/>
                  </a:rPr>
                  <a:t> de </a:t>
                </a:r>
                <a:r>
                  <a:rPr kumimoji="0" sz="900" b="1" i="0" u="none" strike="noStrike" kern="1200" cap="none" spc="0" normalizeH="0" baseline="0" noProof="0" dirty="0" err="1">
                    <a:ln>
                      <a:noFill/>
                    </a:ln>
                    <a:solidFill>
                      <a:srgbClr val="0B163B"/>
                    </a:solidFill>
                    <a:effectLst/>
                    <a:uLnTx/>
                    <a:uFillTx/>
                    <a:latin typeface="Garet Book"/>
                  </a:rPr>
                  <a:t>licentie</a:t>
                </a:r>
                <a:r>
                  <a:rPr kumimoji="0" sz="900" b="1" i="0" u="none" strike="noStrike" kern="1200" cap="none" spc="0" normalizeH="0" baseline="0" noProof="0" dirty="0">
                    <a:ln>
                      <a:noFill/>
                    </a:ln>
                    <a:solidFill>
                      <a:srgbClr val="0B163B"/>
                    </a:solidFill>
                    <a:effectLst/>
                    <a:uLnTx/>
                    <a:uFillTx/>
                    <a:latin typeface="Garet Book"/>
                  </a:rPr>
                  <a:t> </a:t>
                </a:r>
                <a:r>
                  <a:rPr kumimoji="0" sz="900" b="1" i="0" u="sng" strike="noStrike" kern="1200" cap="none" spc="0" normalizeH="0" baseline="0" noProof="0" dirty="0">
                    <a:ln>
                      <a:noFill/>
                    </a:ln>
                    <a:solidFill>
                      <a:srgbClr val="1F2C8F"/>
                    </a:solidFill>
                    <a:effectLst/>
                    <a:uLnTx/>
                    <a:uFillTx/>
                    <a:latin typeface="Garet Book"/>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GenAI-afbeeldingen begrijpen</a:t>
            </a:r>
            <a:endParaRPr lang="nl-BE" sz="3600" dirty="0">
              <a:solidFill>
                <a:srgbClr val="000000"/>
              </a:solidFill>
              <a:latin typeface="Arial"/>
            </a:endParaRPr>
          </a:p>
        </p:txBody>
      </p:sp>
    </p:spTree>
    <p:extLst>
      <p:ext uri="{BB962C8B-B14F-4D97-AF65-F5344CB8AC3E}">
        <p14:creationId xmlns:p14="http://schemas.microsoft.com/office/powerpoint/2010/main" val="10527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C40123-0EB7-0EF3-CC5A-10953B39290B}"/>
            </a:ext>
          </a:extLst>
        </p:cNvPr>
        <p:cNvGrpSpPr/>
        <p:nvPr/>
      </p:nvGrpSpPr>
      <p:grpSpPr>
        <a:xfrm>
          <a:off x="0" y="0"/>
          <a:ext cx="0" cy="0"/>
          <a:chOff x="0" y="0"/>
          <a:chExt cx="0" cy="0"/>
        </a:xfrm>
      </p:grpSpPr>
      <p:sp>
        <p:nvSpPr>
          <p:cNvPr id="18" name="Textfeld 17">
            <a:extLst>
              <a:ext uri="{FF2B5EF4-FFF2-40B4-BE49-F238E27FC236}">
                <a16:creationId xmlns:a16="http://schemas.microsoft.com/office/drawing/2014/main" id="{3B2A92FD-2FBB-4AFC-8BB2-E7D571D24709}"/>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Rechteck 11">
            <a:extLst>
              <a:ext uri="{FF2B5EF4-FFF2-40B4-BE49-F238E27FC236}">
                <a16:creationId xmlns:a16="http://schemas.microsoft.com/office/drawing/2014/main" id="{7A5FA68D-4BAD-83E1-9291-C1FC0FD1C181}"/>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88C51C1E-9730-34C5-D88B-70F32ADD3D9F}"/>
              </a:ext>
            </a:extLst>
          </p:cNvPr>
          <p:cNvSpPr txBox="1"/>
          <p:nvPr/>
        </p:nvSpPr>
        <p:spPr>
          <a:xfrm>
            <a:off x="0" y="390562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pic>
        <p:nvPicPr>
          <p:cNvPr id="2" name="Grafik 1">
            <a:extLst>
              <a:ext uri="{FF2B5EF4-FFF2-40B4-BE49-F238E27FC236}">
                <a16:creationId xmlns:a16="http://schemas.microsoft.com/office/drawing/2014/main" id="{18A21557-175F-B6CB-55D6-E5B75AD3E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A9C3DD2B-3C1E-46AC-AA85-A8B0018BD86A}"/>
              </a:ext>
            </a:extLst>
          </p:cNvPr>
          <p:cNvSpPr/>
          <p:nvPr/>
        </p:nvSpPr>
        <p:spPr>
          <a:xfrm>
            <a:off x="457200" y="755280"/>
            <a:ext cx="10706986"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Afbeeldingen in socialemediatrends begrijpen</a:t>
            </a:r>
            <a:endParaRPr lang="nl-BE" sz="3200" b="0" u="none" strike="noStrike" dirty="0">
              <a:solidFill>
                <a:srgbClr val="000000"/>
              </a:solidFill>
              <a:effectLst/>
              <a:uFillTx/>
              <a:latin typeface="Arial"/>
            </a:endParaRPr>
          </a:p>
        </p:txBody>
      </p:sp>
      <p:sp>
        <p:nvSpPr>
          <p:cNvPr id="11" name="Inhaltsplatzhalter 2">
            <a:extLst>
              <a:ext uri="{FF2B5EF4-FFF2-40B4-BE49-F238E27FC236}">
                <a16:creationId xmlns:a16="http://schemas.microsoft.com/office/drawing/2014/main" id="{808AD2E9-97D0-4E37-A00E-377C33CAE262}"/>
              </a:ext>
            </a:extLst>
          </p:cNvPr>
          <p:cNvSpPr/>
          <p:nvPr/>
        </p:nvSpPr>
        <p:spPr>
          <a:xfrm>
            <a:off x="457200" y="4367681"/>
            <a:ext cx="11518560"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latin typeface="Garet Book"/>
                <a:ea typeface="+mn-ea"/>
                <a:cs typeface="+mn-cs"/>
              </a:defRPr>
            </a:pPr>
            <a:r>
              <a:t>… is een methode voor het interpreteren van visuele content, ontwikkeld door </a:t>
            </a:r>
            <a:r>
              <a:rPr b="1"/>
              <a:t>Erwin Panofsky </a:t>
            </a:r>
            <a:r>
              <a:t>(1978). De methode bestaat uit </a:t>
            </a:r>
            <a:r>
              <a:rPr b="1"/>
              <a:t>3 stappen: afbeeldingen beschrijven – analyseren – interpreteren</a:t>
            </a:r>
            <a:r>
              <a:t>. </a:t>
            </a: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latin typeface="Garet Book"/>
                <a:ea typeface="+mn-ea"/>
                <a:cs typeface="+mn-cs"/>
              </a:defRPr>
            </a:pPr>
            <a:r>
              <a:t>… kan worden gebruikt als een hulpmiddel om afbeeldingen te begrijpen.</a:t>
            </a:r>
          </a:p>
        </p:txBody>
      </p:sp>
      <p:sp>
        <p:nvSpPr>
          <p:cNvPr id="15" name="Inhaltsplatzhalter 2">
            <a:extLst>
              <a:ext uri="{FF2B5EF4-FFF2-40B4-BE49-F238E27FC236}">
                <a16:creationId xmlns:a16="http://schemas.microsoft.com/office/drawing/2014/main" id="{3BAB37D0-EB0B-41F2-9C13-8736FE5B472E}"/>
              </a:ext>
            </a:extLst>
          </p:cNvPr>
          <p:cNvSpPr/>
          <p:nvPr/>
        </p:nvSpPr>
        <p:spPr>
          <a:xfrm>
            <a:off x="457200" y="2984036"/>
            <a:ext cx="11518560" cy="986677"/>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a:solidFill>
                  <a:srgbClr val="0B163B"/>
                </a:solidFill>
              </a:defRPr>
            </a:pPr>
            <a:r>
              <a:rPr kern="1200">
                <a:ln>
                  <a:noFill/>
                </a:ln>
                <a:effectLst/>
                <a:uLnTx/>
                <a:uFillTx/>
                <a:ea typeface="+mn-ea"/>
                <a:cs typeface="+mn-cs"/>
              </a:rPr>
              <a:t>… </a:t>
            </a:r>
            <a:r>
              <a:rPr b="1"/>
              <a:t>geven vorm aan de manier waarop we de wereld zien.</a:t>
            </a:r>
            <a:endParaRPr kumimoji="0" lang="en-US" sz="1600" b="1" i="0" u="none" strike="noStrike" kern="1200" cap="none" spc="0" normalizeH="0" baseline="0" noProof="0" dirty="0">
              <a:ln>
                <a:noFill/>
              </a:ln>
              <a:solidFill>
                <a:srgbClr val="0B163B"/>
              </a:solidFill>
              <a:effectLst/>
              <a:uLnTx/>
              <a:uFillTx/>
              <a:ea typeface="+mn-ea"/>
              <a:cs typeface="+mn-cs"/>
            </a:endParaRP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ea typeface="+mn-ea"/>
                <a:cs typeface="+mn-cs"/>
              </a:defRPr>
            </a:pPr>
            <a:r>
              <a:t>… zijn verankerd in de </a:t>
            </a:r>
            <a:r>
              <a:rPr b="1"/>
              <a:t>maatschappelijke en historische context </a:t>
            </a:r>
            <a:r>
              <a:t>van de tijd waarin ze zijn gemaakt.</a:t>
            </a:r>
          </a:p>
        </p:txBody>
      </p:sp>
      <p:sp>
        <p:nvSpPr>
          <p:cNvPr id="16" name="Inhaltsplatzhalter 2">
            <a:extLst>
              <a:ext uri="{FF2B5EF4-FFF2-40B4-BE49-F238E27FC236}">
                <a16:creationId xmlns:a16="http://schemas.microsoft.com/office/drawing/2014/main" id="{665C4B11-4A2A-4DB7-8011-85F687F1B3D2}"/>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rPr>
                <a:effectLst/>
                <a:uFillTx/>
              </a:rPr>
              <a:t>Beelden:</a:t>
            </a:r>
            <a:endParaRPr lang="nl-BE" b="0" u="none" strike="noStrike" dirty="0">
              <a:solidFill>
                <a:srgbClr val="000000"/>
              </a:solidFill>
              <a:effectLst/>
              <a:uFillTx/>
              <a:latin typeface="+mj-lt"/>
            </a:endParaRPr>
          </a:p>
        </p:txBody>
      </p:sp>
      <p:sp>
        <p:nvSpPr>
          <p:cNvPr id="17" name="Inhaltsplatzhalter 2">
            <a:extLst>
              <a:ext uri="{FF2B5EF4-FFF2-40B4-BE49-F238E27FC236}">
                <a16:creationId xmlns:a16="http://schemas.microsoft.com/office/drawing/2014/main" id="{0C5D0E44-0B0C-421A-AA0E-FFA693428633}"/>
              </a:ext>
            </a:extLst>
          </p:cNvPr>
          <p:cNvSpPr/>
          <p:nvPr/>
        </p:nvSpPr>
        <p:spPr>
          <a:xfrm>
            <a:off x="457200" y="388074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Iconografie</a:t>
            </a:r>
            <a:r>
              <a:rPr>
                <a:effectLst/>
                <a:uFillTx/>
              </a:rPr>
              <a:t>:</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242966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12B47A-B7EC-A600-B440-0887D95B9DB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4649C287-2CF7-412C-A2FE-BE487210909E}"/>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2BAAE988-ADDC-1BA8-C94F-412DD3EE23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A5B4AC9D-F14A-D2F5-DB98-5BDD333C0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Inhaltsplatzhalter 2">
            <a:extLst>
              <a:ext uri="{FF2B5EF4-FFF2-40B4-BE49-F238E27FC236}">
                <a16:creationId xmlns:a16="http://schemas.microsoft.com/office/drawing/2014/main" id="{057ABFAF-5142-41FB-BCBA-1C323EA049F3}"/>
              </a:ext>
            </a:extLst>
          </p:cNvPr>
          <p:cNvSpPr/>
          <p:nvPr/>
        </p:nvSpPr>
        <p:spPr>
          <a:xfrm>
            <a:off x="4562671" y="1598400"/>
            <a:ext cx="7629329" cy="8379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400"/>
            </a:pPr>
            <a:r>
              <a:t>Scan de QR-code op de volgende dia of gebruik de socialemedia-app van je keuze en zoek op #aiart of #aiartworketrieved. </a:t>
            </a:r>
            <a:r>
              <a:rPr u="sng"/>
              <a:t>Kies één afbeelding</a:t>
            </a:r>
          </a:p>
        </p:txBody>
      </p:sp>
      <p:sp>
        <p:nvSpPr>
          <p:cNvPr id="11" name="Inhaltsplatzhalter 2">
            <a:extLst>
              <a:ext uri="{FF2B5EF4-FFF2-40B4-BE49-F238E27FC236}">
                <a16:creationId xmlns:a16="http://schemas.microsoft.com/office/drawing/2014/main" id="{1CCBD3AE-12B5-4383-884B-A9E08B146B0D}"/>
              </a:ext>
            </a:extLst>
          </p:cNvPr>
          <p:cNvSpPr/>
          <p:nvPr/>
        </p:nvSpPr>
        <p:spPr>
          <a:xfrm>
            <a:off x="4651309" y="2695181"/>
            <a:ext cx="7172129" cy="2081218"/>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lgn="just">
              <a:buNone/>
              <a:defRPr sz="1400"/>
            </a:pPr>
            <a:r>
              <a:rPr dirty="0" err="1"/>
              <a:t>Optioneel</a:t>
            </a:r>
            <a:r>
              <a:rPr dirty="0"/>
              <a:t>: Als je de </a:t>
            </a:r>
            <a:r>
              <a:rPr dirty="0" err="1"/>
              <a:t>oefening</a:t>
            </a:r>
            <a:r>
              <a:rPr dirty="0"/>
              <a:t> in </a:t>
            </a:r>
            <a:r>
              <a:rPr dirty="0" err="1"/>
              <a:t>een</a:t>
            </a:r>
            <a:r>
              <a:rPr dirty="0"/>
              <a:t> </a:t>
            </a:r>
            <a:r>
              <a:rPr dirty="0" err="1"/>
              <a:t>groep</a:t>
            </a:r>
            <a:r>
              <a:rPr dirty="0"/>
              <a:t> </a:t>
            </a:r>
            <a:r>
              <a:rPr dirty="0" err="1"/>
              <a:t>doet</a:t>
            </a:r>
            <a:r>
              <a:rPr dirty="0"/>
              <a:t> </a:t>
            </a:r>
            <a:r>
              <a:rPr dirty="0" err="1"/>
              <a:t>en</a:t>
            </a:r>
            <a:r>
              <a:rPr dirty="0"/>
              <a:t> </a:t>
            </a:r>
            <a:r>
              <a:rPr dirty="0" err="1"/>
              <a:t>een</a:t>
            </a:r>
            <a:r>
              <a:rPr dirty="0"/>
              <a:t> account </a:t>
            </a:r>
            <a:r>
              <a:rPr dirty="0" err="1"/>
              <a:t>hebt</a:t>
            </a:r>
            <a:r>
              <a:rPr dirty="0"/>
              <a:t> op </a:t>
            </a:r>
            <a:r>
              <a:rPr dirty="0" err="1"/>
              <a:t>sociale</a:t>
            </a:r>
            <a:r>
              <a:rPr dirty="0"/>
              <a:t> media </a:t>
            </a:r>
            <a:r>
              <a:rPr dirty="0" err="1"/>
              <a:t>zoals</a:t>
            </a:r>
            <a:r>
              <a:rPr dirty="0"/>
              <a:t> Instagram/TikTok/Facebook/etc., </a:t>
            </a:r>
            <a:r>
              <a:rPr dirty="0" err="1"/>
              <a:t>kun</a:t>
            </a:r>
            <a:r>
              <a:rPr dirty="0"/>
              <a:t> je </a:t>
            </a:r>
            <a:r>
              <a:rPr dirty="0" err="1"/>
              <a:t>als</a:t>
            </a:r>
            <a:r>
              <a:rPr dirty="0"/>
              <a:t> </a:t>
            </a:r>
            <a:r>
              <a:rPr dirty="0" err="1"/>
              <a:t>alternatief</a:t>
            </a:r>
            <a:r>
              <a:rPr dirty="0"/>
              <a:t> </a:t>
            </a:r>
            <a:r>
              <a:rPr dirty="0" err="1"/>
              <a:t>een</a:t>
            </a:r>
            <a:r>
              <a:rPr dirty="0"/>
              <a:t> </a:t>
            </a:r>
            <a:r>
              <a:rPr dirty="0" err="1"/>
              <a:t>afbeelding</a:t>
            </a:r>
            <a:r>
              <a:rPr dirty="0"/>
              <a:t> </a:t>
            </a:r>
            <a:r>
              <a:rPr dirty="0" err="1"/>
              <a:t>kiezen</a:t>
            </a:r>
            <a:r>
              <a:rPr dirty="0"/>
              <a:t> die je op </a:t>
            </a:r>
            <a:r>
              <a:rPr dirty="0" err="1"/>
              <a:t>sociale</a:t>
            </a:r>
            <a:r>
              <a:rPr dirty="0"/>
              <a:t> media </a:t>
            </a:r>
            <a:r>
              <a:rPr dirty="0" err="1"/>
              <a:t>vindt</a:t>
            </a:r>
            <a:r>
              <a:rPr dirty="0"/>
              <a:t> </a:t>
            </a:r>
            <a:r>
              <a:rPr dirty="0" err="1"/>
              <a:t>onder</a:t>
            </a:r>
            <a:r>
              <a:rPr dirty="0"/>
              <a:t> de hashtag #aiart of #aiartwork. </a:t>
            </a:r>
            <a:r>
              <a:rPr dirty="0" err="1"/>
              <a:t>Hiervoor</a:t>
            </a:r>
            <a:r>
              <a:rPr dirty="0"/>
              <a:t> is het </a:t>
            </a:r>
            <a:r>
              <a:rPr dirty="0" err="1"/>
              <a:t>nodig</a:t>
            </a:r>
            <a:r>
              <a:rPr dirty="0"/>
              <a:t> </a:t>
            </a:r>
            <a:r>
              <a:rPr dirty="0" err="1"/>
              <a:t>dat</a:t>
            </a:r>
            <a:r>
              <a:rPr dirty="0"/>
              <a:t> ten </a:t>
            </a:r>
            <a:r>
              <a:rPr dirty="0" err="1"/>
              <a:t>minste</a:t>
            </a:r>
            <a:r>
              <a:rPr dirty="0"/>
              <a:t> </a:t>
            </a:r>
            <a:r>
              <a:rPr dirty="0" err="1"/>
              <a:t>nog</a:t>
            </a:r>
            <a:r>
              <a:rPr dirty="0"/>
              <a:t> </a:t>
            </a:r>
            <a:r>
              <a:rPr dirty="0" err="1"/>
              <a:t>één</a:t>
            </a:r>
            <a:r>
              <a:rPr dirty="0"/>
              <a:t> </a:t>
            </a:r>
            <a:r>
              <a:rPr dirty="0" err="1"/>
              <a:t>andere</a:t>
            </a:r>
            <a:r>
              <a:rPr dirty="0"/>
              <a:t> </a:t>
            </a:r>
            <a:r>
              <a:rPr dirty="0" err="1"/>
              <a:t>deelnemer</a:t>
            </a:r>
            <a:r>
              <a:rPr dirty="0"/>
              <a:t> </a:t>
            </a:r>
            <a:r>
              <a:rPr dirty="0" err="1"/>
              <a:t>ook</a:t>
            </a:r>
            <a:r>
              <a:rPr dirty="0"/>
              <a:t> </a:t>
            </a:r>
            <a:r>
              <a:rPr dirty="0" err="1"/>
              <a:t>een</a:t>
            </a:r>
            <a:r>
              <a:rPr dirty="0"/>
              <a:t> </a:t>
            </a:r>
            <a:r>
              <a:rPr dirty="0" err="1"/>
              <a:t>afbeelding</a:t>
            </a:r>
            <a:r>
              <a:rPr dirty="0"/>
              <a:t> </a:t>
            </a:r>
            <a:r>
              <a:rPr dirty="0" err="1"/>
              <a:t>kiest</a:t>
            </a:r>
            <a:r>
              <a:rPr dirty="0"/>
              <a:t> </a:t>
            </a:r>
            <a:r>
              <a:rPr dirty="0" err="1"/>
              <a:t>uit</a:t>
            </a:r>
            <a:r>
              <a:rPr dirty="0"/>
              <a:t> de </a:t>
            </a:r>
            <a:r>
              <a:rPr dirty="0" err="1"/>
              <a:t>resultaten</a:t>
            </a:r>
            <a:r>
              <a:rPr dirty="0"/>
              <a:t> van </a:t>
            </a:r>
            <a:r>
              <a:rPr dirty="0" err="1"/>
              <a:t>zijn</a:t>
            </a:r>
            <a:r>
              <a:rPr dirty="0"/>
              <a:t> of </a:t>
            </a:r>
            <a:r>
              <a:rPr dirty="0" err="1"/>
              <a:t>haar</a:t>
            </a:r>
            <a:r>
              <a:rPr dirty="0"/>
              <a:t> hashtag-</a:t>
            </a:r>
            <a:r>
              <a:rPr dirty="0" err="1"/>
              <a:t>zoekopdracht</a:t>
            </a:r>
            <a:r>
              <a:rPr dirty="0"/>
              <a:t> op </a:t>
            </a:r>
            <a:r>
              <a:rPr dirty="0" err="1"/>
              <a:t>sociale</a:t>
            </a:r>
            <a:r>
              <a:rPr dirty="0"/>
              <a:t> media. (Dit </a:t>
            </a:r>
            <a:r>
              <a:rPr dirty="0" err="1"/>
              <a:t>stelt</a:t>
            </a:r>
            <a:r>
              <a:rPr dirty="0"/>
              <a:t> je in </a:t>
            </a:r>
            <a:r>
              <a:rPr dirty="0" err="1"/>
              <a:t>staat</a:t>
            </a:r>
            <a:r>
              <a:rPr dirty="0"/>
              <a:t> om </a:t>
            </a:r>
            <a:r>
              <a:rPr dirty="0" err="1"/>
              <a:t>verder</a:t>
            </a:r>
            <a:r>
              <a:rPr dirty="0"/>
              <a:t> </a:t>
            </a:r>
            <a:r>
              <a:rPr dirty="0" err="1"/>
              <a:t>na</a:t>
            </a:r>
            <a:r>
              <a:rPr dirty="0"/>
              <a:t> </a:t>
            </a:r>
            <a:r>
              <a:rPr dirty="0" err="1"/>
              <a:t>te</a:t>
            </a:r>
            <a:r>
              <a:rPr dirty="0"/>
              <a:t> </a:t>
            </a:r>
            <a:r>
              <a:rPr dirty="0" err="1"/>
              <a:t>denken</a:t>
            </a:r>
            <a:r>
              <a:rPr dirty="0"/>
              <a:t> over de </a:t>
            </a:r>
            <a:r>
              <a:rPr dirty="0" err="1"/>
              <a:t>manieren</a:t>
            </a:r>
            <a:r>
              <a:rPr dirty="0"/>
              <a:t> </a:t>
            </a:r>
            <a:r>
              <a:rPr dirty="0" err="1"/>
              <a:t>waarop</a:t>
            </a:r>
            <a:r>
              <a:rPr dirty="0"/>
              <a:t> de </a:t>
            </a:r>
            <a:r>
              <a:rPr dirty="0" err="1"/>
              <a:t>verschillende</a:t>
            </a:r>
            <a:r>
              <a:rPr dirty="0"/>
              <a:t> </a:t>
            </a:r>
            <a:r>
              <a:rPr dirty="0" err="1"/>
              <a:t>gepersonaliseerde</a:t>
            </a:r>
            <a:r>
              <a:rPr dirty="0"/>
              <a:t> </a:t>
            </a:r>
            <a:r>
              <a:rPr dirty="0" err="1"/>
              <a:t>algoritmen</a:t>
            </a:r>
            <a:r>
              <a:rPr dirty="0"/>
              <a:t> je </a:t>
            </a:r>
            <a:r>
              <a:rPr dirty="0" err="1"/>
              <a:t>zoekresultaten</a:t>
            </a:r>
            <a:r>
              <a:rPr dirty="0"/>
              <a:t> </a:t>
            </a:r>
            <a:r>
              <a:rPr dirty="0" err="1"/>
              <a:t>kunnen</a:t>
            </a:r>
            <a:r>
              <a:rPr dirty="0"/>
              <a:t> </a:t>
            </a:r>
            <a:r>
              <a:rPr dirty="0" err="1"/>
              <a:t>beïnvloeden</a:t>
            </a:r>
            <a:r>
              <a:rPr dirty="0"/>
              <a:t>. Voor </a:t>
            </a:r>
            <a:r>
              <a:rPr dirty="0" err="1"/>
              <a:t>verdere</a:t>
            </a:r>
            <a:r>
              <a:rPr dirty="0"/>
              <a:t> </a:t>
            </a:r>
            <a:r>
              <a:rPr dirty="0" err="1"/>
              <a:t>reflectie</a:t>
            </a:r>
            <a:r>
              <a:rPr dirty="0"/>
              <a:t>, </a:t>
            </a:r>
            <a:r>
              <a:rPr dirty="0" err="1"/>
              <a:t>zie</a:t>
            </a:r>
            <a:r>
              <a:rPr dirty="0">
                <a:solidFill>
                  <a:schemeClr val="accent6"/>
                </a:solidFill>
              </a:rPr>
              <a:t> '</a:t>
            </a:r>
            <a:r>
              <a:rPr dirty="0" err="1">
                <a:solidFill>
                  <a:schemeClr val="accent6"/>
                </a:solidFill>
              </a:rPr>
              <a:t>Optioneel</a:t>
            </a:r>
            <a:r>
              <a:rPr dirty="0">
                <a:solidFill>
                  <a:schemeClr val="accent6"/>
                </a:solidFill>
              </a:rPr>
              <a:t>: </a:t>
            </a:r>
            <a:r>
              <a:rPr dirty="0" err="1">
                <a:solidFill>
                  <a:schemeClr val="accent6"/>
                </a:solidFill>
              </a:rPr>
              <a:t>Contextanalyse</a:t>
            </a:r>
            <a:r>
              <a:rPr dirty="0">
                <a:solidFill>
                  <a:schemeClr val="accent6"/>
                </a:solidFill>
              </a:rPr>
              <a:t>'</a:t>
            </a:r>
            <a:r>
              <a:rPr dirty="0"/>
              <a:t> op slide 12.)</a:t>
            </a:r>
          </a:p>
        </p:txBody>
      </p:sp>
      <p:sp>
        <p:nvSpPr>
          <p:cNvPr id="13" name="Inhaltsplatzhalter 2">
            <a:extLst>
              <a:ext uri="{FF2B5EF4-FFF2-40B4-BE49-F238E27FC236}">
                <a16:creationId xmlns:a16="http://schemas.microsoft.com/office/drawing/2014/main" id="{11B8A3F0-AD23-4F03-A530-06CC49635301}"/>
              </a:ext>
            </a:extLst>
          </p:cNvPr>
          <p:cNvSpPr/>
          <p:nvPr/>
        </p:nvSpPr>
        <p:spPr>
          <a:xfrm>
            <a:off x="4562671" y="4776399"/>
            <a:ext cx="7260767" cy="1059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defRPr sz="1400"/>
            </a:pPr>
            <a:r>
              <a:t>Nadat je de afbeelding hebt gekozen, krijg je op de volgende slides een reeks vragen om die afbeelding te beschrijven, te analyseren en te interpreteren. </a:t>
            </a:r>
            <a:r>
              <a:rPr u="sng"/>
              <a:t>Beantwoord alleen de vragen die van toepassing zijn op de afbeelding die je hebt geselecteerd</a:t>
            </a:r>
          </a:p>
        </p:txBody>
      </p:sp>
      <p:sp>
        <p:nvSpPr>
          <p:cNvPr id="4" name="Text Placeholder 3" hidden="1">
            <a:extLst>
              <a:ext uri="{FF2B5EF4-FFF2-40B4-BE49-F238E27FC236}">
                <a16:creationId xmlns:a16="http://schemas.microsoft.com/office/drawing/2014/main" id="{CA247B95-2190-2664-5647-4C2B05F69B9A}"/>
              </a:ext>
            </a:extLst>
          </p:cNvPr>
          <p:cNvSpPr>
            <a:spLocks noGrp="1"/>
          </p:cNvSpPr>
          <p:nvPr>
            <p:ph idx="1"/>
          </p:nvPr>
        </p:nvSpPr>
        <p:spPr>
          <a:xfrm>
            <a:off x="838200" y="1806973"/>
            <a:ext cx="10515600" cy="4486133"/>
          </a:xfrm>
        </p:spPr>
        <p:txBody>
          <a:bodyPr vert="horz" lIns="91440" tIns="45720" rIns="91440" bIns="45720" anchor="t">
            <a:normAutofit fontScale="92500" lnSpcReduction="10000"/>
          </a:bodyPr>
          <a:lstStyle/>
          <a:p>
            <a:pPr marL="0" indent="0">
              <a:buNone/>
            </a:pPr>
            <a:r>
              <a:t>Je krijgt 2 slides te zien met afbeeldingen die van Instagram zijn gehaald. Kies één afbeelding. </a:t>
            </a:r>
          </a:p>
          <a:p>
            <a:pPr marL="0" indent="0">
              <a:buNone/>
              <a:defRPr sz="2000">
                <a:highlight>
                  <a:srgbClr val="F4EEFE"/>
                </a:highlight>
              </a:defRPr>
            </a:pPr>
            <a:r>
              <a:t>Optioneel: Als je de oefening in een groep doet en een account hebt op sociale media zoals Instagram/TikTok/Facebook/etc., kun je als alternatief een afbeelding kiezen die je op sociale media vindt onder de hashtag #aiart of #aiartwork. Hiervoor is het nodig dat ten minste nog één andere deelnemer ook een afbeelding kiest uit de resultaten van zijn of haar hashtag-zoekopdracht op sociale media. (Dit stelt je in staat om verder na te denken over de manieren waarop de verschillende gepersonaliseerde algoritmen je zoekresultaten kunnen beïnvloeden. Voor verdere reflectie, zie</a:t>
            </a:r>
            <a:r>
              <a:rPr>
                <a:solidFill>
                  <a:schemeClr val="accent6"/>
                </a:solidFill>
              </a:rPr>
              <a:t> 'Optioneel: Contextanalyse'</a:t>
            </a:r>
            <a:r>
              <a:t> op slide 12.)</a:t>
            </a:r>
          </a:p>
          <a:p>
            <a:pPr marL="0" indent="0">
              <a:buNone/>
            </a:pPr>
            <a:r>
              <a:t>Nadat je de afbeelding hebt gekozen, krijg je op de volgende slides een reeks vragen om die afbeelding te beschrijven, te analyseren en te interpreteren. Beantwoord alleen de vragen die van toepassing zijn op de afbeelding die je hebt geselecteerd.</a:t>
            </a:r>
          </a:p>
          <a:p>
            <a:pPr marL="457200" indent="-457200">
              <a:buFont typeface="Calibri" panose="020B0604020202020204" pitchFamily="34" charset="0"/>
              <a:buChar char="-"/>
            </a:pPr>
            <a:endParaRPr lang="en-US" dirty="0"/>
          </a:p>
          <a:p>
            <a:pPr marL="0" indent="0">
              <a:buNone/>
            </a:pPr>
            <a:endParaRPr lang="en-US" dirty="0"/>
          </a:p>
          <a:p>
            <a:pPr lvl="1">
              <a:buFont typeface="Calibri" panose="020B0604020202020204" pitchFamily="34" charset="0"/>
              <a:buChar char="-"/>
            </a:pPr>
            <a:endParaRPr lang="en-US" dirty="0"/>
          </a:p>
        </p:txBody>
      </p:sp>
      <p:sp>
        <p:nvSpPr>
          <p:cNvPr id="14" name="PlaceHolder 1">
            <a:extLst>
              <a:ext uri="{FF2B5EF4-FFF2-40B4-BE49-F238E27FC236}">
                <a16:creationId xmlns:a16="http://schemas.microsoft.com/office/drawing/2014/main" id="{FF031EE5-C226-4896-BC03-469EAA49EB57}"/>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sz="4000"/>
            </a:pPr>
            <a:r>
              <a:t>#aiart #aiartwork analyseren</a:t>
            </a:r>
            <a:endParaRPr lang="de-DE" sz="4000" dirty="0">
              <a:solidFill>
                <a:schemeClr val="dk1"/>
              </a:solidFill>
              <a:latin typeface="Garet Book"/>
            </a:endParaRPr>
          </a:p>
        </p:txBody>
      </p:sp>
      <p:sp>
        <p:nvSpPr>
          <p:cNvPr id="15" name="Textfeld 5">
            <a:extLst>
              <a:ext uri="{FF2B5EF4-FFF2-40B4-BE49-F238E27FC236}">
                <a16:creationId xmlns:a16="http://schemas.microsoft.com/office/drawing/2014/main" id="{05FE5AE3-AC81-40EB-AC8E-5BBA429FFB2B}"/>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62488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9476008-3377-E381-62DD-76AAFE8565AD}"/>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FE55EF7-AEFE-4060-3C0A-A79313E1A2F6}"/>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048600A8-9E31-6C0F-2B57-F27F49D33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pic>
        <p:nvPicPr>
          <p:cNvPr id="6" name="Grafik 5">
            <a:extLst>
              <a:ext uri="{FF2B5EF4-FFF2-40B4-BE49-F238E27FC236}">
                <a16:creationId xmlns:a16="http://schemas.microsoft.com/office/drawing/2014/main" id="{957961D7-945C-F37F-2DA3-AFDA9E96A7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46200"/>
            <a:ext cx="3848100" cy="3848100"/>
          </a:xfrm>
          <a:prstGeom prst="rect">
            <a:avLst/>
          </a:prstGeom>
        </p:spPr>
      </p:pic>
      <p:sp>
        <p:nvSpPr>
          <p:cNvPr id="8" name="Textfeld 7">
            <a:extLst>
              <a:ext uri="{FF2B5EF4-FFF2-40B4-BE49-F238E27FC236}">
                <a16:creationId xmlns:a16="http://schemas.microsoft.com/office/drawing/2014/main" id="{B484BAF7-93E9-CF31-5B11-F10C7D92A60C}"/>
              </a:ext>
            </a:extLst>
          </p:cNvPr>
          <p:cNvSpPr txBox="1"/>
          <p:nvPr/>
        </p:nvSpPr>
        <p:spPr>
          <a:xfrm>
            <a:off x="558800" y="5359506"/>
            <a:ext cx="4406900" cy="646331"/>
          </a:xfrm>
          <a:prstGeom prst="rect">
            <a:avLst/>
          </a:prstGeom>
          <a:noFill/>
        </p:spPr>
        <p:txBody>
          <a:bodyPr wrap="square">
            <a:spAutoFit/>
          </a:bodyPr>
          <a:lstStyle/>
          <a:p>
            <a:pPr algn="ctr"/>
            <a:r>
              <a:rPr dirty="0"/>
              <a:t>Scan </a:t>
            </a:r>
            <a:r>
              <a:rPr dirty="0" err="1"/>
              <a:t>voor</a:t>
            </a:r>
            <a:r>
              <a:rPr dirty="0"/>
              <a:t> Instagram-</a:t>
            </a:r>
            <a:r>
              <a:rPr dirty="0" err="1"/>
              <a:t>zoekopdracht</a:t>
            </a:r>
            <a:r>
              <a:rPr dirty="0"/>
              <a:t>: #aiart</a:t>
            </a:r>
          </a:p>
        </p:txBody>
      </p:sp>
      <p:sp>
        <p:nvSpPr>
          <p:cNvPr id="9" name="Textfeld 8">
            <a:extLst>
              <a:ext uri="{FF2B5EF4-FFF2-40B4-BE49-F238E27FC236}">
                <a16:creationId xmlns:a16="http://schemas.microsoft.com/office/drawing/2014/main" id="{9BBD171B-9E4A-0F31-19E7-A7AE35639AC0}"/>
              </a:ext>
            </a:extLst>
          </p:cNvPr>
          <p:cNvSpPr txBox="1"/>
          <p:nvPr/>
        </p:nvSpPr>
        <p:spPr>
          <a:xfrm>
            <a:off x="7054850" y="5359506"/>
            <a:ext cx="4749800" cy="646331"/>
          </a:xfrm>
          <a:prstGeom prst="rect">
            <a:avLst/>
          </a:prstGeom>
          <a:noFill/>
        </p:spPr>
        <p:txBody>
          <a:bodyPr wrap="square">
            <a:spAutoFit/>
          </a:bodyPr>
          <a:lstStyle/>
          <a:p>
            <a:pPr algn="ctr"/>
            <a:r>
              <a:rPr dirty="0"/>
              <a:t>Scan </a:t>
            </a:r>
            <a:r>
              <a:rPr dirty="0" err="1"/>
              <a:t>voor</a:t>
            </a:r>
            <a:r>
              <a:rPr dirty="0"/>
              <a:t> Instagram-</a:t>
            </a:r>
            <a:r>
              <a:rPr dirty="0" err="1"/>
              <a:t>zoekopdracht</a:t>
            </a:r>
            <a:r>
              <a:rPr dirty="0"/>
              <a:t>: #aiartwork</a:t>
            </a:r>
          </a:p>
        </p:txBody>
      </p:sp>
      <p:pic>
        <p:nvPicPr>
          <p:cNvPr id="11" name="Grafik 10">
            <a:extLst>
              <a:ext uri="{FF2B5EF4-FFF2-40B4-BE49-F238E27FC236}">
                <a16:creationId xmlns:a16="http://schemas.microsoft.com/office/drawing/2014/main" id="{6E2B8DD7-6BB8-082A-24A6-C80E179C74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5700" y="1346200"/>
            <a:ext cx="3848100" cy="3848100"/>
          </a:xfrm>
          <a:prstGeom prst="rect">
            <a:avLst/>
          </a:prstGeom>
        </p:spPr>
      </p:pic>
    </p:spTree>
    <p:extLst>
      <p:ext uri="{BB962C8B-B14F-4D97-AF65-F5344CB8AC3E}">
        <p14:creationId xmlns:p14="http://schemas.microsoft.com/office/powerpoint/2010/main" val="220291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8AAA546-BD49-999B-7C77-631FDCDDEC07}"/>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0CF87F8C-5088-4212-BF42-A523CF3F5412}"/>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48650808-CD66-A63C-8516-BBC63F455FE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7B591524-FF7D-17BF-98DA-1CC3EC086741}"/>
              </a:ext>
            </a:extLst>
          </p:cNvPr>
          <p:cNvSpPr txBox="1"/>
          <p:nvPr/>
        </p:nvSpPr>
        <p:spPr>
          <a:xfrm>
            <a:off x="4282749" y="6459067"/>
            <a:ext cx="12331717"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solidFill>
                  <a:srgbClr val="0B163B"/>
                </a:solidFill>
                <a:ea typeface="Garet Heavy"/>
                <a:cs typeface="Garet Heavy"/>
              </a:defRPr>
            </a:pPr>
            <a:r>
              <a:t>Vragen zelf vertaald en aangepast uit Mayrhofer, n.d., opgehaald op 1 april 2025 via</a:t>
            </a:r>
            <a:endParaRPr lang="en-US" sz="1000" i="1" dirty="0">
              <a:solidFill>
                <a:srgbClr val="8F52F5"/>
              </a:solidFill>
              <a:ea typeface="Garet Heavy"/>
              <a:cs typeface="Garet Heavy"/>
            </a:endParaRPr>
          </a:p>
          <a:p>
            <a:pPr>
              <a:defRPr sz="1000" i="1" u="sng">
                <a:solidFill>
                  <a:srgbClr val="1F2C8F"/>
                </a:solidFill>
                <a:ea typeface="Garet Heavy"/>
                <a:cs typeface="Garet Heavy"/>
                <a:hlinkClick r:id="rId2"/>
              </a:defRPr>
            </a:pPr>
            <a:r>
              <a:t>https://demokratiezentrum.org/wp-content/uploads/2021/05/guideline_bildanalyse.pdf</a:t>
            </a:r>
            <a:endParaRPr lang="en-US" sz="1000" i="1" dirty="0">
              <a:solidFill>
                <a:srgbClr val="0B163B"/>
              </a:solidFill>
            </a:endParaRPr>
          </a:p>
        </p:txBody>
      </p:sp>
      <p:pic>
        <p:nvPicPr>
          <p:cNvPr id="2" name="Grafik 1">
            <a:extLst>
              <a:ext uri="{FF2B5EF4-FFF2-40B4-BE49-F238E27FC236}">
                <a16:creationId xmlns:a16="http://schemas.microsoft.com/office/drawing/2014/main" id="{2E00795A-75D1-A3B3-A489-DD47635F78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Inhaltsplatzhalter 2">
            <a:extLst>
              <a:ext uri="{FF2B5EF4-FFF2-40B4-BE49-F238E27FC236}">
                <a16:creationId xmlns:a16="http://schemas.microsoft.com/office/drawing/2014/main" id="{26DD32A4-1C32-48AE-A0B5-ABF0A56922F3}"/>
              </a:ext>
            </a:extLst>
          </p:cNvPr>
          <p:cNvSpPr/>
          <p:nvPr/>
        </p:nvSpPr>
        <p:spPr>
          <a:xfrm>
            <a:off x="4561200" y="1598399"/>
            <a:ext cx="7241402" cy="4198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1"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u="sng">
                <a:highlight>
                  <a:srgbClr val="F4EEFE"/>
                </a:highlight>
              </a:rPr>
              <a:t>Kies één afbeelding </a:t>
            </a:r>
            <a:r>
              <a:t>uit de zoekresultaten voor #aiart of #aiartwork in de socialemedia-app van je keuze. </a:t>
            </a:r>
            <a:r>
              <a:rPr u="sng">
                <a:highlight>
                  <a:srgbClr val="F4EEFE"/>
                </a:highlight>
              </a:rPr>
              <a:t>Beschrijf de afbeelding </a:t>
            </a:r>
            <a:r>
              <a:t>door de volgende vragen te beantwoorden: </a:t>
            </a:r>
          </a:p>
          <a:p>
            <a:pPr marL="742950" lvl="1" indent="-285750">
              <a:spcBef>
                <a:spcPts val="1001"/>
              </a:spcBef>
              <a:buFont typeface="Arial" panose="020B0604020202020204" pitchFamily="34" charset="0"/>
              <a:buChar char="•"/>
              <a:defRPr sz="1400"/>
            </a:pPr>
            <a:r>
              <a:t>Welke</a:t>
            </a:r>
            <a:r>
              <a:rPr>
                <a:highlight>
                  <a:srgbClr val="F4EEFE"/>
                </a:highlight>
              </a:rPr>
              <a:t> </a:t>
            </a:r>
            <a:r>
              <a:rPr b="1">
                <a:highlight>
                  <a:srgbClr val="F4EEFE"/>
                </a:highlight>
              </a:rPr>
              <a:t>elementen</a:t>
            </a:r>
            <a:r>
              <a:rPr>
                <a:highlight>
                  <a:srgbClr val="F4EEFE"/>
                </a:highlight>
              </a:rPr>
              <a:t> </a:t>
            </a:r>
            <a:r>
              <a:t>zie je op de afbeelding? Beschrijf deze elementen zonder connotaties: bijvoorbeeld 'op de afbeelding staan een vrouw en een boom' in plaats van 'op de afbeelding staan een blonde vrouw en een boom met groene bladeren'.</a:t>
            </a:r>
          </a:p>
          <a:p>
            <a:pPr marL="742950" lvl="1" indent="-285750">
              <a:spcBef>
                <a:spcPts val="1001"/>
              </a:spcBef>
              <a:buFont typeface="Arial" panose="020B0604020202020204" pitchFamily="34" charset="0"/>
              <a:buChar char="•"/>
              <a:defRPr sz="1400"/>
            </a:pPr>
            <a:r>
              <a:t>Wat wordt er op de </a:t>
            </a:r>
            <a:r>
              <a:rPr b="1">
                <a:highlight>
                  <a:srgbClr val="F4EEFE"/>
                </a:highlight>
              </a:rPr>
              <a:t>voorgrond/achtergrond</a:t>
            </a:r>
            <a:r>
              <a:t>afgebeeld? En in het </a:t>
            </a:r>
            <a:r>
              <a:rPr b="1">
                <a:highlight>
                  <a:srgbClr val="F4EEFE"/>
                </a:highlight>
              </a:rPr>
              <a:t>midden</a:t>
            </a:r>
            <a:r>
              <a:t>?</a:t>
            </a:r>
          </a:p>
          <a:p>
            <a:pPr marL="742950" lvl="1" indent="-285750">
              <a:spcBef>
                <a:spcPts val="1001"/>
              </a:spcBef>
              <a:buFont typeface="Arial" panose="020B0604020202020204" pitchFamily="34" charset="0"/>
              <a:buChar char="•"/>
              <a:defRPr sz="1400"/>
            </a:pPr>
            <a:r>
              <a:t>Staan er </a:t>
            </a:r>
            <a:r>
              <a:rPr b="1">
                <a:highlight>
                  <a:srgbClr val="F4EEFE"/>
                </a:highlight>
              </a:rPr>
              <a:t>mensen</a:t>
            </a:r>
            <a:r>
              <a:t> op de afbeelding? Wat zijn ze aan het doen? Wat zijn hun fysieke kenmerken?</a:t>
            </a:r>
          </a:p>
          <a:p>
            <a:pPr marL="742950" lvl="1" indent="-285750">
              <a:spcBef>
                <a:spcPts val="1001"/>
              </a:spcBef>
              <a:buFont typeface="Arial" panose="020B0604020202020204" pitchFamily="34" charset="0"/>
              <a:buChar char="•"/>
              <a:defRPr sz="1400"/>
            </a:pPr>
            <a:r>
              <a:t>Staan er </a:t>
            </a:r>
            <a:r>
              <a:rPr b="1">
                <a:highlight>
                  <a:srgbClr val="F4EEFE"/>
                </a:highlight>
              </a:rPr>
              <a:t>voorwerpen</a:t>
            </a:r>
            <a:r>
              <a:t> op de afbeelding? Wat is hun functie?</a:t>
            </a:r>
          </a:p>
          <a:p>
            <a:pPr marL="742950" lvl="1" indent="-285750">
              <a:spcBef>
                <a:spcPts val="1001"/>
              </a:spcBef>
              <a:buFont typeface="Arial" panose="020B0604020202020204" pitchFamily="34" charset="0"/>
              <a:buChar char="•"/>
              <a:defRPr sz="1400"/>
            </a:pPr>
            <a:r>
              <a:t>Staan er </a:t>
            </a:r>
            <a:r>
              <a:rPr b="1">
                <a:highlight>
                  <a:srgbClr val="F4EEFE"/>
                </a:highlight>
              </a:rPr>
              <a:t>symbolen</a:t>
            </a:r>
            <a:r>
              <a:t> op de afbeelding?</a:t>
            </a:r>
            <a:endParaRPr lang="en-US" sz="1600" dirty="0"/>
          </a:p>
          <a:p>
            <a:pPr marL="742950" lvl="1" indent="-285750">
              <a:spcBef>
                <a:spcPts val="1001"/>
              </a:spcBef>
              <a:buFont typeface="Arial" panose="020B0604020202020204" pitchFamily="34" charset="0"/>
              <a:buChar char="•"/>
            </a:pPr>
            <a:endParaRPr lang="en-US" sz="1400" dirty="0"/>
          </a:p>
        </p:txBody>
      </p:sp>
      <p:sp>
        <p:nvSpPr>
          <p:cNvPr id="11" name="PlaceHolder 1">
            <a:extLst>
              <a:ext uri="{FF2B5EF4-FFF2-40B4-BE49-F238E27FC236}">
                <a16:creationId xmlns:a16="http://schemas.microsoft.com/office/drawing/2014/main" id="{F516A1A3-55E2-4E18-A02A-8F14CEFA7C9C}"/>
              </a:ext>
            </a:extLst>
          </p:cNvPr>
          <p:cNvSpPr txBox="1">
            <a:spLocks/>
          </p:cNvSpPr>
          <p:nvPr/>
        </p:nvSpPr>
        <p:spPr>
          <a:xfrm>
            <a:off x="244623" y="2392020"/>
            <a:ext cx="3793503"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sz="3600" b="1" dirty="0" err="1"/>
              <a:t>Afbeelding</a:t>
            </a:r>
            <a:r>
              <a:rPr lang="de-DE" sz="3600" b="1" dirty="0"/>
              <a:t>-</a:t>
            </a:r>
            <a:r>
              <a:rPr sz="3600" b="1" dirty="0" err="1"/>
              <a:t>somschrijving</a:t>
            </a:r>
            <a:endParaRPr lang="de-DE" sz="3600" b="1" dirty="0">
              <a:solidFill>
                <a:schemeClr val="dk1"/>
              </a:solidFill>
              <a:latin typeface="Garet Book"/>
            </a:endParaRPr>
          </a:p>
        </p:txBody>
      </p:sp>
      <p:sp>
        <p:nvSpPr>
          <p:cNvPr id="14" name="Textfeld 5">
            <a:extLst>
              <a:ext uri="{FF2B5EF4-FFF2-40B4-BE49-F238E27FC236}">
                <a16:creationId xmlns:a16="http://schemas.microsoft.com/office/drawing/2014/main" id="{2085DF3F-996C-4C3A-B3D4-446C42046BAF}"/>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 1</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598430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447BE98-9206-1969-052F-7780CF605E7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F2FCB336-8D85-4222-BA25-378DD4D79F65}"/>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C44D2E02-5191-4028-B661-7E5DA005CD80}"/>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sz="3600" b="1" dirty="0" err="1"/>
              <a:t>Afbeeldingsanalyse</a:t>
            </a:r>
            <a:r>
              <a:rPr sz="3600" dirty="0"/>
              <a:t> </a:t>
            </a:r>
            <a:endParaRPr lang="de-DE" sz="3600" b="1" dirty="0">
              <a:solidFill>
                <a:schemeClr val="dk1"/>
              </a:solidFill>
              <a:latin typeface="Garet Book"/>
            </a:endParaRPr>
          </a:p>
        </p:txBody>
      </p:sp>
      <p:sp>
        <p:nvSpPr>
          <p:cNvPr id="9" name="Textfeld 5">
            <a:extLst>
              <a:ext uri="{FF2B5EF4-FFF2-40B4-BE49-F238E27FC236}">
                <a16:creationId xmlns:a16="http://schemas.microsoft.com/office/drawing/2014/main" id="{D0B13C72-5513-41E0-A4CB-5794D73A4E83}"/>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 2</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31880DE3-5367-410C-6524-CCE51BD553B9}"/>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A84A8CFB-F77A-7172-8FB0-4BC4D4B69A88}"/>
              </a:ext>
            </a:extLst>
          </p:cNvPr>
          <p:cNvSpPr txBox="1"/>
          <p:nvPr/>
        </p:nvSpPr>
        <p:spPr>
          <a:xfrm>
            <a:off x="4282749" y="6457890"/>
            <a:ext cx="7025951"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pPr>
            <a:r>
              <a:rPr>
                <a:solidFill>
                  <a:srgbClr val="0B163B"/>
                </a:solidFill>
              </a:rPr>
              <a:t>Vragen zelf vertaald en aangepast uit Mayrhofer, n.d., opgehaald op 1 april 2025 via</a:t>
            </a:r>
          </a:p>
          <a:p>
            <a:pPr algn="l" rtl="0">
              <a:defRPr sz="1000" i="1" u="sng">
                <a:solidFill>
                  <a:srgbClr val="1F2C8F"/>
                </a:solidFill>
                <a:hlinkClick r:id="rId2"/>
              </a:defRPr>
            </a:pPr>
            <a:r>
              <a:t>https://demokratiezentrum.org/wp-content/uploads/2021/05/guideline_bildanalyse.pdf</a:t>
            </a:r>
            <a:endParaRPr lang="en-US" sz="800" i="1" dirty="0">
              <a:solidFill>
                <a:schemeClr val="accent6"/>
              </a:solidFill>
            </a:endParaRPr>
          </a:p>
        </p:txBody>
      </p:sp>
      <p:pic>
        <p:nvPicPr>
          <p:cNvPr id="2" name="Grafik 1">
            <a:extLst>
              <a:ext uri="{FF2B5EF4-FFF2-40B4-BE49-F238E27FC236}">
                <a16:creationId xmlns:a16="http://schemas.microsoft.com/office/drawing/2014/main" id="{0B3AEF4B-E2FF-F14E-7E30-AFE9E19F2C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1" name="Inhaltsplatzhalter 2">
            <a:extLst>
              <a:ext uri="{FF2B5EF4-FFF2-40B4-BE49-F238E27FC236}">
                <a16:creationId xmlns:a16="http://schemas.microsoft.com/office/drawing/2014/main" id="{F1119B4E-078C-4B9D-8948-C7B49E8791C8}"/>
              </a:ext>
            </a:extLst>
          </p:cNvPr>
          <p:cNvSpPr/>
          <p:nvPr/>
        </p:nvSpPr>
        <p:spPr>
          <a:xfrm>
            <a:off x="4561200" y="1598400"/>
            <a:ext cx="7234882" cy="351081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u="sng">
                <a:highlight>
                  <a:srgbClr val="F4EEFE"/>
                </a:highlight>
              </a:rPr>
              <a:t>Analyseer de afbeelding </a:t>
            </a:r>
            <a:r>
              <a:t>door deze vragen te beantwoorden:</a:t>
            </a:r>
          </a:p>
          <a:p>
            <a:pPr marL="742950" lvl="1" indent="-285750">
              <a:spcBef>
                <a:spcPts val="1001"/>
              </a:spcBef>
              <a:buFont typeface="Arial" panose="020B0604020202020204" pitchFamily="34" charset="0"/>
              <a:buChar char="•"/>
              <a:defRPr sz="1400"/>
            </a:pPr>
            <a:r>
              <a:rPr b="1">
                <a:highlight>
                  <a:srgbClr val="F4EEFE"/>
                </a:highlight>
              </a:rPr>
              <a:t>Hoe</a:t>
            </a:r>
            <a:r>
              <a:t> worden de mensen/de persoon/de voorwerpen/het landschap </a:t>
            </a:r>
            <a:r>
              <a:rPr b="1">
                <a:highlight>
                  <a:srgbClr val="F4EEFE"/>
                </a:highlight>
              </a:rPr>
              <a:t>afgebeeld</a:t>
            </a:r>
            <a:r>
              <a:t>? (realistisch, spottend, negatief, positief, vriendelijk, eng...)</a:t>
            </a:r>
          </a:p>
          <a:p>
            <a:pPr marL="742950" lvl="1" indent="-285750">
              <a:spcBef>
                <a:spcPts val="1001"/>
              </a:spcBef>
              <a:buFont typeface="Arial" panose="020B0604020202020204" pitchFamily="34" charset="0"/>
              <a:buChar char="•"/>
              <a:defRPr sz="1400"/>
            </a:pPr>
            <a:r>
              <a:t>Zet de afbeelding een </a:t>
            </a:r>
            <a:r>
              <a:rPr b="1">
                <a:highlight>
                  <a:srgbClr val="F4EEFE"/>
                </a:highlight>
              </a:rPr>
              <a:t>specifieke toon</a:t>
            </a:r>
            <a:r>
              <a:t>? (</a:t>
            </a:r>
            <a:r>
              <a:rPr>
                <a:ea typeface="+mn-lt"/>
                <a:cs typeface="+mn-lt"/>
              </a:rPr>
              <a:t>vrolijk, dramatisch, angstig …)</a:t>
            </a:r>
          </a:p>
          <a:p>
            <a:pPr marL="742950" lvl="1" indent="-285750">
              <a:spcBef>
                <a:spcPts val="1001"/>
              </a:spcBef>
              <a:buFont typeface="Arial" panose="020B0604020202020204" pitchFamily="34" charset="0"/>
              <a:buChar char="•"/>
              <a:defRPr sz="1400"/>
            </a:pPr>
            <a:r>
              <a:t>Is er iets dat je </a:t>
            </a:r>
            <a:r>
              <a:rPr b="1"/>
              <a:t>irritant/vreemd </a:t>
            </a:r>
            <a:r>
              <a:t>lijkt?</a:t>
            </a:r>
          </a:p>
          <a:p>
            <a:pPr marL="742950" lvl="1" indent="-285750">
              <a:spcBef>
                <a:spcPts val="1001"/>
              </a:spcBef>
              <a:buFont typeface="Arial" panose="020B0604020202020204" pitchFamily="34" charset="0"/>
              <a:buChar char="•"/>
              <a:defRPr sz="1400"/>
            </a:pPr>
            <a:r>
              <a:t>Als er </a:t>
            </a:r>
            <a:r>
              <a:rPr b="1"/>
              <a:t>symbolen/specifieke kenmerken </a:t>
            </a:r>
            <a:r>
              <a:t>van mensen op de afbeelding staan, waar staan die dan voor?</a:t>
            </a:r>
          </a:p>
        </p:txBody>
      </p:sp>
    </p:spTree>
    <p:extLst>
      <p:ext uri="{BB962C8B-B14F-4D97-AF65-F5344CB8AC3E}">
        <p14:creationId xmlns:p14="http://schemas.microsoft.com/office/powerpoint/2010/main" val="14225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2F2F7A2-5CBB-A507-BD58-128379E2728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D647423A-2244-4F8B-BFE8-5B405D7D32C9}"/>
              </a:ext>
            </a:extLst>
          </p:cNvPr>
          <p:cNvSpPr/>
          <p:nvPr/>
        </p:nvSpPr>
        <p:spPr>
          <a:xfrm>
            <a:off x="4280587" y="496957"/>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635C7195-3D20-483F-A236-10DEA9003A1A}"/>
              </a:ext>
            </a:extLst>
          </p:cNvPr>
          <p:cNvSpPr txBox="1">
            <a:spLocks/>
          </p:cNvSpPr>
          <p:nvPr/>
        </p:nvSpPr>
        <p:spPr>
          <a:xfrm>
            <a:off x="0" y="2392020"/>
            <a:ext cx="4278425"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sz="4000"/>
              <a:t>Afbeeldingsinterpretatie </a:t>
            </a:r>
            <a:r>
              <a:t>–</a:t>
            </a:r>
          </a:p>
          <a:p>
            <a:pPr algn="ctr">
              <a:spcBef>
                <a:spcPts val="1001"/>
              </a:spcBef>
              <a:tabLst>
                <a:tab pos="0" algn="l"/>
              </a:tabLst>
              <a:defRPr b="1">
                <a:solidFill>
                  <a:schemeClr val="dk1"/>
                </a:solidFill>
                <a:latin typeface="Garet Book"/>
              </a:defRPr>
            </a:pPr>
            <a:r>
              <a:t>Diversiteit</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51E84E0F-7825-44A2-8FFD-CD8BD80FAA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 3a</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1C3E11AF-E69D-3029-CBA1-38713D37C61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98DEDF7F-2EAA-80BA-D49F-036E2BF59065}"/>
              </a:ext>
            </a:extLst>
          </p:cNvPr>
          <p:cNvSpPr txBox="1"/>
          <p:nvPr/>
        </p:nvSpPr>
        <p:spPr>
          <a:xfrm>
            <a:off x="4282749" y="6304002"/>
            <a:ext cx="838822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ea typeface="+mn-lt"/>
                <a:cs typeface="+mn-lt"/>
              </a:defRPr>
            </a:pPr>
            <a:r>
              <a:t>Vragen zelf vertaald en aangepast uit Scheer (2019). Opgehaald op 1 april 2025 via </a:t>
            </a:r>
          </a:p>
          <a:p>
            <a:pPr>
              <a:defRPr sz="1000" i="1">
                <a:ea typeface="+mn-lt"/>
                <a:cs typeface="+mn-lt"/>
                <a:hlinkClick r:id="rId3"/>
              </a:defRPr>
            </a:pPr>
            <a:r>
              <a:t>https://static.uni-graz.at/fileadmin/Akgl/4_Fuer_MitarbeiterInnen</a:t>
            </a:r>
          </a:p>
          <a:p>
            <a:pPr>
              <a:defRPr sz="1000" i="1">
                <a:ea typeface="+mn-lt"/>
                <a:cs typeface="+mn-lt"/>
                <a:hlinkClick r:id="rId3"/>
              </a:defRPr>
            </a:pPr>
            <a:r>
              <a:t>/Diversitaetssensible_Bildgestaltung_mit_Beispielfotos.pdf</a:t>
            </a:r>
            <a:endParaRPr lang="en-AU" sz="1000" i="1" dirty="0"/>
          </a:p>
        </p:txBody>
      </p:sp>
      <p:pic>
        <p:nvPicPr>
          <p:cNvPr id="2" name="Grafik 1">
            <a:extLst>
              <a:ext uri="{FF2B5EF4-FFF2-40B4-BE49-F238E27FC236}">
                <a16:creationId xmlns:a16="http://schemas.microsoft.com/office/drawing/2014/main" id="{EA96F219-2A7F-F868-5D67-16EA405A70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D634F12B-28A8-4AED-AFDA-6BC1B00D85D2}"/>
              </a:ext>
            </a:extLst>
          </p:cNvPr>
          <p:cNvSpPr/>
          <p:nvPr/>
        </p:nvSpPr>
        <p:spPr>
          <a:xfrm>
            <a:off x="4562671" y="1598399"/>
            <a:ext cx="7172129" cy="47626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Aanpak:</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t>Door na te denken over de manier waarop mensen en situaties worden weergegeven, kunnen we beter begrijpen hoe de vooroordelen van de samenleving in afbeeldingen worden weergegeven. </a:t>
            </a:r>
            <a:r>
              <a:rPr u="sng">
                <a:highlight>
                  <a:srgbClr val="F4EEFE"/>
                </a:highlight>
              </a:rPr>
              <a:t>Denk aan diversiteit en beantwoord vervolgens deze vragen: </a:t>
            </a:r>
          </a:p>
          <a:p>
            <a:pPr marL="742950" lvl="1" indent="-285750">
              <a:spcBef>
                <a:spcPts val="1001"/>
              </a:spcBef>
              <a:buFont typeface="Arial" panose="020B0604020202020204" pitchFamily="34" charset="0"/>
              <a:buChar char="•"/>
              <a:defRPr sz="1400">
                <a:highlight>
                  <a:srgbClr val="F4EEFE"/>
                </a:highlight>
              </a:defRPr>
            </a:pPr>
            <a:r>
              <a:t>Hoe zijn de mensen </a:t>
            </a:r>
            <a:r>
              <a:rPr b="1"/>
              <a:t>gepositioneerd</a:t>
            </a:r>
            <a:r>
              <a:t>?</a:t>
            </a:r>
          </a:p>
          <a:p>
            <a:pPr marL="742950" lvl="1" indent="-285750">
              <a:spcBef>
                <a:spcPts val="1001"/>
              </a:spcBef>
              <a:buFont typeface="Arial" panose="020B0604020202020204" pitchFamily="34" charset="0"/>
              <a:buChar char="•"/>
              <a:defRPr sz="1400">
                <a:highlight>
                  <a:srgbClr val="F4EEFE"/>
                </a:highlight>
              </a:defRPr>
            </a:pPr>
            <a:r>
              <a:t>Als er meer dan één persoon/voorwerp op de foto staat, wie of wat </a:t>
            </a:r>
            <a:r>
              <a:rPr b="1"/>
              <a:t>neemt dan de meeste ruimte in beslag</a:t>
            </a:r>
            <a:r>
              <a:t>? Wie staat er op de voorgrond/achtergrond? Staan ze op hetzelfde niveau, of is er een (metaforische) hiërarchie?</a:t>
            </a:r>
          </a:p>
          <a:p>
            <a:pPr marL="742950" lvl="1" indent="-285750">
              <a:spcBef>
                <a:spcPts val="1001"/>
              </a:spcBef>
              <a:buFont typeface="Arial" panose="020B0604020202020204" pitchFamily="34" charset="0"/>
              <a:buChar char="•"/>
              <a:defRPr sz="1400">
                <a:highlight>
                  <a:srgbClr val="F4EEFE"/>
                </a:highlight>
              </a:defRPr>
            </a:pPr>
            <a:r>
              <a:t>Als er mensen op staan, wat zijn ze dan </a:t>
            </a:r>
            <a:r>
              <a:rPr b="1"/>
              <a:t>aan het doen</a:t>
            </a:r>
            <a:r>
              <a:t>? Wie is </a:t>
            </a:r>
            <a:r>
              <a:rPr b="1"/>
              <a:t>passief</a:t>
            </a:r>
            <a:r>
              <a:t> en wie is </a:t>
            </a:r>
            <a:r>
              <a:rPr b="1"/>
              <a:t>actief</a:t>
            </a:r>
            <a:r>
              <a:t>?</a:t>
            </a:r>
          </a:p>
          <a:p>
            <a:pPr marL="742950" lvl="1" indent="-285750">
              <a:spcBef>
                <a:spcPts val="1001"/>
              </a:spcBef>
              <a:buFont typeface="Arial" panose="020B0604020202020204" pitchFamily="34" charset="0"/>
              <a:buChar char="•"/>
              <a:defRPr sz="1400">
                <a:highlight>
                  <a:srgbClr val="F4EEFE"/>
                </a:highlight>
              </a:defRPr>
            </a:pPr>
            <a:r>
              <a:t>Hoe wordt </a:t>
            </a:r>
            <a:r>
              <a:rPr b="1"/>
              <a:t>lichaamstaal </a:t>
            </a:r>
            <a:r>
              <a:t>weergegeven? Wie laat zichzelf klein lijken? Wie ziet er zelfverzekerd uit?</a:t>
            </a:r>
            <a:endParaRPr lang="en-US" sz="1400" dirty="0"/>
          </a:p>
        </p:txBody>
      </p:sp>
    </p:spTree>
    <p:extLst>
      <p:ext uri="{BB962C8B-B14F-4D97-AF65-F5344CB8AC3E}">
        <p14:creationId xmlns:p14="http://schemas.microsoft.com/office/powerpoint/2010/main" val="418815001"/>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3817</Words>
  <Application>Microsoft Office PowerPoint</Application>
  <PresentationFormat>Breitbild</PresentationFormat>
  <Paragraphs>234</Paragraphs>
  <Slides>24</Slides>
  <Notes>14</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24</vt:i4>
      </vt:variant>
    </vt:vector>
  </HeadingPairs>
  <TitlesOfParts>
    <vt:vector size="33" baseType="lpstr">
      <vt:lpstr>Arial</vt:lpstr>
      <vt:lpstr>Calibri</vt:lpstr>
      <vt:lpstr>Segoe UI</vt:lpstr>
      <vt:lpstr>Garet Book</vt:lpstr>
      <vt:lpstr>Times New Roman</vt:lpstr>
      <vt:lpstr>Garet Heavy</vt:lpstr>
      <vt:lpstr>Courier New</vt:lpstr>
      <vt:lpstr>Office Theme</vt:lpstr>
      <vt:lpstr>1_Benutzerdefiniertes Design</vt:lpstr>
      <vt:lpstr>GenAI-afbeeldingen</vt:lpstr>
      <vt:lpstr>Inhoud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lfender</cp:lastModifiedBy>
  <cp:revision>106</cp:revision>
  <dcterms:created xsi:type="dcterms:W3CDTF">2022-04-07T07:53:06Z</dcterms:created>
  <dcterms:modified xsi:type="dcterms:W3CDTF">2026-06-08T08:07:22Z</dcterms:modified>
</cp:coreProperties>
</file>