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30"/>
  </p:notesMasterIdLst>
  <p:sldIdLst>
    <p:sldId id="327" r:id="rId3"/>
    <p:sldId id="290" r:id="rId4"/>
    <p:sldId id="321" r:id="rId5"/>
    <p:sldId id="322" r:id="rId6"/>
    <p:sldId id="323" r:id="rId7"/>
    <p:sldId id="289" r:id="rId8"/>
    <p:sldId id="324" r:id="rId9"/>
    <p:sldId id="313" r:id="rId10"/>
    <p:sldId id="315" r:id="rId11"/>
    <p:sldId id="317" r:id="rId12"/>
    <p:sldId id="316" r:id="rId13"/>
    <p:sldId id="325" r:id="rId14"/>
    <p:sldId id="293" r:id="rId15"/>
    <p:sldId id="294" r:id="rId16"/>
    <p:sldId id="295" r:id="rId17"/>
    <p:sldId id="306" r:id="rId18"/>
    <p:sldId id="296" r:id="rId19"/>
    <p:sldId id="297" r:id="rId20"/>
    <p:sldId id="318" r:id="rId21"/>
    <p:sldId id="298" r:id="rId22"/>
    <p:sldId id="319" r:id="rId23"/>
    <p:sldId id="299" r:id="rId24"/>
    <p:sldId id="301" r:id="rId25"/>
    <p:sldId id="302" r:id="rId26"/>
    <p:sldId id="304" r:id="rId27"/>
    <p:sldId id="311" r:id="rId28"/>
    <p:sldId id="494" r:id="rId29"/>
  </p:sldIdLst>
  <p:sldSz cx="12192000" cy="6858000"/>
  <p:notesSz cx="6858000" cy="9144000"/>
  <p:embeddedFontLst>
    <p:embeddedFont>
      <p:font typeface="Garet Book" pitchFamily="2" charset="0"/>
      <p:regular r:id="rId31"/>
    </p:embeddedFont>
    <p:embeddedFont>
      <p:font typeface="Garet Heavy" pitchFamily="2" charset="0"/>
      <p:bold r:id="rId32"/>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624439-448F-DDBD-F9FA-5387D7952619}" name="Guest User" initials="GU" userId="S::urn:spo:tenantanon#5f9ff70a-ce0b-4ddb-aa0e-3caba5a7e726::" providerId="AD"/>
  <p188:author id="{CF49FE4A-58C2-A0B5-4E90-9060F4A3E3E3}" name="Zoë Rübbert" initials="ZR" userId="S::ruebbert@demokratiezentrum.org::9cb37f22-2b0f-494c-903d-e04d6c4a7aaa" providerId="AD"/>
  <p188:author id="{67A5084D-89B5-76EB-C1DB-9B02BCE36FF8}" name="Guest User" initials="GU" userId="S::urn:spo:anon#32da7efcc1b5d516944627a17583c08aec7c4c4e2dab6537b06024b6e4f73a43::" providerId="AD"/>
  <p188:author id="{BEACC5A0-606F-46EA-99AC-10A44654D32C}" name="Guest User" initials="GU" userId="S::urn:spo:anon#cecc21c73263bb7aa0824bdd4c7a8d5fb01cc11b7c3a96a419dca05e22ea2685::" providerId="AD"/>
  <p188:author id="{0A8DD8C6-7415-CBB2-100F-ED3853A0B386}" name="Projektteam 2" initials="P2" userId="S::projektteam2@demokratiezentrum.org::5102b972-be3c-4467-bcf1-aa6d6b1eaa03" providerId="AD"/>
  <p188:author id="{FB5CC1E9-01ED-34C0-2339-936910C2C5E2}" name="Rubbert,ZS (pgt)" initials="R(" userId="S::Z.S.Rubbert@lse.ac.uk::153876ad-047e-4921-9fdc-c090c84e74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na Frey" initials="LF" lastIdx="2" clrIdx="0">
    <p:extLst>
      <p:ext uri="{19B8F6BF-5375-455C-9EA6-DF929625EA0E}">
        <p15:presenceInfo xmlns:p15="http://schemas.microsoft.com/office/powerpoint/2012/main" userId="4ff3e4e6b989e2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AFE"/>
    <a:srgbClr val="E4EBF7"/>
    <a:srgbClr val="E6EFFF"/>
    <a:srgbClr val="E5ECF8"/>
    <a:srgbClr val="FFE7FE"/>
    <a:srgbClr val="BDD7F6"/>
    <a:srgbClr val="EAFEFB"/>
    <a:srgbClr val="FECFFD"/>
    <a:srgbClr val="8F52F5"/>
    <a:srgbClr val="38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25" autoAdjust="0"/>
    <p:restoredTop sz="94662" autoAdjust="0"/>
  </p:normalViewPr>
  <p:slideViewPr>
    <p:cSldViewPr snapToGrid="0">
      <p:cViewPr varScale="1">
        <p:scale>
          <a:sx n="75" d="100"/>
          <a:sy n="75" d="100"/>
        </p:scale>
        <p:origin x="758" y="43"/>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C4AA6-DBF4-4FD2-9FE0-901372F8FDDA}" type="datetimeFigureOut">
              <a:rPr lang="de-DE" smtClean="0"/>
              <a:t>08.06.2026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4E887-4D2D-4797-88BD-6049D647B71A}" type="slidenum">
              <a:rPr lang="de-DE" smtClean="0"/>
              <a:t>‹Nr.›</a:t>
            </a:fld>
            <a:endParaRPr lang="de-DE" dirty="0"/>
          </a:p>
        </p:txBody>
      </p:sp>
    </p:spTree>
    <p:extLst>
      <p:ext uri="{BB962C8B-B14F-4D97-AF65-F5344CB8AC3E}">
        <p14:creationId xmlns:p14="http://schemas.microsoft.com/office/powerpoint/2010/main" val="56648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174E887-4D2D-4797-88BD-6049D647B71A}" type="slidenum">
              <a:rPr lang="de-DE" smtClean="0"/>
              <a:t>4</a:t>
            </a:fld>
            <a:endParaRPr lang="de-DE" dirty="0"/>
          </a:p>
        </p:txBody>
      </p:sp>
    </p:spTree>
    <p:extLst>
      <p:ext uri="{BB962C8B-B14F-4D97-AF65-F5344CB8AC3E}">
        <p14:creationId xmlns:p14="http://schemas.microsoft.com/office/powerpoint/2010/main" val="35409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8174E887-4D2D-4797-88BD-6049D647B71A}" type="slidenum">
              <a:rPr lang="de-DE" smtClean="0"/>
              <a:t>11</a:t>
            </a:fld>
            <a:endParaRPr lang="de-DE" dirty="0"/>
          </a:p>
        </p:txBody>
      </p:sp>
    </p:spTree>
    <p:extLst>
      <p:ext uri="{BB962C8B-B14F-4D97-AF65-F5344CB8AC3E}">
        <p14:creationId xmlns:p14="http://schemas.microsoft.com/office/powerpoint/2010/main" val="228807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pPr>
              <a:defRPr>
                <a:solidFill>
                  <a:srgbClr val="0B163B"/>
                </a:solidFill>
              </a:defRPr>
            </a:pPr>
            <a:r>
              <a:t>Die Verbindung des (übermäßigen) Einsatzes von KI mit ihren individuellen und gesellschaftlichen Auswirkungen bedeutet nicht, dass Einzelpersonen allein die Verantwortung für die Auswirkungen von KI tragen. Um die Auswirkungen des KI-Einsatzes zu verstehen, ist es unerlässlich, die Rolle von Softwareentwickler*innen und KI-entwickelnden Unternehmen hervorzuheben.</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17</a:t>
            </a:fld>
            <a:endParaRPr lang="de-DE" dirty="0"/>
          </a:p>
        </p:txBody>
      </p:sp>
    </p:spTree>
    <p:extLst>
      <p:ext uri="{BB962C8B-B14F-4D97-AF65-F5344CB8AC3E}">
        <p14:creationId xmlns:p14="http://schemas.microsoft.com/office/powerpoint/2010/main" val="406809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174E887-4D2D-4797-88BD-6049D647B71A}" type="slidenum">
              <a:rPr lang="de-DE" smtClean="0"/>
              <a:t>18</a:t>
            </a:fld>
            <a:endParaRPr lang="de-DE" dirty="0"/>
          </a:p>
        </p:txBody>
      </p:sp>
    </p:spTree>
    <p:extLst>
      <p:ext uri="{BB962C8B-B14F-4D97-AF65-F5344CB8AC3E}">
        <p14:creationId xmlns:p14="http://schemas.microsoft.com/office/powerpoint/2010/main" val="171020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16130-8250-E836-B127-5922D4B4B6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803715-9CDC-F06E-BA9D-46FB03733CF5}"/>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5547E981-188D-D2BD-B119-C82B95E283EE}"/>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E4A0BB5-F8A5-8995-99B0-FB3AF3D63E63}"/>
              </a:ext>
            </a:extLst>
          </p:cNvPr>
          <p:cNvSpPr>
            <a:spLocks noGrp="1"/>
          </p:cNvSpPr>
          <p:nvPr>
            <p:ph type="sldNum" sz="quarter" idx="5"/>
          </p:nvPr>
        </p:nvSpPr>
        <p:spPr/>
        <p:txBody>
          <a:bodyPr/>
          <a:lstStyle/>
          <a:p>
            <a:fld id="{8174E887-4D2D-4797-88BD-6049D647B71A}" type="slidenum">
              <a:rPr lang="de-DE" smtClean="0"/>
              <a:t>19</a:t>
            </a:fld>
            <a:endParaRPr lang="de-DE" dirty="0"/>
          </a:p>
        </p:txBody>
      </p:sp>
    </p:spTree>
    <p:extLst>
      <p:ext uri="{BB962C8B-B14F-4D97-AF65-F5344CB8AC3E}">
        <p14:creationId xmlns:p14="http://schemas.microsoft.com/office/powerpoint/2010/main" val="411359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20</a:t>
            </a:fld>
            <a:endParaRPr lang="de-DE" dirty="0"/>
          </a:p>
        </p:txBody>
      </p:sp>
    </p:spTree>
    <p:extLst>
      <p:ext uri="{BB962C8B-B14F-4D97-AF65-F5344CB8AC3E}">
        <p14:creationId xmlns:p14="http://schemas.microsoft.com/office/powerpoint/2010/main" val="406750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7C3F8-092C-02BB-F809-BEAC63C06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46AFA-7985-F034-5D00-AB43685C15EA}"/>
              </a:ext>
            </a:extLst>
          </p:cNvPr>
          <p:cNvSpPr>
            <a:spLocks noGrp="1" noRot="1" noChangeAspect="1"/>
          </p:cNvSpPr>
          <p:nvPr>
            <p:ph type="sldImg"/>
          </p:nvPr>
        </p:nvSpPr>
        <p:spPr/>
        <p:txBody>
          <a:bodyPr/>
          <a:lstStyle/>
          <a:p>
            <a:endParaRPr lang="en-DE"/>
          </a:p>
        </p:txBody>
      </p:sp>
      <p:sp>
        <p:nvSpPr>
          <p:cNvPr id="3" name="Notes Placeholder 2">
            <a:extLst>
              <a:ext uri="{FF2B5EF4-FFF2-40B4-BE49-F238E27FC236}">
                <a16:creationId xmlns:a16="http://schemas.microsoft.com/office/drawing/2014/main" id="{0BAA6B2A-5FDE-058F-9AEE-9B6A923B05E0}"/>
              </a:ext>
            </a:extLst>
          </p:cNvPr>
          <p:cNvSpPr>
            <a:spLocks noGrp="1"/>
          </p:cNvSpPr>
          <p:nvPr>
            <p:ph type="body" idx="1"/>
          </p:nvPr>
        </p:nvSpPr>
        <p:spPr/>
        <p:txBody>
          <a:bodyPr/>
          <a:lstStyle/>
          <a:p>
            <a:endParaRPr lang="en-DE"/>
          </a:p>
        </p:txBody>
      </p:sp>
      <p:sp>
        <p:nvSpPr>
          <p:cNvPr id="4" name="Slide Number Placeholder 3">
            <a:extLst>
              <a:ext uri="{FF2B5EF4-FFF2-40B4-BE49-F238E27FC236}">
                <a16:creationId xmlns:a16="http://schemas.microsoft.com/office/drawing/2014/main" id="{8942EF85-42F0-5190-4A97-DD35DD7EF973}"/>
              </a:ext>
            </a:extLst>
          </p:cNvPr>
          <p:cNvSpPr>
            <a:spLocks noGrp="1"/>
          </p:cNvSpPr>
          <p:nvPr>
            <p:ph type="sldNum" sz="quarter" idx="5"/>
          </p:nvPr>
        </p:nvSpPr>
        <p:spPr/>
        <p:txBody>
          <a:bodyPr/>
          <a:lstStyle/>
          <a:p>
            <a:fld id="{8174E887-4D2D-4797-88BD-6049D647B71A}" type="slidenum">
              <a:rPr lang="de-DE" smtClean="0"/>
              <a:t>21</a:t>
            </a:fld>
            <a:endParaRPr lang="de-DE" dirty="0"/>
          </a:p>
        </p:txBody>
      </p:sp>
    </p:spTree>
    <p:extLst>
      <p:ext uri="{BB962C8B-B14F-4D97-AF65-F5344CB8AC3E}">
        <p14:creationId xmlns:p14="http://schemas.microsoft.com/office/powerpoint/2010/main" val="2625664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DE"/>
          </a:p>
        </p:txBody>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8174E887-4D2D-4797-88BD-6049D647B71A}" type="slidenum">
              <a:rPr lang="de-DE" smtClean="0"/>
              <a:t>26</a:t>
            </a:fld>
            <a:endParaRPr lang="de-DE" dirty="0"/>
          </a:p>
        </p:txBody>
      </p:sp>
    </p:spTree>
    <p:extLst>
      <p:ext uri="{BB962C8B-B14F-4D97-AF65-F5344CB8AC3E}">
        <p14:creationId xmlns:p14="http://schemas.microsoft.com/office/powerpoint/2010/main" val="550877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18709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43463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190743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259809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505470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14691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96942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848278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512133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86755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62980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120497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548360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863042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466405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94849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3645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7629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405173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1713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308149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3C61FE7A-A535-40F2-BCB1-95C9031C80E1}" type="datetimeFigureOut">
              <a:rPr lang="de-DE" smtClean="0"/>
              <a:t>08.06.2026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05601F8F-3057-4ADD-ACED-8761FB746203}" type="slidenum">
              <a:rPr lang="de-DE" smtClean="0"/>
              <a:t>‹Nr.›</a:t>
            </a:fld>
            <a:endParaRPr lang="de-DE" dirty="0"/>
          </a:p>
        </p:txBody>
      </p:sp>
    </p:spTree>
    <p:extLst>
      <p:ext uri="{BB962C8B-B14F-4D97-AF65-F5344CB8AC3E}">
        <p14:creationId xmlns:p14="http://schemas.microsoft.com/office/powerpoint/2010/main" val="2699836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BF0"/>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1FE7A-A535-40F2-BCB1-95C9031C80E1}" type="datetimeFigureOut">
              <a:rPr lang="de-DE" smtClean="0"/>
              <a:t>08.06.2026</a:t>
            </a:fld>
            <a:endParaRPr lang="de-DE"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01F8F-3057-4ADD-ACED-8761FB746203}" type="slidenum">
              <a:rPr lang="de-DE" smtClean="0"/>
              <a:t>‹Nr.›</a:t>
            </a:fld>
            <a:endParaRPr lang="de-DE" dirty="0"/>
          </a:p>
        </p:txBody>
      </p:sp>
    </p:spTree>
    <p:extLst>
      <p:ext uri="{BB962C8B-B14F-4D97-AF65-F5344CB8AC3E}">
        <p14:creationId xmlns:p14="http://schemas.microsoft.com/office/powerpoint/2010/main" val="393804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231190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datascience.columbia.edu/people/clifford-stein/"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038/s42256-020-0219-9" TargetMode="External"/><Relationship Id="rId13" Type="http://schemas.openxmlformats.org/officeDocument/2006/relationships/hyperlink" Target="https://docs.un.org/en/A/78/L.49" TargetMode="External"/><Relationship Id="rId18" Type="http://schemas.openxmlformats.org/officeDocument/2006/relationships/hyperlink" Target="https://www.researchgate.net/publication/396219396_The_Impact_of_AI_Adoption_in_the_Workplace_on_Employees_A_Systematic_Review" TargetMode="External"/><Relationship Id="rId3" Type="http://schemas.openxmlformats.org/officeDocument/2006/relationships/image" Target="../media/image9.png"/><Relationship Id="rId7" Type="http://schemas.openxmlformats.org/officeDocument/2006/relationships/hyperlink" Target="https://news.climate.columbia.edu/2023/06/09/ais-growing-carbon-footprint/" TargetMode="External"/><Relationship Id="rId12" Type="http://schemas.openxmlformats.org/officeDocument/2006/relationships/hyperlink" Target="https://doi.org/10.54675/ZJTE2084" TargetMode="External"/><Relationship Id="rId17" Type="http://schemas.openxmlformats.org/officeDocument/2006/relationships/hyperlink" Target="https://doi.org/10.55056/etq.744" TargetMode="External"/><Relationship Id="rId2" Type="http://schemas.openxmlformats.org/officeDocument/2006/relationships/notesSlide" Target="../notesSlides/notesSlide8.xml"/><Relationship Id="rId16" Type="http://schemas.openxmlformats.org/officeDocument/2006/relationships/hyperlink" Target="https://doi.org/10.1007/s44230-025-00090-w" TargetMode="External"/><Relationship Id="rId20" Type="http://schemas.openxmlformats.org/officeDocument/2006/relationships/hyperlink" Target="https://doi.org/10.1186/s41239-024-00467-0" TargetMode="External"/><Relationship Id="rId1" Type="http://schemas.openxmlformats.org/officeDocument/2006/relationships/slideLayout" Target="../slideLayouts/slideLayout7.xml"/><Relationship Id="rId6" Type="http://schemas.openxmlformats.org/officeDocument/2006/relationships/hyperlink" Target="https://algorithmwatch.org/de/sprachmodelle_landtagswahlen/" TargetMode="External"/><Relationship Id="rId11" Type="http://schemas.openxmlformats.org/officeDocument/2006/relationships/hyperlink" Target="https://www.undp.org/sites/g/files/zskgke326/files/2025-12/ai-and-the-climate-crisis.pdf" TargetMode="External"/><Relationship Id="rId5" Type="http://schemas.openxmlformats.org/officeDocument/2006/relationships/hyperlink" Target="https://doi.org/10.1057/s41599-023-01787-8" TargetMode="External"/><Relationship Id="rId15" Type="http://schemas.openxmlformats.org/officeDocument/2006/relationships/hyperlink" Target="https://www.weforum.org/stories/2018/05/truth-decay-in-public-discourse-and-how-to-fight-it/" TargetMode="External"/><Relationship Id="rId10" Type="http://schemas.openxmlformats.org/officeDocument/2006/relationships/hyperlink" Target="https://www.wilsoncenter.org/blog-post/ai-poses-risks-both-authoritarian-and-democratic-politics" TargetMode="External"/><Relationship Id="rId19" Type="http://schemas.openxmlformats.org/officeDocument/2006/relationships/hyperlink" Target="https://doi.org/10.1186/s40561-024-00316-7" TargetMode="External"/><Relationship Id="rId4" Type="http://schemas.openxmlformats.org/officeDocument/2006/relationships/hyperlink" Target="https://journalfph.com/index.php/jfph/article/view/6" TargetMode="External"/><Relationship Id="rId9" Type="http://schemas.openxmlformats.org/officeDocument/2006/relationships/hyperlink" Target="https://doi.org/10.47067/ramss.v8i1.458" TargetMode="External"/><Relationship Id="rId14" Type="http://schemas.openxmlformats.org/officeDocument/2006/relationships/hyperlink" Target="https://unglobalcompact.org/compactjournal/artificial-intelligence-and-sustainable-development-goals-operationalizin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7.pn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Rechteck 12">
            <a:extLst>
              <a:ext uri="{FF2B5EF4-FFF2-40B4-BE49-F238E27FC236}">
                <a16:creationId xmlns:a16="http://schemas.microsoft.com/office/drawing/2014/main" id="{6FC357A7-6C66-CCCA-DB97-2A74B1814AEC}"/>
              </a:ext>
            </a:extLst>
          </p:cNvPr>
          <p:cNvSpPr/>
          <p:nvPr/>
        </p:nvSpPr>
        <p:spPr>
          <a:xfrm>
            <a:off x="0" y="4080174"/>
            <a:ext cx="12192000" cy="117025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4EEFE"/>
              </a:solidFill>
              <a:effectLst/>
              <a:uLnTx/>
              <a:uFillTx/>
              <a:latin typeface="Garet Book"/>
              <a:ea typeface="+mn-ea"/>
              <a:cs typeface="+mn-cs"/>
            </a:endParaRPr>
          </a:p>
        </p:txBody>
      </p:sp>
      <p:sp>
        <p:nvSpPr>
          <p:cNvPr id="2" name="Titel 1"/>
          <p:cNvSpPr>
            <a:spLocks noGrp="1"/>
          </p:cNvSpPr>
          <p:nvPr>
            <p:ph type="ctrTitle"/>
          </p:nvPr>
        </p:nvSpPr>
        <p:spPr>
          <a:xfrm>
            <a:off x="1524000" y="2279829"/>
            <a:ext cx="9144000" cy="1468984"/>
          </a:xfrm>
          <a:noFill/>
        </p:spPr>
        <p:txBody>
          <a:bodyPr anchor="ctr">
            <a:normAutofit/>
          </a:bodyPr>
          <a:lstStyle/>
          <a:p>
            <a:pPr>
              <a:defRPr sz="4800">
                <a:cs typeface="Arial" panose="020B0604020202020204" pitchFamily="34" charset="0"/>
              </a:defRPr>
            </a:pPr>
            <a:r>
              <a:t>KI im Alltag</a:t>
            </a:r>
          </a:p>
        </p:txBody>
      </p:sp>
      <p:sp>
        <p:nvSpPr>
          <p:cNvPr id="4" name="Rechteck 3">
            <a:extLst>
              <a:ext uri="{FF2B5EF4-FFF2-40B4-BE49-F238E27FC236}">
                <a16:creationId xmlns:a16="http://schemas.microsoft.com/office/drawing/2014/main" id="{6615390C-7185-570D-1D7B-B3AC17748A0E}"/>
              </a:ext>
            </a:extLst>
          </p:cNvPr>
          <p:cNvSpPr/>
          <p:nvPr/>
        </p:nvSpPr>
        <p:spPr>
          <a:xfrm>
            <a:off x="0" y="-1"/>
            <a:ext cx="12192000" cy="868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27" name="Textfeld 26">
            <a:extLst>
              <a:ext uri="{FF2B5EF4-FFF2-40B4-BE49-F238E27FC236}">
                <a16:creationId xmlns:a16="http://schemas.microsoft.com/office/drawing/2014/main" id="{BA586EFB-D641-3CA0-9B93-BF62C658A674}"/>
              </a:ext>
            </a:extLst>
          </p:cNvPr>
          <p:cNvSpPr txBox="1"/>
          <p:nvPr/>
        </p:nvSpPr>
        <p:spPr>
          <a:xfrm>
            <a:off x="768626" y="4277400"/>
            <a:ext cx="10548731" cy="766364"/>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sz="2400" kern="1200">
                <a:ln>
                  <a:noFill/>
                </a:ln>
                <a:solidFill>
                  <a:srgbClr val="E7EBF0"/>
                </a:solidFill>
                <a:effectLst/>
                <a:uLnTx/>
                <a:uFillTx/>
                <a:latin typeface="Garet Book"/>
                <a:ea typeface="+mn-ea"/>
                <a:cs typeface="Times New Roman" panose="02020603050405020304" pitchFamily="18" charset="0"/>
              </a:defRPr>
            </a:pPr>
            <a:r>
              <a:t>Modul 2 – Systemische Auswirkungen von KI </a:t>
            </a:r>
            <a:br>
              <a:rPr kumimoji="0" lang="en-US"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rPr>
            </a:br>
            <a:r>
              <a:t>Lehreinheit 2 – KI im Alltag</a:t>
            </a:r>
            <a:endParaRPr kumimoji="0" lang="de-DE" sz="2400" b="0" i="0" u="none" strike="noStrike" kern="1200" cap="none" spc="0" normalizeH="0" baseline="0" noProof="0" dirty="0">
              <a:ln>
                <a:noFill/>
              </a:ln>
              <a:solidFill>
                <a:srgbClr val="E7EBF0"/>
              </a:solidFill>
              <a:effectLst/>
              <a:uLnTx/>
              <a:uFillTx/>
              <a:latin typeface="Garet Book"/>
              <a:ea typeface="+mn-ea"/>
              <a:cs typeface="Times New Roman" panose="02020603050405020304" pitchFamily="18" charset="0"/>
            </a:endParaRPr>
          </a:p>
        </p:txBody>
      </p:sp>
      <p:pic>
        <p:nvPicPr>
          <p:cNvPr id="6" name="Grafik 5">
            <a:extLst>
              <a:ext uri="{FF2B5EF4-FFF2-40B4-BE49-F238E27FC236}">
                <a16:creationId xmlns:a16="http://schemas.microsoft.com/office/drawing/2014/main" id="{1041833A-1000-DEA4-DD5F-97B161F84E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14" name="Grafik 13">
            <a:extLst>
              <a:ext uri="{FF2B5EF4-FFF2-40B4-BE49-F238E27FC236}">
                <a16:creationId xmlns:a16="http://schemas.microsoft.com/office/drawing/2014/main" id="{676CC634-EB33-5C89-D68B-BB32ACF6ED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18" name="Grafik 17">
            <a:extLst>
              <a:ext uri="{FF2B5EF4-FFF2-40B4-BE49-F238E27FC236}">
                <a16:creationId xmlns:a16="http://schemas.microsoft.com/office/drawing/2014/main" id="{D6F8C207-4A74-422E-3D5D-CC86553AF017}"/>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17" name="Gruppieren 16">
            <a:extLst>
              <a:ext uri="{FF2B5EF4-FFF2-40B4-BE49-F238E27FC236}">
                <a16:creationId xmlns:a16="http://schemas.microsoft.com/office/drawing/2014/main" id="{AE3C2E16-B828-47AF-B900-1311BA08D46F}"/>
              </a:ext>
            </a:extLst>
          </p:cNvPr>
          <p:cNvGrpSpPr/>
          <p:nvPr/>
        </p:nvGrpSpPr>
        <p:grpSpPr>
          <a:xfrm>
            <a:off x="290362" y="5958421"/>
            <a:ext cx="2682257" cy="605409"/>
            <a:chOff x="16922660" y="31128688"/>
            <a:chExt cx="5533589" cy="1248978"/>
          </a:xfrm>
        </p:grpSpPr>
        <p:pic>
          <p:nvPicPr>
            <p:cNvPr id="19" name="Grafik 18">
              <a:extLst>
                <a:ext uri="{FF2B5EF4-FFF2-40B4-BE49-F238E27FC236}">
                  <a16:creationId xmlns:a16="http://schemas.microsoft.com/office/drawing/2014/main" id="{186350CD-8C02-438F-9692-41C2E9236E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0" name="Grafik 19">
              <a:extLst>
                <a:ext uri="{FF2B5EF4-FFF2-40B4-BE49-F238E27FC236}">
                  <a16:creationId xmlns:a16="http://schemas.microsoft.com/office/drawing/2014/main" id="{CBFE025F-B1C7-49E4-8249-FAB0021DD5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1" name="Grafik 20">
            <a:extLst>
              <a:ext uri="{FF2B5EF4-FFF2-40B4-BE49-F238E27FC236}">
                <a16:creationId xmlns:a16="http://schemas.microsoft.com/office/drawing/2014/main" id="{C400533A-99A2-49E6-A31C-33A7981E7B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2" name="Grafik 21">
            <a:extLst>
              <a:ext uri="{FF2B5EF4-FFF2-40B4-BE49-F238E27FC236}">
                <a16:creationId xmlns:a16="http://schemas.microsoft.com/office/drawing/2014/main" id="{1F0274B7-59C4-4CA4-801D-40A5D8A69E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23" name="Grafik 22">
            <a:extLst>
              <a:ext uri="{FF2B5EF4-FFF2-40B4-BE49-F238E27FC236}">
                <a16:creationId xmlns:a16="http://schemas.microsoft.com/office/drawing/2014/main" id="{D1B78E70-0E7E-43A6-A20F-5A55862296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spTree>
    <p:extLst>
      <p:ext uri="{BB962C8B-B14F-4D97-AF65-F5344CB8AC3E}">
        <p14:creationId xmlns:p14="http://schemas.microsoft.com/office/powerpoint/2010/main" val="298806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CF5879F-62F1-29E0-5DA6-3D62ABE4EAE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5B76475-3527-EF47-3F7D-E51011196F0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9B16496-3424-F71E-7293-C8550AB385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TextBox 2">
            <a:extLst>
              <a:ext uri="{FF2B5EF4-FFF2-40B4-BE49-F238E27FC236}">
                <a16:creationId xmlns:a16="http://schemas.microsoft.com/office/drawing/2014/main" id="{26401E99-3B35-A1C0-02C0-E2659241903D}"/>
              </a:ext>
            </a:extLst>
          </p:cNvPr>
          <p:cNvSpPr txBox="1"/>
          <p:nvPr/>
        </p:nvSpPr>
        <p:spPr>
          <a:xfrm>
            <a:off x="10255479" y="2080846"/>
            <a:ext cx="1780877" cy="3754874"/>
          </a:xfrm>
          <a:prstGeom prst="rect">
            <a:avLst/>
          </a:prstGeom>
          <a:noFill/>
        </p:spPr>
        <p:txBody>
          <a:bodyPr rot="0" spcFirstLastPara="0" vertOverflow="overflow" horzOverflow="overflow" vert="horz" wrap="square" lIns="91440" tIns="45720" rIns="91440" bIns="45720" numCol="1" spcCol="0" fromWordArt="0" anchor="t" anchorCtr="0" forceAA="0" compatLnSpc="1">
            <a:prstTxWarp prst="textNoShape">
              <a:avLst/>
            </a:prstTxWarp>
            <a:spAutoFit/>
          </a:bodyPr>
          <a:lstStyle/>
          <a:p>
            <a:pPr>
              <a:defRPr sz="1400">
                <a:latin typeface="Garet Book"/>
              </a:defRPr>
            </a:pPr>
            <a:r>
              <a:rPr dirty="0"/>
              <a:t>Die 17 </a:t>
            </a:r>
            <a:r>
              <a:rPr dirty="0" err="1"/>
              <a:t>Ziele</a:t>
            </a:r>
            <a:r>
              <a:rPr dirty="0"/>
              <a:t> für </a:t>
            </a:r>
            <a:r>
              <a:rPr dirty="0" err="1"/>
              <a:t>nachhaltige</a:t>
            </a:r>
            <a:r>
              <a:rPr dirty="0"/>
              <a:t> </a:t>
            </a:r>
            <a:r>
              <a:rPr dirty="0" err="1"/>
              <a:t>Entwicklung</a:t>
            </a:r>
            <a:r>
              <a:rPr dirty="0"/>
              <a:t> </a:t>
            </a:r>
            <a:r>
              <a:rPr dirty="0" err="1"/>
              <a:t>sind</a:t>
            </a:r>
            <a:r>
              <a:rPr dirty="0"/>
              <a:t> </a:t>
            </a:r>
            <a:r>
              <a:rPr dirty="0" err="1"/>
              <a:t>ein</a:t>
            </a:r>
            <a:r>
              <a:rPr dirty="0"/>
              <a:t> </a:t>
            </a:r>
            <a:r>
              <a:rPr dirty="0" err="1"/>
              <a:t>universeller</a:t>
            </a:r>
            <a:r>
              <a:rPr dirty="0"/>
              <a:t> </a:t>
            </a:r>
            <a:r>
              <a:rPr dirty="0" err="1"/>
              <a:t>Aufruf</a:t>
            </a:r>
            <a:r>
              <a:rPr dirty="0"/>
              <a:t> der </a:t>
            </a:r>
            <a:r>
              <a:rPr dirty="0" err="1"/>
              <a:t>Vereinten</a:t>
            </a:r>
            <a:r>
              <a:rPr dirty="0"/>
              <a:t> </a:t>
            </a:r>
            <a:r>
              <a:rPr dirty="0" err="1"/>
              <a:t>Nationen</a:t>
            </a:r>
            <a:r>
              <a:rPr dirty="0"/>
              <a:t> </a:t>
            </a:r>
            <a:r>
              <a:rPr dirty="0" err="1"/>
              <a:t>zum</a:t>
            </a:r>
            <a:r>
              <a:rPr dirty="0"/>
              <a:t> </a:t>
            </a:r>
            <a:r>
              <a:rPr dirty="0" err="1"/>
              <a:t>Handeln</a:t>
            </a:r>
            <a:r>
              <a:rPr dirty="0"/>
              <a:t>, um bis 2030 die </a:t>
            </a:r>
            <a:r>
              <a:rPr dirty="0" err="1"/>
              <a:t>Armut</a:t>
            </a:r>
            <a:r>
              <a:rPr dirty="0"/>
              <a:t> </a:t>
            </a:r>
            <a:r>
              <a:rPr dirty="0" err="1"/>
              <a:t>zu</a:t>
            </a:r>
            <a:r>
              <a:rPr dirty="0"/>
              <a:t> </a:t>
            </a:r>
            <a:r>
              <a:rPr dirty="0" err="1"/>
              <a:t>beenden</a:t>
            </a:r>
            <a:r>
              <a:rPr dirty="0"/>
              <a:t>, den </a:t>
            </a:r>
            <a:r>
              <a:rPr dirty="0" err="1"/>
              <a:t>Planeten</a:t>
            </a:r>
            <a:r>
              <a:rPr dirty="0"/>
              <a:t> </a:t>
            </a:r>
            <a:r>
              <a:rPr dirty="0" err="1"/>
              <a:t>zu</a:t>
            </a:r>
            <a:r>
              <a:rPr dirty="0"/>
              <a:t> </a:t>
            </a:r>
            <a:r>
              <a:rPr dirty="0" err="1"/>
              <a:t>schützen</a:t>
            </a:r>
            <a:r>
              <a:rPr dirty="0"/>
              <a:t> und Frieden und </a:t>
            </a:r>
            <a:r>
              <a:rPr dirty="0" err="1"/>
              <a:t>Wohlstand</a:t>
            </a:r>
            <a:r>
              <a:rPr dirty="0"/>
              <a:t> für alle Menschen </a:t>
            </a:r>
            <a:r>
              <a:rPr dirty="0" err="1"/>
              <a:t>zu</a:t>
            </a:r>
            <a:r>
              <a:rPr dirty="0"/>
              <a:t> </a:t>
            </a:r>
            <a:r>
              <a:rPr dirty="0" err="1"/>
              <a:t>gewährleisten</a:t>
            </a:r>
            <a:r>
              <a:rPr dirty="0"/>
              <a:t>.</a:t>
            </a:r>
            <a:endParaRPr lang="en-GB" sz="1400" dirty="0"/>
          </a:p>
          <a:p>
            <a:pPr algn="ctr"/>
            <a:endParaRPr lang="en-GB" sz="1400" dirty="0"/>
          </a:p>
        </p:txBody>
      </p:sp>
      <p:pic>
        <p:nvPicPr>
          <p:cNvPr id="8" name="Content Placeholder 7" descr="A collage of colorful squares with white text  AI-generated content may be incorrect.">
            <a:extLst>
              <a:ext uri="{FF2B5EF4-FFF2-40B4-BE49-F238E27FC236}">
                <a16:creationId xmlns:a16="http://schemas.microsoft.com/office/drawing/2014/main" id="{5A7403FB-AC5B-1EA0-EAB5-752214F36C34}"/>
              </a:ext>
            </a:extLst>
          </p:cNvPr>
          <p:cNvPicPr>
            <a:picLocks noGrp="1" noChangeAspect="1"/>
          </p:cNvPicPr>
          <p:nvPr>
            <p:ph idx="1"/>
          </p:nvPr>
        </p:nvPicPr>
        <p:blipFill>
          <a:blip r:embed="rId3"/>
          <a:stretch>
            <a:fillRect/>
          </a:stretch>
        </p:blipFill>
        <p:spPr>
          <a:xfrm>
            <a:off x="658456" y="1441418"/>
            <a:ext cx="9591520" cy="4773368"/>
          </a:xfrm>
          <a:prstGeom prst="rect">
            <a:avLst/>
          </a:prstGeom>
        </p:spPr>
      </p:pic>
      <p:sp>
        <p:nvSpPr>
          <p:cNvPr id="10" name="Textfeld 5">
            <a:extLst>
              <a:ext uri="{FF2B5EF4-FFF2-40B4-BE49-F238E27FC236}">
                <a16:creationId xmlns:a16="http://schemas.microsoft.com/office/drawing/2014/main" id="{648920B6-7C3D-4978-B881-9ED82A72BB2C}"/>
              </a:ext>
            </a:extLst>
          </p:cNvPr>
          <p:cNvSpPr/>
          <p:nvPr/>
        </p:nvSpPr>
        <p:spPr>
          <a:xfrm>
            <a:off x="457200" y="755280"/>
            <a:ext cx="11345694"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Positive </a:t>
            </a:r>
            <a:r>
              <a:rPr dirty="0" err="1"/>
              <a:t>gesellschaftliche</a:t>
            </a:r>
            <a:r>
              <a:rPr dirty="0"/>
              <a:t> </a:t>
            </a:r>
            <a:r>
              <a:rPr dirty="0" err="1"/>
              <a:t>Auswirkungen</a:t>
            </a:r>
            <a:r>
              <a:rPr dirty="0"/>
              <a:t> von KI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84294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B11C99D-8D87-FF10-A2C9-6D716D3A34C9}"/>
            </a:ext>
          </a:extLst>
        </p:cNvPr>
        <p:cNvGrpSpPr/>
        <p:nvPr/>
      </p:nvGrpSpPr>
      <p:grpSpPr>
        <a:xfrm>
          <a:off x="0" y="0"/>
          <a:ext cx="0" cy="0"/>
          <a:chOff x="0" y="0"/>
          <a:chExt cx="0" cy="0"/>
        </a:xfrm>
      </p:grpSpPr>
      <p:sp>
        <p:nvSpPr>
          <p:cNvPr id="21" name="Textfeld 20">
            <a:extLst>
              <a:ext uri="{FF2B5EF4-FFF2-40B4-BE49-F238E27FC236}">
                <a16:creationId xmlns:a16="http://schemas.microsoft.com/office/drawing/2014/main" id="{A7D1FE7B-4470-4A5F-AC49-989DA0EF41C0}"/>
              </a:ext>
            </a:extLst>
          </p:cNvPr>
          <p:cNvSpPr txBox="1"/>
          <p:nvPr/>
        </p:nvSpPr>
        <p:spPr>
          <a:xfrm>
            <a:off x="0" y="1595133"/>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Textfeld 9">
            <a:extLst>
              <a:ext uri="{FF2B5EF4-FFF2-40B4-BE49-F238E27FC236}">
                <a16:creationId xmlns:a16="http://schemas.microsoft.com/office/drawing/2014/main" id="{114AC439-842A-CCD9-E98D-233AAD2C045C}"/>
              </a:ext>
            </a:extLst>
          </p:cNvPr>
          <p:cNvSpPr txBox="1"/>
          <p:nvPr/>
        </p:nvSpPr>
        <p:spPr>
          <a:xfrm>
            <a:off x="0" y="641090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defPPr>
              <a:defRPr lang="de-D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13536FFE-7E42-A7E8-CC8A-F78612C4E174}"/>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25AF36E-182D-23DF-9535-8EF41C1AFC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10" name="TextBox 9">
            <a:extLst>
              <a:ext uri="{FF2B5EF4-FFF2-40B4-BE49-F238E27FC236}">
                <a16:creationId xmlns:a16="http://schemas.microsoft.com/office/drawing/2014/main" id="{6E6827DF-A5EB-629C-84BF-613E007C6791}"/>
              </a:ext>
            </a:extLst>
          </p:cNvPr>
          <p:cNvSpPr txBox="1"/>
          <p:nvPr/>
        </p:nvSpPr>
        <p:spPr>
          <a:xfrm>
            <a:off x="2296172" y="2232000"/>
            <a:ext cx="3531005" cy="1600438"/>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b="1">
                <a:latin typeface="+mj-lt"/>
              </a:rPr>
              <a:t>KI-Leckerkennung:</a:t>
            </a:r>
            <a:r>
              <a:rPr>
                <a:latin typeface="+mj-lt"/>
              </a:rPr>
              <a:t> </a:t>
            </a:r>
            <a:r>
              <a:rPr>
                <a:latin typeface="Garet Book"/>
              </a:rPr>
              <a:t>Maschinelles Lernen überwacht Wassernetze, identifiziert Verschwendung und Rohrverschleiß und reduziert nicht gewinnbringende Wasserverluste in städtischen Systemen (UN Global Compact, 2025)</a:t>
            </a:r>
          </a:p>
        </p:txBody>
      </p:sp>
      <p:sp>
        <p:nvSpPr>
          <p:cNvPr id="11" name="TextBox 10">
            <a:extLst>
              <a:ext uri="{FF2B5EF4-FFF2-40B4-BE49-F238E27FC236}">
                <a16:creationId xmlns:a16="http://schemas.microsoft.com/office/drawing/2014/main" id="{E060F1A3-1F07-2F90-37EC-FF4FA2853EAC}"/>
              </a:ext>
            </a:extLst>
          </p:cNvPr>
          <p:cNvSpPr txBox="1"/>
          <p:nvPr/>
        </p:nvSpPr>
        <p:spPr>
          <a:xfrm>
            <a:off x="2296800" y="4392000"/>
            <a:ext cx="3381721" cy="1600438"/>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b="1">
                <a:latin typeface="+mj-lt"/>
              </a:rPr>
              <a:t>KI-Wettermodelle:</a:t>
            </a:r>
            <a:r>
              <a:rPr i="1">
                <a:latin typeface="+mj-lt"/>
              </a:rPr>
              <a:t> </a:t>
            </a:r>
            <a:r>
              <a:rPr i="1">
                <a:latin typeface="Garet Book"/>
              </a:rPr>
              <a:t>GraphCast, Pangu und FourCastNet </a:t>
            </a:r>
            <a:r>
              <a:rPr>
                <a:latin typeface="Garet Book"/>
              </a:rPr>
              <a:t>liefern hochpräzise Klimaprognosen, die 45.000 Mal schneller sind. Dadurch werden Frühwarnungen vor extremen Wetterereignissen und Klimakrisen ermöglicht (Zhang et al., 2025)</a:t>
            </a:r>
          </a:p>
          <a:p>
            <a:pPr algn="ctr"/>
            <a:endParaRPr lang="en-GB" sz="1400" dirty="0">
              <a:solidFill>
                <a:srgbClr val="14161A"/>
              </a:solidFill>
              <a:latin typeface="Garet Book"/>
            </a:endParaRPr>
          </a:p>
        </p:txBody>
      </p:sp>
      <p:sp>
        <p:nvSpPr>
          <p:cNvPr id="14" name="TextBox 13">
            <a:extLst>
              <a:ext uri="{FF2B5EF4-FFF2-40B4-BE49-F238E27FC236}">
                <a16:creationId xmlns:a16="http://schemas.microsoft.com/office/drawing/2014/main" id="{87A91D4D-053A-AEF6-AC9C-42F774526436}"/>
              </a:ext>
            </a:extLst>
          </p:cNvPr>
          <p:cNvSpPr txBox="1"/>
          <p:nvPr/>
        </p:nvSpPr>
        <p:spPr>
          <a:xfrm>
            <a:off x="7815600" y="4392000"/>
            <a:ext cx="3619440" cy="1600438"/>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a:defRPr sz="1400">
                <a:solidFill>
                  <a:srgbClr val="14161A"/>
                </a:solidFill>
                <a:ea typeface="Arial"/>
                <a:cs typeface="Arial"/>
              </a:defRPr>
            </a:pPr>
            <a:r>
              <a:rPr b="1">
                <a:latin typeface="+mj-lt"/>
              </a:rPr>
              <a:t>Kapazitätsaufbau:</a:t>
            </a:r>
            <a:r>
              <a:rPr>
                <a:latin typeface="+mj-lt"/>
              </a:rPr>
              <a:t> </a:t>
            </a:r>
            <a:r>
              <a:rPr>
                <a:latin typeface="Garet Book"/>
              </a:rPr>
              <a:t>Open-Source-KI-Modelle (</a:t>
            </a:r>
            <a:r>
              <a:rPr i="1">
                <a:latin typeface="Garet Book"/>
              </a:rPr>
              <a:t>DeepSeek, Qwen</a:t>
            </a:r>
            <a:r>
              <a:rPr>
                <a:latin typeface="Garet Book"/>
              </a:rPr>
              <a:t>) demokratisieren den Zugang und ermöglichen es Entwicklungsländern, KI vor Ort ohne massive Infrastrukturkosten einzusetzen (UNGA, 2024)</a:t>
            </a:r>
          </a:p>
          <a:p>
            <a:pPr algn="ctr"/>
            <a:endParaRPr lang="en-GB" sz="1400" dirty="0">
              <a:solidFill>
                <a:srgbClr val="14161A"/>
              </a:solidFill>
              <a:latin typeface="Garet Book"/>
            </a:endParaRPr>
          </a:p>
        </p:txBody>
      </p:sp>
      <p:sp>
        <p:nvSpPr>
          <p:cNvPr id="16" name="TextBox 15">
            <a:extLst>
              <a:ext uri="{FF2B5EF4-FFF2-40B4-BE49-F238E27FC236}">
                <a16:creationId xmlns:a16="http://schemas.microsoft.com/office/drawing/2014/main" id="{98840BFA-04E3-3099-2813-8F833A3189F3}"/>
              </a:ext>
            </a:extLst>
          </p:cNvPr>
          <p:cNvSpPr txBox="1"/>
          <p:nvPr/>
        </p:nvSpPr>
        <p:spPr>
          <a:xfrm>
            <a:off x="7814332" y="2232000"/>
            <a:ext cx="3996959" cy="1600438"/>
          </a:xfrm>
          <a:prstGeom prst="rect">
            <a:avLst/>
          </a:prstGeom>
          <a:noFill/>
        </p:spPr>
        <p:txBody>
          <a:bodyPr rot="0" spcFirstLastPara="0" vertOverflow="overflow" horzOverflow="overflow" vert="horz" wrap="square" lIns="180000" tIns="45720" rIns="91440" bIns="45720" numCol="1" spcCol="0" fromWordArt="0" anchor="t" anchorCtr="0" forceAA="0" compatLnSpc="1">
            <a:prstTxWarp prst="textNoShape">
              <a:avLst/>
            </a:prstTxWarp>
            <a:spAutoFit/>
          </a:bodyPr>
          <a:lstStyle/>
          <a:p>
            <a:pPr marL="0" indent="0" rtl="0">
              <a:defRPr sz="1400">
                <a:solidFill>
                  <a:srgbClr val="1A1A1A"/>
                </a:solidFill>
                <a:ea typeface="Arial"/>
                <a:cs typeface="Arial"/>
              </a:defRPr>
            </a:pPr>
            <a:r>
              <a:rPr b="1">
                <a:latin typeface="+mj-lt"/>
              </a:rPr>
              <a:t>KI-Energieprognose:</a:t>
            </a:r>
            <a:r>
              <a:rPr>
                <a:latin typeface="+mj-lt"/>
              </a:rPr>
              <a:t> </a:t>
            </a:r>
            <a:r>
              <a:t>Prognostiziert die Solar- und Windenergieerzeugung, optimiert die Integration erneuerbarer Energien in Smart Grids, verbessert die Zuverlässigkeit und verringert die Abhängigkeit von fossilen Brennstoffen (UN Global Compact, 2025)</a:t>
            </a:r>
          </a:p>
          <a:p>
            <a:pPr algn="ctr"/>
            <a:endParaRPr lang="en-GB" sz="1400" dirty="0"/>
          </a:p>
        </p:txBody>
      </p:sp>
      <p:sp>
        <p:nvSpPr>
          <p:cNvPr id="22" name="Content Placeholder 21">
            <a:extLst>
              <a:ext uri="{FF2B5EF4-FFF2-40B4-BE49-F238E27FC236}">
                <a16:creationId xmlns:a16="http://schemas.microsoft.com/office/drawing/2014/main" id="{C805EA7D-71E9-2ED0-523F-2DBBE90C7EFD}"/>
              </a:ext>
            </a:extLst>
          </p:cNvPr>
          <p:cNvSpPr>
            <a:spLocks noGrp="1"/>
          </p:cNvSpPr>
          <p:nvPr>
            <p:ph idx="1"/>
          </p:nvPr>
        </p:nvSpPr>
        <p:spPr>
          <a:xfrm>
            <a:off x="838200" y="1600438"/>
            <a:ext cx="10515600" cy="338709"/>
          </a:xfrm>
        </p:spPr>
        <p:txBody>
          <a:bodyPr vert="horz" lIns="91440" tIns="45720" rIns="91440" bIns="45720" anchor="ctr">
            <a:normAutofit/>
          </a:bodyPr>
          <a:lstStyle/>
          <a:p>
            <a:pPr marL="0" indent="0">
              <a:buNone/>
              <a:defRPr sz="1700"/>
            </a:pPr>
            <a:r>
              <a:t>Beispiele für den Einsatz von KI zur Erreichung der UN-Ziele für nachhaltige Entwicklung:</a:t>
            </a:r>
          </a:p>
        </p:txBody>
      </p:sp>
      <p:pic>
        <p:nvPicPr>
          <p:cNvPr id="23" name="Picture 22" descr="SDG 9: Industrie, Innovation und Infrastruktur">
            <a:extLst>
              <a:ext uri="{FF2B5EF4-FFF2-40B4-BE49-F238E27FC236}">
                <a16:creationId xmlns:a16="http://schemas.microsoft.com/office/drawing/2014/main" id="{70BF5906-4A82-489F-8167-10C6D5CC680A}"/>
              </a:ext>
            </a:extLst>
          </p:cNvPr>
          <p:cNvPicPr>
            <a:picLocks noChangeAspect="1"/>
          </p:cNvPicPr>
          <p:nvPr/>
        </p:nvPicPr>
        <p:blipFill>
          <a:blip r:embed="rId4"/>
          <a:stretch>
            <a:fillRect/>
          </a:stretch>
        </p:blipFill>
        <p:spPr>
          <a:xfrm>
            <a:off x="5929848" y="4320000"/>
            <a:ext cx="1884484" cy="1924050"/>
          </a:xfrm>
          <a:prstGeom prst="rect">
            <a:avLst/>
          </a:prstGeom>
        </p:spPr>
      </p:pic>
      <p:pic>
        <p:nvPicPr>
          <p:cNvPr id="3" name="Picture 2" descr="SDG 6">
            <a:extLst>
              <a:ext uri="{FF2B5EF4-FFF2-40B4-BE49-F238E27FC236}">
                <a16:creationId xmlns:a16="http://schemas.microsoft.com/office/drawing/2014/main" id="{E6FD6BA0-61AE-5769-AA8F-8B2B1BF526B6}"/>
              </a:ext>
            </a:extLst>
          </p:cNvPr>
          <p:cNvPicPr>
            <a:picLocks noChangeAspect="1"/>
          </p:cNvPicPr>
          <p:nvPr/>
        </p:nvPicPr>
        <p:blipFill>
          <a:blip r:embed="rId5"/>
          <a:stretch>
            <a:fillRect/>
          </a:stretch>
        </p:blipFill>
        <p:spPr>
          <a:xfrm>
            <a:off x="414536" y="2160000"/>
            <a:ext cx="1881637" cy="1939147"/>
          </a:xfrm>
          <a:prstGeom prst="rect">
            <a:avLst/>
          </a:prstGeom>
        </p:spPr>
      </p:pic>
      <p:pic>
        <p:nvPicPr>
          <p:cNvPr id="5" name="Picture 4" descr="SDG 7">
            <a:extLst>
              <a:ext uri="{FF2B5EF4-FFF2-40B4-BE49-F238E27FC236}">
                <a16:creationId xmlns:a16="http://schemas.microsoft.com/office/drawing/2014/main" id="{547EDEA3-BAAD-0440-6094-AE6783A87B6C}"/>
              </a:ext>
            </a:extLst>
          </p:cNvPr>
          <p:cNvPicPr>
            <a:picLocks noChangeAspect="1"/>
          </p:cNvPicPr>
          <p:nvPr/>
        </p:nvPicPr>
        <p:blipFill>
          <a:blip r:embed="rId6"/>
          <a:stretch>
            <a:fillRect/>
          </a:stretch>
        </p:blipFill>
        <p:spPr>
          <a:xfrm>
            <a:off x="5932694" y="2160000"/>
            <a:ext cx="1881638" cy="1939147"/>
          </a:xfrm>
          <a:prstGeom prst="rect">
            <a:avLst/>
          </a:prstGeom>
        </p:spPr>
      </p:pic>
      <p:pic>
        <p:nvPicPr>
          <p:cNvPr id="6" name="Picture 5" descr="SDG 13">
            <a:extLst>
              <a:ext uri="{FF2B5EF4-FFF2-40B4-BE49-F238E27FC236}">
                <a16:creationId xmlns:a16="http://schemas.microsoft.com/office/drawing/2014/main" id="{DECB00C8-D5CF-C2A4-B7E4-760EBBC7D02D}"/>
              </a:ext>
            </a:extLst>
          </p:cNvPr>
          <p:cNvPicPr>
            <a:picLocks noChangeAspect="1"/>
          </p:cNvPicPr>
          <p:nvPr/>
        </p:nvPicPr>
        <p:blipFill>
          <a:blip r:embed="rId7"/>
          <a:stretch>
            <a:fillRect/>
          </a:stretch>
        </p:blipFill>
        <p:spPr>
          <a:xfrm>
            <a:off x="414535" y="4320000"/>
            <a:ext cx="1881637" cy="1939147"/>
          </a:xfrm>
          <a:prstGeom prst="rect">
            <a:avLst/>
          </a:prstGeom>
        </p:spPr>
      </p:pic>
      <p:sp>
        <p:nvSpPr>
          <p:cNvPr id="20" name="Textfeld 5">
            <a:extLst>
              <a:ext uri="{FF2B5EF4-FFF2-40B4-BE49-F238E27FC236}">
                <a16:creationId xmlns:a16="http://schemas.microsoft.com/office/drawing/2014/main" id="{0F7A75E7-A8F9-4720-BE85-458EF570C9EA}"/>
              </a:ext>
            </a:extLst>
          </p:cNvPr>
          <p:cNvSpPr/>
          <p:nvPr/>
        </p:nvSpPr>
        <p:spPr>
          <a:xfrm>
            <a:off x="457199" y="755280"/>
            <a:ext cx="10977841"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Positive </a:t>
            </a:r>
            <a:r>
              <a:rPr dirty="0" err="1"/>
              <a:t>gesellschaftliche</a:t>
            </a:r>
            <a:r>
              <a:rPr dirty="0"/>
              <a:t> </a:t>
            </a:r>
            <a:r>
              <a:rPr dirty="0" err="1"/>
              <a:t>Auswirkungen</a:t>
            </a:r>
            <a:r>
              <a:rPr dirty="0"/>
              <a:t> von KI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193159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Negative Auswirkungen einer intensiven KI-Nutzung</a:t>
            </a:r>
          </a:p>
        </p:txBody>
      </p:sp>
    </p:spTree>
    <p:extLst>
      <p:ext uri="{BB962C8B-B14F-4D97-AF65-F5344CB8AC3E}">
        <p14:creationId xmlns:p14="http://schemas.microsoft.com/office/powerpoint/2010/main" val="10333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3C954C0-5A15-880E-EC13-5E8FAD294064}"/>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0B4CA981-1F17-8286-2F36-1679E01BEAB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84CEF981-4B96-B44B-F9CC-BD26F4EF3B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Content Placeholder 2">
            <a:extLst>
              <a:ext uri="{FF2B5EF4-FFF2-40B4-BE49-F238E27FC236}">
                <a16:creationId xmlns:a16="http://schemas.microsoft.com/office/drawing/2014/main" id="{88B5BC55-1852-D30A-3C6F-E55DE3872BD7}"/>
              </a:ext>
            </a:extLst>
          </p:cNvPr>
          <p:cNvSpPr>
            <a:spLocks noGrp="1"/>
          </p:cNvSpPr>
          <p:nvPr/>
        </p:nvSpPr>
        <p:spPr>
          <a:xfrm>
            <a:off x="842400" y="1836000"/>
            <a:ext cx="10515600" cy="4351338"/>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defRPr sz="2400">
                <a:ea typeface="+mn-lt"/>
                <a:cs typeface="+mn-lt"/>
              </a:defRPr>
            </a:pPr>
            <a:r>
              <a:t>„KI-Abhängigkeit bezeichnet ein übermäßiges Vertrauen auf KI-Technologien und -Anwendungen in verschiedenen Lebensbereichen, darunter akademische Studien, Alltagsabläufe und soziale Interaktionen. </a:t>
            </a:r>
            <a:r>
              <a:rPr>
                <a:highlight>
                  <a:srgbClr val="F1EAFE"/>
                </a:highlight>
              </a:rPr>
              <a:t>Diese Form der Abhängigkeit ist nicht nur durch die übermäßige Nutzung KI-gestützter Tools gekennzeichnet, sondern auch durch eine erhebliche psychologische Abhängigkeit von diesen Technologien.</a:t>
            </a:r>
            <a:r>
              <a:t>“ </a:t>
            </a:r>
          </a:p>
          <a:p>
            <a:pPr marL="0" indent="0">
              <a:lnSpc>
                <a:spcPct val="130000"/>
              </a:lnSpc>
              <a:buNone/>
              <a:defRPr sz="2400">
                <a:ea typeface="+mn-lt"/>
                <a:cs typeface="+mn-lt"/>
              </a:defRPr>
            </a:pPr>
            <a:r>
              <a:t>(Zhang et al., 2024, S. 3)</a:t>
            </a:r>
            <a:endParaRPr lang="en-GB" sz="2400" dirty="0"/>
          </a:p>
        </p:txBody>
      </p:sp>
      <p:sp>
        <p:nvSpPr>
          <p:cNvPr id="9" name="Textfeld 5">
            <a:extLst>
              <a:ext uri="{FF2B5EF4-FFF2-40B4-BE49-F238E27FC236}">
                <a16:creationId xmlns:a16="http://schemas.microsoft.com/office/drawing/2014/main" id="{13304A37-4CBB-422C-BB54-359826A2D284}"/>
              </a:ext>
            </a:extLst>
          </p:cNvPr>
          <p:cNvSpPr/>
          <p:nvPr/>
        </p:nvSpPr>
        <p:spPr>
          <a:xfrm>
            <a:off x="457200" y="755280"/>
            <a:ext cx="6223518"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Risiko: KI-Abhängigkeit</a:t>
            </a:r>
          </a:p>
        </p:txBody>
      </p:sp>
    </p:spTree>
    <p:extLst>
      <p:ext uri="{BB962C8B-B14F-4D97-AF65-F5344CB8AC3E}">
        <p14:creationId xmlns:p14="http://schemas.microsoft.com/office/powerpoint/2010/main" val="382923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0B8AE24-34EF-1C33-C964-457939B03A1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D7B37AE0-4A51-11CC-BE5B-2A48AEA3D142}"/>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414E44DF-1F8A-6ADA-656A-52F673263A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Textfeld 5">
            <a:extLst>
              <a:ext uri="{FF2B5EF4-FFF2-40B4-BE49-F238E27FC236}">
                <a16:creationId xmlns:a16="http://schemas.microsoft.com/office/drawing/2014/main" id="{A3040C53-67C5-4055-BC96-6F5C371002B4}"/>
              </a:ext>
            </a:extLst>
          </p:cNvPr>
          <p:cNvSpPr/>
          <p:nvPr/>
        </p:nvSpPr>
        <p:spPr>
          <a:xfrm>
            <a:off x="457200" y="755280"/>
            <a:ext cx="10706986"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a:solidFill>
                  <a:schemeClr val="dk1"/>
                </a:solidFill>
                <a:effectLst/>
                <a:uFillTx/>
              </a:defRPr>
            </a:pPr>
            <a:r>
              <a:rPr sz="3200" b="1">
                <a:latin typeface="Garet Heavy"/>
              </a:rPr>
              <a:t>KI-Abhängigkeit </a:t>
            </a:r>
            <a:br>
              <a:rPr lang="it-IT" sz="3200" b="1" u="none" strike="noStrike" dirty="0">
                <a:solidFill>
                  <a:schemeClr val="dk1"/>
                </a:solidFill>
                <a:effectLst/>
                <a:uFillTx/>
                <a:latin typeface="Garet Heavy"/>
              </a:rPr>
            </a:br>
            <a:r>
              <a:rPr sz="2000">
                <a:latin typeface="Garet Book"/>
              </a:rPr>
              <a:t>(Yankouskaya et al., 2025; Aghaziarati &amp; Rahimi, 2025)</a:t>
            </a:r>
            <a:endParaRPr lang="it-IT" sz="3200" u="none" strike="noStrike" dirty="0">
              <a:solidFill>
                <a:schemeClr val="dk1"/>
              </a:solidFill>
              <a:effectLst/>
              <a:uFillTx/>
              <a:latin typeface="Garet Book"/>
            </a:endParaRPr>
          </a:p>
        </p:txBody>
      </p:sp>
      <p:sp>
        <p:nvSpPr>
          <p:cNvPr id="9" name="Textfeld 8">
            <a:extLst>
              <a:ext uri="{FF2B5EF4-FFF2-40B4-BE49-F238E27FC236}">
                <a16:creationId xmlns:a16="http://schemas.microsoft.com/office/drawing/2014/main" id="{17FC6618-E114-4E8C-8900-DA176748D2E2}"/>
              </a:ext>
            </a:extLst>
          </p:cNvPr>
          <p:cNvSpPr txBox="1"/>
          <p:nvPr/>
        </p:nvSpPr>
        <p:spPr>
          <a:xfrm>
            <a:off x="0" y="2053002"/>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1" name="Inhaltsplatzhalter 2">
            <a:extLst>
              <a:ext uri="{FF2B5EF4-FFF2-40B4-BE49-F238E27FC236}">
                <a16:creationId xmlns:a16="http://schemas.microsoft.com/office/drawing/2014/main" id="{DCB29330-1B3C-48C1-A945-3F759CF582DA}"/>
              </a:ext>
            </a:extLst>
          </p:cNvPr>
          <p:cNvSpPr/>
          <p:nvPr/>
        </p:nvSpPr>
        <p:spPr>
          <a:xfrm>
            <a:off x="457200" y="2412916"/>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Textentwürfe</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Übersetzung</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E-Mails</a:t>
            </a:r>
          </a:p>
        </p:txBody>
      </p:sp>
      <p:sp>
        <p:nvSpPr>
          <p:cNvPr id="13" name="Inhaltsplatzhalter 2">
            <a:extLst>
              <a:ext uri="{FF2B5EF4-FFF2-40B4-BE49-F238E27FC236}">
                <a16:creationId xmlns:a16="http://schemas.microsoft.com/office/drawing/2014/main" id="{EA45D12F-6FB1-47C9-B4BB-79CADA9FAE9A}"/>
              </a:ext>
            </a:extLst>
          </p:cNvPr>
          <p:cNvSpPr/>
          <p:nvPr/>
        </p:nvSpPr>
        <p:spPr>
          <a:xfrm>
            <a:off x="457200" y="202362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Funktionale Abhängigkeit</a:t>
            </a:r>
            <a:r>
              <a:rPr>
                <a:effectLst/>
                <a:uFillTx/>
              </a:rPr>
              <a:t>:</a:t>
            </a:r>
            <a:endParaRPr lang="nl-BE" b="0" u="none" strike="noStrike" dirty="0">
              <a:solidFill>
                <a:srgbClr val="000000"/>
              </a:solidFill>
              <a:effectLst/>
              <a:uFillTx/>
              <a:latin typeface="+mj-lt"/>
            </a:endParaRPr>
          </a:p>
        </p:txBody>
      </p:sp>
      <p:sp>
        <p:nvSpPr>
          <p:cNvPr id="17" name="Textfeld 16">
            <a:extLst>
              <a:ext uri="{FF2B5EF4-FFF2-40B4-BE49-F238E27FC236}">
                <a16:creationId xmlns:a16="http://schemas.microsoft.com/office/drawing/2014/main" id="{04A5CF0B-38B9-401F-B4D1-993A433CE8A3}"/>
              </a:ext>
            </a:extLst>
          </p:cNvPr>
          <p:cNvSpPr txBox="1"/>
          <p:nvPr/>
        </p:nvSpPr>
        <p:spPr>
          <a:xfrm>
            <a:off x="0" y="383902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8" name="Inhaltsplatzhalter 2">
            <a:extLst>
              <a:ext uri="{FF2B5EF4-FFF2-40B4-BE49-F238E27FC236}">
                <a16:creationId xmlns:a16="http://schemas.microsoft.com/office/drawing/2014/main" id="{DD27848C-56B7-4488-9A68-51BFF03D937C}"/>
              </a:ext>
            </a:extLst>
          </p:cNvPr>
          <p:cNvSpPr/>
          <p:nvPr/>
        </p:nvSpPr>
        <p:spPr>
          <a:xfrm>
            <a:off x="457200" y="4198939"/>
            <a:ext cx="11518560" cy="107854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Vertrauenswürdiger Gesprächspartner</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Bestätigung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Emotionale Unterstützung</a:t>
            </a:r>
          </a:p>
        </p:txBody>
      </p:sp>
      <p:sp>
        <p:nvSpPr>
          <p:cNvPr id="19" name="Inhaltsplatzhalter 2">
            <a:extLst>
              <a:ext uri="{FF2B5EF4-FFF2-40B4-BE49-F238E27FC236}">
                <a16:creationId xmlns:a16="http://schemas.microsoft.com/office/drawing/2014/main" id="{1530A327-3C84-446B-AFC3-39A50057F11B}"/>
              </a:ext>
            </a:extLst>
          </p:cNvPr>
          <p:cNvSpPr/>
          <p:nvPr/>
        </p:nvSpPr>
        <p:spPr>
          <a:xfrm>
            <a:off x="457200" y="380964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Sozio-emotionale Abhängigkeit</a:t>
            </a:r>
            <a:endParaRPr lang="nl-BE" b="0" u="none" strike="noStrike" dirty="0">
              <a:solidFill>
                <a:srgbClr val="000000"/>
              </a:solidFill>
              <a:effectLst/>
              <a:uFillTx/>
              <a:latin typeface="+mj-lt"/>
            </a:endParaRPr>
          </a:p>
        </p:txBody>
      </p:sp>
    </p:spTree>
    <p:extLst>
      <p:ext uri="{BB962C8B-B14F-4D97-AF65-F5344CB8AC3E}">
        <p14:creationId xmlns:p14="http://schemas.microsoft.com/office/powerpoint/2010/main" val="3036275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17BA1D1-8CCE-5566-A58A-62EC47C5BDF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A3CC97B-2E48-342F-D650-0A6FCACA9B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66BEB768-83E6-075B-065B-15BFA5A2BE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EA531F1D-502C-4A57-ABDE-087EB4628618}"/>
              </a:ext>
            </a:extLst>
          </p:cNvPr>
          <p:cNvSpPr/>
          <p:nvPr/>
        </p:nvSpPr>
        <p:spPr>
          <a:xfrm>
            <a:off x="457200" y="755280"/>
            <a:ext cx="10963072"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Negative </a:t>
            </a:r>
            <a:r>
              <a:rPr dirty="0" err="1"/>
              <a:t>Auswirkungen</a:t>
            </a:r>
            <a:r>
              <a:rPr dirty="0"/>
              <a:t> auf den </a:t>
            </a:r>
            <a:r>
              <a:rPr dirty="0" err="1"/>
              <a:t>Einzelnen</a:t>
            </a:r>
            <a:endParaRPr dirty="0"/>
          </a:p>
        </p:txBody>
      </p:sp>
      <p:sp>
        <p:nvSpPr>
          <p:cNvPr id="8" name="Textfeld 7">
            <a:extLst>
              <a:ext uri="{FF2B5EF4-FFF2-40B4-BE49-F238E27FC236}">
                <a16:creationId xmlns:a16="http://schemas.microsoft.com/office/drawing/2014/main" id="{80245795-026E-42F8-9DEB-841C47FDD8C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5D392388-5D5B-4CC3-B784-47559C86207B}"/>
              </a:ext>
            </a:extLst>
          </p:cNvPr>
          <p:cNvSpPr/>
          <p:nvPr/>
        </p:nvSpPr>
        <p:spPr>
          <a:xfrm>
            <a:off x="457200" y="223672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unkritische Akzeptanz von Informationen ohne Überprüfung der Quellen oder Inhalte</a:t>
            </a:r>
          </a:p>
        </p:txBody>
      </p:sp>
      <p:sp>
        <p:nvSpPr>
          <p:cNvPr id="10" name="Inhaltsplatzhalter 2">
            <a:extLst>
              <a:ext uri="{FF2B5EF4-FFF2-40B4-BE49-F238E27FC236}">
                <a16:creationId xmlns:a16="http://schemas.microsoft.com/office/drawing/2014/main" id="{29FC0AF4-AFFE-457D-A921-CDA139FF3FAC}"/>
              </a:ext>
            </a:extLst>
          </p:cNvPr>
          <p:cNvSpPr/>
          <p:nvPr/>
        </p:nvSpPr>
        <p:spPr>
          <a:xfrm>
            <a:off x="457200" y="1785736"/>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Automatisierungs-Bias (Zhai et al., 2024): </a:t>
            </a:r>
          </a:p>
        </p:txBody>
      </p:sp>
      <p:sp>
        <p:nvSpPr>
          <p:cNvPr id="11" name="Textfeld 10">
            <a:extLst>
              <a:ext uri="{FF2B5EF4-FFF2-40B4-BE49-F238E27FC236}">
                <a16:creationId xmlns:a16="http://schemas.microsoft.com/office/drawing/2014/main" id="{1B512D28-B492-4568-9CF3-5ED10A4E8206}"/>
              </a:ext>
            </a:extLst>
          </p:cNvPr>
          <p:cNvSpPr txBox="1"/>
          <p:nvPr/>
        </p:nvSpPr>
        <p:spPr>
          <a:xfrm>
            <a:off x="0" y="291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E720B04-87DF-425E-937C-7989F8178004}"/>
              </a:ext>
            </a:extLst>
          </p:cNvPr>
          <p:cNvSpPr/>
          <p:nvPr/>
        </p:nvSpPr>
        <p:spPr>
          <a:xfrm>
            <a:off x="457200" y="3317152"/>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die Fülle an Informationen, die von KI bereitgestellt wird, kann zu überwältigend sein</a:t>
            </a:r>
          </a:p>
        </p:txBody>
      </p:sp>
      <p:sp>
        <p:nvSpPr>
          <p:cNvPr id="14" name="Inhaltsplatzhalter 2">
            <a:extLst>
              <a:ext uri="{FF2B5EF4-FFF2-40B4-BE49-F238E27FC236}">
                <a16:creationId xmlns:a16="http://schemas.microsoft.com/office/drawing/2014/main" id="{8D624E3C-6064-4A25-9E20-376AD0997B01}"/>
              </a:ext>
            </a:extLst>
          </p:cNvPr>
          <p:cNvSpPr/>
          <p:nvPr/>
        </p:nvSpPr>
        <p:spPr>
          <a:xfrm>
            <a:off x="457200" y="2902128"/>
            <a:ext cx="11518560" cy="407174"/>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Kognitive Überlastung (Naseer et al., 2025):</a:t>
            </a:r>
          </a:p>
        </p:txBody>
      </p:sp>
      <p:sp>
        <p:nvSpPr>
          <p:cNvPr id="15" name="Textfeld 14">
            <a:extLst>
              <a:ext uri="{FF2B5EF4-FFF2-40B4-BE49-F238E27FC236}">
                <a16:creationId xmlns:a16="http://schemas.microsoft.com/office/drawing/2014/main" id="{F9C1F666-7754-436F-80BC-60CCFF6EA635}"/>
              </a:ext>
            </a:extLst>
          </p:cNvPr>
          <p:cNvSpPr txBox="1"/>
          <p:nvPr/>
        </p:nvSpPr>
        <p:spPr>
          <a:xfrm>
            <a:off x="0" y="399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6" name="Inhaltsplatzhalter 2">
            <a:extLst>
              <a:ext uri="{FF2B5EF4-FFF2-40B4-BE49-F238E27FC236}">
                <a16:creationId xmlns:a16="http://schemas.microsoft.com/office/drawing/2014/main" id="{41C8ED10-6C03-4725-B064-1FAF29870FDE}"/>
              </a:ext>
            </a:extLst>
          </p:cNvPr>
          <p:cNvSpPr/>
          <p:nvPr/>
        </p:nvSpPr>
        <p:spPr>
          <a:xfrm>
            <a:off x="457200" y="4386404"/>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wie Entscheidungsfindung, kritisches Denken, analytisches Denken</a:t>
            </a:r>
          </a:p>
        </p:txBody>
      </p:sp>
      <p:sp>
        <p:nvSpPr>
          <p:cNvPr id="17" name="Inhaltsplatzhalter 2">
            <a:extLst>
              <a:ext uri="{FF2B5EF4-FFF2-40B4-BE49-F238E27FC236}">
                <a16:creationId xmlns:a16="http://schemas.microsoft.com/office/drawing/2014/main" id="{51012089-A00E-4D1C-9EAA-7F38EEE3CFF9}"/>
              </a:ext>
            </a:extLst>
          </p:cNvPr>
          <p:cNvSpPr/>
          <p:nvPr/>
        </p:nvSpPr>
        <p:spPr>
          <a:xfrm>
            <a:off x="457200" y="3971124"/>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spcBef>
                <a:spcPts val="1001"/>
              </a:spcBef>
              <a:tabLst>
                <a:tab pos="0" algn="l"/>
              </a:tabLst>
              <a:defRPr sz="1700">
                <a:latin typeface="+mj-lt"/>
              </a:defRPr>
            </a:pPr>
            <a:r>
              <a:t>Rückgang der kognitiven Fähigkeiten (Zhai et al., 2024):</a:t>
            </a:r>
            <a:endParaRPr lang="da-DK" sz="1700" dirty="0">
              <a:solidFill>
                <a:schemeClr val="accent4"/>
              </a:solidFill>
              <a:latin typeface="+mj-lt"/>
            </a:endParaRPr>
          </a:p>
        </p:txBody>
      </p:sp>
    </p:spTree>
    <p:extLst>
      <p:ext uri="{BB962C8B-B14F-4D97-AF65-F5344CB8AC3E}">
        <p14:creationId xmlns:p14="http://schemas.microsoft.com/office/powerpoint/2010/main" val="3922522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438E308-D8A1-6978-ECDA-A04D18648351}"/>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06D075-C534-7BCC-2D86-F4B296BEE2D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C6ACD22-DD4D-C8D1-FA0C-61AE1E361F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F6E8FC0-D9E4-B4BF-DEDD-F565FC27B131}"/>
              </a:ext>
            </a:extLst>
          </p:cNvPr>
          <p:cNvSpPr>
            <a:spLocks noGrp="1"/>
          </p:cNvSpPr>
          <p:nvPr/>
        </p:nvSpPr>
        <p:spPr>
          <a:xfrm>
            <a:off x="457200" y="5029276"/>
            <a:ext cx="10518033" cy="768896"/>
          </a:xfrm>
          <a:prstGeom prst="rect">
            <a:avLst/>
          </a:prstGeom>
        </p:spPr>
        <p:txBody>
          <a:bodyPr vert="horz" lIns="91440" tIns="45720" rIns="91440" bIns="4572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000"/>
            </a:pPr>
            <a:r>
              <a:rPr dirty="0"/>
              <a:t>Die der KI </a:t>
            </a:r>
            <a:r>
              <a:rPr dirty="0" err="1"/>
              <a:t>zugrunde</a:t>
            </a:r>
            <a:r>
              <a:rPr dirty="0"/>
              <a:t> </a:t>
            </a:r>
            <a:r>
              <a:rPr dirty="0" err="1"/>
              <a:t>liegenden</a:t>
            </a:r>
            <a:r>
              <a:rPr dirty="0"/>
              <a:t> </a:t>
            </a:r>
            <a:r>
              <a:rPr dirty="0" err="1"/>
              <a:t>Mechanismen</a:t>
            </a:r>
            <a:r>
              <a:rPr dirty="0"/>
              <a:t> </a:t>
            </a:r>
            <a:r>
              <a:rPr dirty="0" err="1"/>
              <a:t>können</a:t>
            </a:r>
            <a:r>
              <a:rPr dirty="0"/>
              <a:t> </a:t>
            </a:r>
            <a:r>
              <a:rPr dirty="0" err="1"/>
              <a:t>dazu</a:t>
            </a:r>
            <a:r>
              <a:rPr dirty="0"/>
              <a:t> </a:t>
            </a:r>
            <a:r>
              <a:rPr dirty="0" err="1"/>
              <a:t>führen</a:t>
            </a:r>
            <a:r>
              <a:rPr dirty="0"/>
              <a:t>, </a:t>
            </a:r>
            <a:r>
              <a:rPr dirty="0" err="1"/>
              <a:t>dass</a:t>
            </a:r>
            <a:r>
              <a:rPr dirty="0"/>
              <a:t> Menschen </a:t>
            </a:r>
            <a:r>
              <a:rPr dirty="0" err="1"/>
              <a:t>leicht</a:t>
            </a:r>
            <a:r>
              <a:rPr dirty="0"/>
              <a:t> </a:t>
            </a:r>
            <a:r>
              <a:rPr dirty="0">
                <a:highlight>
                  <a:srgbClr val="F1EAFE"/>
                </a:highlight>
              </a:rPr>
              <a:t>von </a:t>
            </a:r>
            <a:r>
              <a:rPr dirty="0" err="1">
                <a:highlight>
                  <a:srgbClr val="F1EAFE"/>
                </a:highlight>
              </a:rPr>
              <a:t>ihr</a:t>
            </a:r>
            <a:r>
              <a:rPr dirty="0">
                <a:highlight>
                  <a:srgbClr val="F1EAFE"/>
                </a:highlight>
              </a:rPr>
              <a:t> </a:t>
            </a:r>
            <a:r>
              <a:rPr dirty="0" err="1">
                <a:highlight>
                  <a:srgbClr val="F1EAFE"/>
                </a:highlight>
              </a:rPr>
              <a:t>abhängig</a:t>
            </a:r>
            <a:r>
              <a:rPr dirty="0">
                <a:highlight>
                  <a:srgbClr val="F1EAFE"/>
                </a:highlight>
              </a:rPr>
              <a:t> </a:t>
            </a:r>
            <a:r>
              <a:rPr dirty="0" err="1">
                <a:highlight>
                  <a:srgbClr val="F1EAFE"/>
                </a:highlight>
              </a:rPr>
              <a:t>werden</a:t>
            </a:r>
            <a:r>
              <a:rPr dirty="0"/>
              <a:t>.</a:t>
            </a:r>
          </a:p>
        </p:txBody>
      </p:sp>
      <p:sp>
        <p:nvSpPr>
          <p:cNvPr id="7" name="Textfeld 5">
            <a:extLst>
              <a:ext uri="{FF2B5EF4-FFF2-40B4-BE49-F238E27FC236}">
                <a16:creationId xmlns:a16="http://schemas.microsoft.com/office/drawing/2014/main" id="{37D41BCA-E139-4478-ACC2-EEB034825F9B}"/>
              </a:ext>
            </a:extLst>
          </p:cNvPr>
          <p:cNvSpPr/>
          <p:nvPr/>
        </p:nvSpPr>
        <p:spPr>
          <a:xfrm>
            <a:off x="457199" y="755280"/>
            <a:ext cx="10398869"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Negative </a:t>
            </a:r>
            <a:r>
              <a:rPr dirty="0" err="1"/>
              <a:t>Auswirkungen</a:t>
            </a:r>
            <a:r>
              <a:rPr dirty="0"/>
              <a:t> auf den </a:t>
            </a:r>
            <a:r>
              <a:rPr dirty="0" err="1"/>
              <a:t>Einzelnen</a:t>
            </a:r>
            <a:endParaRPr dirty="0"/>
          </a:p>
        </p:txBody>
      </p:sp>
      <p:sp>
        <p:nvSpPr>
          <p:cNvPr id="8" name="Textfeld 7">
            <a:extLst>
              <a:ext uri="{FF2B5EF4-FFF2-40B4-BE49-F238E27FC236}">
                <a16:creationId xmlns:a16="http://schemas.microsoft.com/office/drawing/2014/main" id="{36D82572-5AE9-49A7-946C-D411012EC928}"/>
              </a:ext>
            </a:extLst>
          </p:cNvPr>
          <p:cNvSpPr txBox="1"/>
          <p:nvPr/>
        </p:nvSpPr>
        <p:spPr>
          <a:xfrm>
            <a:off x="0" y="1836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DAFC109-60CD-4C8C-BB7F-002228101C4B}"/>
              </a:ext>
            </a:extLst>
          </p:cNvPr>
          <p:cNvSpPr/>
          <p:nvPr/>
        </p:nvSpPr>
        <p:spPr>
          <a:xfrm>
            <a:off x="457200" y="224815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Bevorzugung von KI-Gesprächen und -Informationen gegenüber menschlicher Interaktion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Komfort und Bestätigung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die Stabilität, einen immer verfügbaren „Gesprächspartner“ zu haben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Dialog-KI (Chatbots), die darauf trainiert sind, das Gespräch am Laufen zu halten</a:t>
            </a:r>
          </a:p>
        </p:txBody>
      </p:sp>
      <p:sp>
        <p:nvSpPr>
          <p:cNvPr id="10" name="Inhaltsplatzhalter 2">
            <a:extLst>
              <a:ext uri="{FF2B5EF4-FFF2-40B4-BE49-F238E27FC236}">
                <a16:creationId xmlns:a16="http://schemas.microsoft.com/office/drawing/2014/main" id="{280E70C3-D487-4DEE-96CE-7FAF04378402}"/>
              </a:ext>
            </a:extLst>
          </p:cNvPr>
          <p:cNvSpPr/>
          <p:nvPr/>
        </p:nvSpPr>
        <p:spPr>
          <a:xfrm>
            <a:off x="457200" y="1836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Pseudo-soziale Bindung (Yankouskaya et al., 2025; Aghaziarati &amp; Rahimi, 2025):</a:t>
            </a:r>
          </a:p>
        </p:txBody>
      </p:sp>
      <p:sp>
        <p:nvSpPr>
          <p:cNvPr id="11" name="Textfeld 10">
            <a:extLst>
              <a:ext uri="{FF2B5EF4-FFF2-40B4-BE49-F238E27FC236}">
                <a16:creationId xmlns:a16="http://schemas.microsoft.com/office/drawing/2014/main" id="{EF9F8ED7-26F0-443C-B974-2922339F982F}"/>
              </a:ext>
            </a:extLst>
          </p:cNvPr>
          <p:cNvSpPr txBox="1"/>
          <p:nvPr/>
        </p:nvSpPr>
        <p:spPr>
          <a:xfrm>
            <a:off x="0" y="3872865"/>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21AF7A00-8928-4F37-A5E8-99EB1733F3A4}"/>
              </a:ext>
            </a:extLst>
          </p:cNvPr>
          <p:cNvSpPr/>
          <p:nvPr/>
        </p:nvSpPr>
        <p:spPr>
          <a:xfrm>
            <a:off x="457200" y="387286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Mögliche Symptome von Suchterkrankungen (Yankouskaya et al., 2025):</a:t>
            </a:r>
          </a:p>
        </p:txBody>
      </p:sp>
      <p:sp>
        <p:nvSpPr>
          <p:cNvPr id="14" name="Inhaltsplatzhalter 2">
            <a:extLst>
              <a:ext uri="{FF2B5EF4-FFF2-40B4-BE49-F238E27FC236}">
                <a16:creationId xmlns:a16="http://schemas.microsoft.com/office/drawing/2014/main" id="{DEACE769-DDFA-4D99-89BA-E51FFA1314EC}"/>
              </a:ext>
            </a:extLst>
          </p:cNvPr>
          <p:cNvSpPr/>
          <p:nvPr/>
        </p:nvSpPr>
        <p:spPr>
          <a:xfrm>
            <a:off x="457200" y="4303155"/>
            <a:ext cx="11518560" cy="45330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wie Internet-/Telefonsucht </a:t>
            </a:r>
          </a:p>
        </p:txBody>
      </p:sp>
    </p:spTree>
    <p:extLst>
      <p:ext uri="{BB962C8B-B14F-4D97-AF65-F5344CB8AC3E}">
        <p14:creationId xmlns:p14="http://schemas.microsoft.com/office/powerpoint/2010/main" val="2275331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2B5F82-64C1-F256-0E58-99787AA4718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2772253-CD8E-97B1-E249-CAC5E43AF9A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6FDA763-5AE2-D788-A638-2EEA87FC23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Oval 3">
            <a:extLst>
              <a:ext uri="{FF2B5EF4-FFF2-40B4-BE49-F238E27FC236}">
                <a16:creationId xmlns:a16="http://schemas.microsoft.com/office/drawing/2014/main" id="{9520B1C8-575A-37C0-C092-9A6467537DE2}"/>
              </a:ext>
            </a:extLst>
          </p:cNvPr>
          <p:cNvSpPr/>
          <p:nvPr/>
        </p:nvSpPr>
        <p:spPr>
          <a:xfrm>
            <a:off x="4247612" y="2128294"/>
            <a:ext cx="3545683" cy="3541697"/>
          </a:xfrm>
          <a:prstGeom prst="ellipse">
            <a:avLst/>
          </a:prstGeom>
        </p:spPr>
        <p:style>
          <a:lnRef idx="2">
            <a:schemeClr val="accent1"/>
          </a:lnRef>
          <a:fillRef idx="1">
            <a:schemeClr val="lt1"/>
          </a:fillRef>
          <a:effectRef idx="0">
            <a:schemeClr val="accent1"/>
          </a:effectRef>
          <a:fontRef idx="minor">
            <a:schemeClr val="dk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2000">
                <a:solidFill>
                  <a:srgbClr val="0B163B"/>
                </a:solidFill>
              </a:defRPr>
            </a:pPr>
            <a:r>
              <a:t>(</a:t>
            </a:r>
            <a:r>
              <a:rPr>
                <a:ea typeface="+mn-lt"/>
                <a:cs typeface="+mn-lt"/>
              </a:rPr>
              <a:t>übermäßige</a:t>
            </a:r>
            <a:r>
              <a:t>) </a:t>
            </a:r>
            <a:endParaRPr lang="en-GB" sz="2000" dirty="0"/>
          </a:p>
          <a:p>
            <a:pPr algn="ctr">
              <a:defRPr sz="2000">
                <a:solidFill>
                  <a:srgbClr val="0B163B"/>
                </a:solidFill>
              </a:defRPr>
            </a:pPr>
            <a:r>
              <a:t>Verwendung von KI</a:t>
            </a:r>
            <a:endParaRPr lang="en-GB" sz="2000" dirty="0"/>
          </a:p>
        </p:txBody>
      </p:sp>
      <p:sp>
        <p:nvSpPr>
          <p:cNvPr id="5" name="Arrow: Up-Down 4">
            <a:extLst>
              <a:ext uri="{FF2B5EF4-FFF2-40B4-BE49-F238E27FC236}">
                <a16:creationId xmlns:a16="http://schemas.microsoft.com/office/drawing/2014/main" id="{DD26A4DF-AD32-42BD-72FB-6403CEB3CEB2}"/>
              </a:ext>
            </a:extLst>
          </p:cNvPr>
          <p:cNvSpPr/>
          <p:nvPr/>
        </p:nvSpPr>
        <p:spPr>
          <a:xfrm rot="4100405">
            <a:off x="8163935" y="2028703"/>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9" name="TextBox 3">
            <a:extLst>
              <a:ext uri="{FF2B5EF4-FFF2-40B4-BE49-F238E27FC236}">
                <a16:creationId xmlns:a16="http://schemas.microsoft.com/office/drawing/2014/main" id="{D0354AE0-78E5-CD4F-19F3-C935AF9DCE51}"/>
              </a:ext>
            </a:extLst>
          </p:cNvPr>
          <p:cNvSpPr txBox="1"/>
          <p:nvPr/>
        </p:nvSpPr>
        <p:spPr>
          <a:xfrm>
            <a:off x="9498493" y="2163811"/>
            <a:ext cx="2971483" cy="400110"/>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sz="2000"/>
            </a:pPr>
            <a:r>
              <a:t>Faulheit</a:t>
            </a:r>
          </a:p>
        </p:txBody>
      </p:sp>
      <p:sp>
        <p:nvSpPr>
          <p:cNvPr id="11" name="TextBox 5">
            <a:extLst>
              <a:ext uri="{FF2B5EF4-FFF2-40B4-BE49-F238E27FC236}">
                <a16:creationId xmlns:a16="http://schemas.microsoft.com/office/drawing/2014/main" id="{7D8D41ED-064E-ED1C-7EBB-C8E4085E145F}"/>
              </a:ext>
            </a:extLst>
          </p:cNvPr>
          <p:cNvSpPr txBox="1"/>
          <p:nvPr/>
        </p:nvSpPr>
        <p:spPr>
          <a:xfrm>
            <a:off x="505070" y="4881362"/>
            <a:ext cx="2116507"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Automatisierungs-Bias</a:t>
            </a:r>
          </a:p>
        </p:txBody>
      </p:sp>
      <p:sp>
        <p:nvSpPr>
          <p:cNvPr id="13" name="TextBox 6">
            <a:extLst>
              <a:ext uri="{FF2B5EF4-FFF2-40B4-BE49-F238E27FC236}">
                <a16:creationId xmlns:a16="http://schemas.microsoft.com/office/drawing/2014/main" id="{1EB5593C-B157-36CA-20CD-A3387E6FF78F}"/>
              </a:ext>
            </a:extLst>
          </p:cNvPr>
          <p:cNvSpPr txBox="1"/>
          <p:nvPr/>
        </p:nvSpPr>
        <p:spPr>
          <a:xfrm>
            <a:off x="858187" y="1829923"/>
            <a:ext cx="2839950"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Rückgang der kognitiven Fähigkeiten</a:t>
            </a:r>
          </a:p>
        </p:txBody>
      </p:sp>
      <p:sp>
        <p:nvSpPr>
          <p:cNvPr id="15" name="TextBox 8">
            <a:extLst>
              <a:ext uri="{FF2B5EF4-FFF2-40B4-BE49-F238E27FC236}">
                <a16:creationId xmlns:a16="http://schemas.microsoft.com/office/drawing/2014/main" id="{DE94AA40-5A07-91D5-D333-3D15F29EAF19}"/>
              </a:ext>
            </a:extLst>
          </p:cNvPr>
          <p:cNvSpPr txBox="1"/>
          <p:nvPr/>
        </p:nvSpPr>
        <p:spPr>
          <a:xfrm>
            <a:off x="9570423" y="5015327"/>
            <a:ext cx="2274787" cy="707886"/>
          </a:xfrm>
          <a:prstGeom prst="rect">
            <a:avLst/>
          </a:prstGeom>
          <a:noFill/>
        </p:spPr>
        <p:txBody>
          <a:bodyPr rot="0" spcFirstLastPara="0" vert="horz" wrap="square" lIns="91440" tIns="45720" rIns="91440" bIns="45720" numCol="1" spcCol="0" fromWordArt="0" anchor="t" anchorCtr="0" forceAA="0" compatLnSpc="1">
            <a:prstTxWarp prst="textNoShape">
              <a:avLst/>
            </a:prstTxWarp>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2000"/>
            </a:pPr>
            <a:r>
              <a:t>Pseudo-soziale Bindung</a:t>
            </a:r>
          </a:p>
        </p:txBody>
      </p:sp>
      <p:sp>
        <p:nvSpPr>
          <p:cNvPr id="18" name="Arrow: Up-Down 4">
            <a:extLst>
              <a:ext uri="{FF2B5EF4-FFF2-40B4-BE49-F238E27FC236}">
                <a16:creationId xmlns:a16="http://schemas.microsoft.com/office/drawing/2014/main" id="{2B2523BE-0B01-0E71-6C8F-ED6F4EE010F0}"/>
              </a:ext>
            </a:extLst>
          </p:cNvPr>
          <p:cNvSpPr/>
          <p:nvPr/>
        </p:nvSpPr>
        <p:spPr>
          <a:xfrm rot="6947085">
            <a:off x="8127640" y="4194115"/>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19" name="Arrow: Up-Down 4">
            <a:extLst>
              <a:ext uri="{FF2B5EF4-FFF2-40B4-BE49-F238E27FC236}">
                <a16:creationId xmlns:a16="http://schemas.microsoft.com/office/drawing/2014/main" id="{34FC439B-65F3-5364-FFDA-ADD9E2AEE1E5}"/>
              </a:ext>
            </a:extLst>
          </p:cNvPr>
          <p:cNvSpPr/>
          <p:nvPr/>
        </p:nvSpPr>
        <p:spPr>
          <a:xfrm rot="17754097">
            <a:off x="3030805" y="1980974"/>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0" name="Arrow: Up-Down 4">
            <a:extLst>
              <a:ext uri="{FF2B5EF4-FFF2-40B4-BE49-F238E27FC236}">
                <a16:creationId xmlns:a16="http://schemas.microsoft.com/office/drawing/2014/main" id="{EF8ABE57-9409-59D2-0AE5-659B4F37DDAC}"/>
              </a:ext>
            </a:extLst>
          </p:cNvPr>
          <p:cNvSpPr/>
          <p:nvPr/>
        </p:nvSpPr>
        <p:spPr>
          <a:xfrm rot="14983614">
            <a:off x="3038250" y="4173588"/>
            <a:ext cx="882471" cy="1798272"/>
          </a:xfrm>
          <a:prstGeom prst="up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600" dirty="0">
              <a:solidFill>
                <a:srgbClr val="0B163B"/>
              </a:solidFill>
            </a:endParaRPr>
          </a:p>
        </p:txBody>
      </p:sp>
      <p:sp>
        <p:nvSpPr>
          <p:cNvPr id="21" name="Textfeld 5">
            <a:extLst>
              <a:ext uri="{FF2B5EF4-FFF2-40B4-BE49-F238E27FC236}">
                <a16:creationId xmlns:a16="http://schemas.microsoft.com/office/drawing/2014/main" id="{D6D0032D-4BC4-47B5-BA72-819D00B3601C}"/>
              </a:ext>
            </a:extLst>
          </p:cNvPr>
          <p:cNvSpPr/>
          <p:nvPr/>
        </p:nvSpPr>
        <p:spPr>
          <a:xfrm>
            <a:off x="457199" y="755280"/>
            <a:ext cx="11131685"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Negative </a:t>
            </a:r>
            <a:r>
              <a:rPr dirty="0" err="1"/>
              <a:t>Auswirkungen</a:t>
            </a:r>
            <a:r>
              <a:rPr dirty="0"/>
              <a:t> auf den </a:t>
            </a:r>
            <a:r>
              <a:rPr dirty="0" err="1"/>
              <a:t>Einzelnen</a:t>
            </a:r>
            <a:endParaRPr dirty="0"/>
          </a:p>
        </p:txBody>
      </p:sp>
    </p:spTree>
    <p:extLst>
      <p:ext uri="{BB962C8B-B14F-4D97-AF65-F5344CB8AC3E}">
        <p14:creationId xmlns:p14="http://schemas.microsoft.com/office/powerpoint/2010/main" val="930813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7DBD124-80D2-EDC7-8483-F6B5483CF28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3E42C23-B27C-4C90-0DBD-5C2824DC6753}"/>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8FCF9E3-3DAE-3C0B-B6F9-EC33F941E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96AD0DE4-D1CD-3498-93DD-20DDE0997E57}"/>
              </a:ext>
            </a:extLst>
          </p:cNvPr>
          <p:cNvSpPr>
            <a:spLocks noGrp="1"/>
          </p:cNvSpPr>
          <p:nvPr/>
        </p:nvSpPr>
        <p:spPr>
          <a:xfrm>
            <a:off x="457199" y="1836000"/>
            <a:ext cx="10515600" cy="4854544"/>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sz="2000"/>
            </a:pPr>
            <a:r>
              <a:rPr>
                <a:latin typeface="+mj-lt"/>
              </a:rPr>
              <a:t>Bevorzugung von KI-Interaktionen gegenüber menschlicher Interaktion </a:t>
            </a:r>
            <a:r>
              <a:rPr>
                <a:latin typeface="Garet Book"/>
              </a:rPr>
              <a:t>(Yankouskaya et al., 2025; Medez et al., 2024)</a:t>
            </a:r>
            <a:endParaRPr lang="en-GB" sz="2000" dirty="0"/>
          </a:p>
          <a:p>
            <a:pPr lvl="1">
              <a:lnSpc>
                <a:spcPct val="100000"/>
              </a:lnSpc>
              <a:spcBef>
                <a:spcPts val="1000"/>
              </a:spcBef>
              <a:buFont typeface="Courier New" panose="02070309020205020404" pitchFamily="49" charset="0"/>
              <a:buChar char="o"/>
              <a:defRPr sz="1600">
                <a:ea typeface="+mn-lt"/>
                <a:cs typeface="+mn-lt"/>
              </a:defRPr>
            </a:pPr>
            <a:r>
              <a:t>Die meisten KI-Chat-Interaktionen sind so konzipiert, dass sie </a:t>
            </a:r>
            <a:r>
              <a:rPr>
                <a:highlight>
                  <a:srgbClr val="F1EAFE"/>
                </a:highlight>
              </a:rPr>
              <a:t>anthropomorph</a:t>
            </a:r>
            <a:r>
              <a:t> wirken und bei den Nutzer*innen ein Gefühl </a:t>
            </a:r>
            <a:r>
              <a:rPr>
                <a:highlight>
                  <a:srgbClr val="F1EAFE"/>
                </a:highlight>
              </a:rPr>
              <a:t>emotionaler Nähe zur KI</a:t>
            </a:r>
            <a:r>
              <a:t> hervorrufen. </a:t>
            </a:r>
          </a:p>
          <a:p>
            <a:pPr lvl="1">
              <a:lnSpc>
                <a:spcPct val="100000"/>
              </a:lnSpc>
              <a:spcBef>
                <a:spcPts val="1000"/>
              </a:spcBef>
              <a:buFont typeface="Courier New" panose="02070309020205020404" pitchFamily="49" charset="0"/>
              <a:buChar char="o"/>
              <a:defRPr sz="1600">
                <a:ea typeface="+mn-lt"/>
                <a:cs typeface="+mn-lt"/>
              </a:defRPr>
            </a:pPr>
            <a:r>
              <a:t>Eine intensive Nutzung von KI </a:t>
            </a:r>
            <a:r>
              <a:rPr>
                <a:highlight>
                  <a:srgbClr val="F1EAFE"/>
                </a:highlight>
              </a:rPr>
              <a:t>kann dazu führen, dass Menschen emotionale Verbundenheit, Bestätigung oder „Gesellschaft“ bei KI-Systemen suchen</a:t>
            </a:r>
            <a:r>
              <a:t>. Nach und nach können sie dann die stets verfügbaren, mühelosen Interaktionen den aufwendigeren zwischenmenschlichen Beziehungen vorziehen. </a:t>
            </a:r>
            <a:endParaRPr lang="en-GB" sz="1600" dirty="0"/>
          </a:p>
          <a:p>
            <a:pPr lvl="1">
              <a:lnSpc>
                <a:spcPct val="100000"/>
              </a:lnSpc>
              <a:spcBef>
                <a:spcPts val="1000"/>
              </a:spcBef>
              <a:buFont typeface="Courier New" panose="02070309020205020404" pitchFamily="49" charset="0"/>
              <a:buChar char="o"/>
              <a:defRPr sz="1600">
                <a:ea typeface="+mn-lt"/>
                <a:cs typeface="+mn-lt"/>
              </a:defRPr>
            </a:pPr>
            <a:r>
              <a:t>Dies kann zu einem </a:t>
            </a:r>
            <a:r>
              <a:rPr>
                <a:highlight>
                  <a:srgbClr val="F1EAFE"/>
                </a:highlight>
              </a:rPr>
              <a:t>Rückgang der sozialen Kontakte im echten Leben</a:t>
            </a:r>
            <a:r>
              <a:t>, zu einer Schwächung der zwischenmenschlichen Fähigkeiten und zu Isolation führen.</a:t>
            </a:r>
            <a:endParaRPr lang="en-GB" sz="1600" dirty="0"/>
          </a:p>
          <a:p>
            <a:pPr>
              <a:lnSpc>
                <a:spcPct val="100000"/>
              </a:lnSpc>
              <a:defRPr sz="2000">
                <a:latin typeface="+mj-lt"/>
              </a:defRPr>
            </a:pPr>
            <a:r>
              <a:t>Risiken für die Demokratie durch Polarisierung</a:t>
            </a:r>
          </a:p>
          <a:p>
            <a:pPr lvl="1">
              <a:lnSpc>
                <a:spcPct val="100000"/>
              </a:lnSpc>
              <a:spcBef>
                <a:spcPts val="1000"/>
              </a:spcBef>
              <a:buFont typeface="Courier New" panose="02070309020205020404" pitchFamily="49" charset="0"/>
              <a:buChar char="o"/>
              <a:defRPr sz="1600"/>
            </a:pPr>
            <a:r>
              <a:t>Verbreitung von Fehlinformationen und Fake News</a:t>
            </a:r>
          </a:p>
          <a:p>
            <a:pPr lvl="1">
              <a:lnSpc>
                <a:spcPct val="100000"/>
              </a:lnSpc>
              <a:spcBef>
                <a:spcPts val="1000"/>
              </a:spcBef>
              <a:buFont typeface="Courier New" panose="02070309020205020404" pitchFamily="49" charset="0"/>
              <a:buChar char="o"/>
              <a:defRPr sz="1600"/>
            </a:pPr>
            <a:r>
              <a:t>Verbreitung von Bias durch Bias in von KI generierten Inhalten</a:t>
            </a:r>
          </a:p>
          <a:p>
            <a:pPr marL="0" indent="0">
              <a:lnSpc>
                <a:spcPct val="100000"/>
              </a:lnSpc>
              <a:buNone/>
            </a:pPr>
            <a:endParaRPr lang="en-GB" sz="2000" dirty="0"/>
          </a:p>
        </p:txBody>
      </p:sp>
      <p:sp>
        <p:nvSpPr>
          <p:cNvPr id="7" name="Textfeld 5">
            <a:extLst>
              <a:ext uri="{FF2B5EF4-FFF2-40B4-BE49-F238E27FC236}">
                <a16:creationId xmlns:a16="http://schemas.microsoft.com/office/drawing/2014/main" id="{1D71276A-DBB9-41E3-89F6-2CE6C782CA0A}"/>
              </a:ext>
            </a:extLst>
          </p:cNvPr>
          <p:cNvSpPr/>
          <p:nvPr/>
        </p:nvSpPr>
        <p:spPr>
          <a:xfrm>
            <a:off x="457199" y="755280"/>
            <a:ext cx="11241933"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a:t>Negative </a:t>
            </a:r>
            <a:r>
              <a:rPr dirty="0" err="1"/>
              <a:t>Auswirkungen</a:t>
            </a:r>
            <a:r>
              <a:rPr dirty="0"/>
              <a:t> auf die Gesellschaft</a:t>
            </a:r>
          </a:p>
        </p:txBody>
      </p:sp>
    </p:spTree>
    <p:extLst>
      <p:ext uri="{BB962C8B-B14F-4D97-AF65-F5344CB8AC3E}">
        <p14:creationId xmlns:p14="http://schemas.microsoft.com/office/powerpoint/2010/main" val="2098894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5851AEB-BB3A-7302-6F26-E458A3E8E1CE}"/>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A130243-8B58-7B04-89EA-D185EB5A2367}"/>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0B111980-30C3-7A0A-7E24-80B879BCA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E73CD61A-DFC2-BE0B-7AC8-31B04F93639D}"/>
              </a:ext>
            </a:extLst>
          </p:cNvPr>
          <p:cNvSpPr>
            <a:spLocks noGrp="1"/>
          </p:cNvSpPr>
          <p:nvPr/>
        </p:nvSpPr>
        <p:spPr>
          <a:xfrm>
            <a:off x="842400" y="1836000"/>
            <a:ext cx="10515600" cy="5055439"/>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sz="2000" b="1">
                <a:latin typeface="+mj-lt"/>
              </a:defRPr>
            </a:pPr>
            <a:r>
              <a:rPr sz="1800" dirty="0" err="1"/>
              <a:t>Risiken</a:t>
            </a:r>
            <a:r>
              <a:rPr sz="1800" dirty="0"/>
              <a:t> für die </a:t>
            </a:r>
            <a:r>
              <a:rPr sz="1800" dirty="0" err="1"/>
              <a:t>Demokratie</a:t>
            </a:r>
            <a:r>
              <a:rPr sz="1800" dirty="0"/>
              <a:t> </a:t>
            </a:r>
            <a:r>
              <a:rPr sz="1800" dirty="0" err="1"/>
              <a:t>durch</a:t>
            </a:r>
            <a:r>
              <a:rPr sz="1800" dirty="0"/>
              <a:t> </a:t>
            </a:r>
            <a:r>
              <a:rPr sz="1800" dirty="0" err="1"/>
              <a:t>Polarisierung</a:t>
            </a:r>
            <a:endParaRPr sz="1800" dirty="0"/>
          </a:p>
          <a:p>
            <a:pPr>
              <a:lnSpc>
                <a:spcPct val="100000"/>
              </a:lnSpc>
              <a:defRPr sz="2000">
                <a:latin typeface="+mj-lt"/>
              </a:defRPr>
            </a:pPr>
            <a:r>
              <a:rPr sz="1800" dirty="0" err="1"/>
              <a:t>Verbreitung</a:t>
            </a:r>
            <a:r>
              <a:rPr sz="1800" dirty="0"/>
              <a:t> von </a:t>
            </a:r>
            <a:r>
              <a:rPr sz="1800" dirty="0" err="1"/>
              <a:t>Fehlinformationen</a:t>
            </a:r>
            <a:r>
              <a:rPr sz="1800" dirty="0"/>
              <a:t> und Fake News: </a:t>
            </a:r>
          </a:p>
          <a:p>
            <a:pPr lvl="1">
              <a:lnSpc>
                <a:spcPct val="100000"/>
              </a:lnSpc>
              <a:spcBef>
                <a:spcPts val="1000"/>
              </a:spcBef>
              <a:buFont typeface="Courier New" panose="02070309020205020404" pitchFamily="49" charset="0"/>
              <a:buChar char="o"/>
              <a:defRPr sz="1600"/>
            </a:pPr>
            <a:r>
              <a:rPr sz="1400" dirty="0"/>
              <a:t>Der </a:t>
            </a:r>
            <a:r>
              <a:rPr sz="1400" dirty="0" err="1"/>
              <a:t>Einsatz</a:t>
            </a:r>
            <a:r>
              <a:rPr sz="1400" dirty="0"/>
              <a:t> von KI in </a:t>
            </a:r>
            <a:r>
              <a:rPr sz="1400" dirty="0" err="1"/>
              <a:t>Wahlkampagnen</a:t>
            </a:r>
            <a:r>
              <a:rPr sz="1400" dirty="0"/>
              <a:t> und </a:t>
            </a:r>
            <a:r>
              <a:rPr sz="1400" dirty="0" err="1"/>
              <a:t>im</a:t>
            </a:r>
            <a:r>
              <a:rPr sz="1400" dirty="0"/>
              <a:t> </a:t>
            </a:r>
            <a:r>
              <a:rPr sz="1400" dirty="0" err="1"/>
              <a:t>Journalismus</a:t>
            </a:r>
            <a:r>
              <a:rPr sz="1400" dirty="0"/>
              <a:t> </a:t>
            </a:r>
            <a:r>
              <a:rPr sz="1400" dirty="0" err="1"/>
              <a:t>kann</a:t>
            </a:r>
            <a:r>
              <a:rPr sz="1400" dirty="0"/>
              <a:t> </a:t>
            </a:r>
            <a:r>
              <a:rPr sz="1400" dirty="0" err="1"/>
              <a:t>zu</a:t>
            </a:r>
            <a:r>
              <a:rPr sz="1400" dirty="0"/>
              <a:t> </a:t>
            </a:r>
            <a:r>
              <a:rPr sz="1400" dirty="0" err="1"/>
              <a:t>einer</a:t>
            </a:r>
            <a:r>
              <a:rPr sz="1400" dirty="0"/>
              <a:t> </a:t>
            </a:r>
            <a:r>
              <a:rPr sz="1400" dirty="0">
                <a:highlight>
                  <a:srgbClr val="F1EAFE"/>
                </a:highlight>
              </a:rPr>
              <a:t>Manipulation</a:t>
            </a:r>
            <a:r>
              <a:rPr sz="1400" dirty="0"/>
              <a:t> von Wahlen und </a:t>
            </a:r>
            <a:r>
              <a:rPr sz="1400" dirty="0" err="1"/>
              <a:t>Wählern</a:t>
            </a:r>
            <a:r>
              <a:rPr sz="1400" dirty="0"/>
              <a:t> </a:t>
            </a:r>
            <a:r>
              <a:rPr sz="1400" dirty="0" err="1"/>
              <a:t>führen</a:t>
            </a:r>
            <a:r>
              <a:rPr sz="1400" dirty="0"/>
              <a:t> (Polishchuk, 2024)</a:t>
            </a:r>
          </a:p>
          <a:p>
            <a:pPr lvl="1">
              <a:lnSpc>
                <a:spcPct val="100000"/>
              </a:lnSpc>
              <a:spcBef>
                <a:spcPts val="1000"/>
              </a:spcBef>
              <a:buFont typeface="Courier New" panose="02070309020205020404" pitchFamily="49" charset="0"/>
              <a:buChar char="o"/>
              <a:defRPr sz="1600"/>
            </a:pPr>
            <a:r>
              <a:rPr sz="1400" dirty="0"/>
              <a:t>KI-Chatbots </a:t>
            </a:r>
            <a:r>
              <a:rPr sz="1400" dirty="0" err="1"/>
              <a:t>verbreiten</a:t>
            </a:r>
            <a:r>
              <a:rPr sz="1400" dirty="0"/>
              <a:t> </a:t>
            </a:r>
            <a:r>
              <a:rPr sz="1400" dirty="0" err="1">
                <a:highlight>
                  <a:srgbClr val="F1EAFE"/>
                </a:highlight>
              </a:rPr>
              <a:t>Fehlinformationen</a:t>
            </a:r>
            <a:r>
              <a:rPr sz="1400" dirty="0"/>
              <a:t> </a:t>
            </a:r>
            <a:r>
              <a:rPr sz="1400" dirty="0" err="1"/>
              <a:t>unter</a:t>
            </a:r>
            <a:r>
              <a:rPr sz="1400" dirty="0"/>
              <a:t> </a:t>
            </a:r>
            <a:r>
              <a:rPr sz="1400" dirty="0" err="1"/>
              <a:t>Wählern</a:t>
            </a:r>
            <a:r>
              <a:rPr sz="1400" dirty="0"/>
              <a:t> </a:t>
            </a:r>
            <a:r>
              <a:rPr sz="1400" dirty="0">
                <a:ea typeface="+mn-lt"/>
                <a:cs typeface="+mn-lt"/>
              </a:rPr>
              <a:t>(</a:t>
            </a:r>
            <a:r>
              <a:rPr sz="1400" dirty="0" err="1">
                <a:ea typeface="+mn-lt"/>
                <a:cs typeface="+mn-lt"/>
              </a:rPr>
              <a:t>Algorithmwatch</a:t>
            </a:r>
            <a:r>
              <a:rPr sz="1400" dirty="0">
                <a:ea typeface="+mn-lt"/>
                <a:cs typeface="+mn-lt"/>
              </a:rPr>
              <a:t>, 2024)</a:t>
            </a:r>
            <a:endParaRPr lang="en-GB" sz="1400" dirty="0"/>
          </a:p>
          <a:p>
            <a:pPr lvl="1">
              <a:lnSpc>
                <a:spcPct val="100000"/>
              </a:lnSpc>
              <a:spcBef>
                <a:spcPts val="1000"/>
              </a:spcBef>
              <a:buFont typeface="Courier New" panose="02070309020205020404" pitchFamily="49" charset="0"/>
              <a:buChar char="o"/>
              <a:defRPr sz="1600"/>
            </a:pPr>
            <a:r>
              <a:rPr sz="1400" dirty="0" err="1">
                <a:highlight>
                  <a:srgbClr val="F1EAFE"/>
                </a:highlight>
              </a:rPr>
              <a:t>Postfaktische</a:t>
            </a:r>
            <a:r>
              <a:rPr sz="1400" dirty="0">
                <a:highlight>
                  <a:srgbClr val="F1EAFE"/>
                </a:highlight>
              </a:rPr>
              <a:t> </a:t>
            </a:r>
            <a:r>
              <a:rPr sz="1400" dirty="0" err="1">
                <a:highlight>
                  <a:srgbClr val="F1EAFE"/>
                </a:highlight>
              </a:rPr>
              <a:t>Umgebungen</a:t>
            </a:r>
            <a:r>
              <a:rPr sz="1400" dirty="0">
                <a:highlight>
                  <a:srgbClr val="F1EAFE"/>
                </a:highlight>
              </a:rPr>
              <a:t> </a:t>
            </a:r>
            <a:r>
              <a:rPr sz="1400" dirty="0" err="1"/>
              <a:t>können</a:t>
            </a:r>
            <a:r>
              <a:rPr sz="1400" dirty="0"/>
              <a:t> </a:t>
            </a:r>
            <a:r>
              <a:rPr sz="1400" dirty="0" err="1"/>
              <a:t>zu</a:t>
            </a:r>
            <a:r>
              <a:rPr sz="1400" dirty="0"/>
              <a:t> </a:t>
            </a:r>
            <a:r>
              <a:rPr sz="1400" dirty="0" err="1"/>
              <a:t>einer</a:t>
            </a:r>
            <a:r>
              <a:rPr sz="1400" dirty="0"/>
              <a:t> </a:t>
            </a:r>
            <a:r>
              <a:rPr sz="1400" dirty="0" err="1">
                <a:highlight>
                  <a:srgbClr val="F1EAFE"/>
                </a:highlight>
              </a:rPr>
              <a:t>Aushöhlung</a:t>
            </a:r>
            <a:r>
              <a:rPr sz="1400" dirty="0">
                <a:highlight>
                  <a:srgbClr val="F1EAFE"/>
                </a:highlight>
              </a:rPr>
              <a:t> des </a:t>
            </a:r>
            <a:r>
              <a:rPr sz="1400" dirty="0" err="1">
                <a:highlight>
                  <a:srgbClr val="F1EAFE"/>
                </a:highlight>
              </a:rPr>
              <a:t>öffentlichen</a:t>
            </a:r>
            <a:r>
              <a:rPr sz="1400" dirty="0">
                <a:highlight>
                  <a:srgbClr val="F1EAFE"/>
                </a:highlight>
              </a:rPr>
              <a:t> </a:t>
            </a:r>
            <a:r>
              <a:rPr sz="1400" dirty="0" err="1">
                <a:highlight>
                  <a:srgbClr val="F1EAFE"/>
                </a:highlight>
              </a:rPr>
              <a:t>Diskurses</a:t>
            </a:r>
            <a:r>
              <a:rPr sz="1400" dirty="0">
                <a:highlight>
                  <a:srgbClr val="F1EAFE"/>
                </a:highlight>
              </a:rPr>
              <a:t> </a:t>
            </a:r>
            <a:r>
              <a:rPr sz="1400" dirty="0" err="1"/>
              <a:t>führen</a:t>
            </a:r>
            <a:r>
              <a:rPr sz="1400" dirty="0"/>
              <a:t> und </a:t>
            </a:r>
            <a:r>
              <a:rPr sz="1400" dirty="0" err="1"/>
              <a:t>stellen</a:t>
            </a:r>
            <a:r>
              <a:rPr sz="1400" dirty="0"/>
              <a:t> </a:t>
            </a:r>
            <a:r>
              <a:rPr sz="1400" dirty="0" err="1"/>
              <a:t>eine</a:t>
            </a:r>
            <a:r>
              <a:rPr sz="1400" dirty="0"/>
              <a:t> </a:t>
            </a:r>
            <a:r>
              <a:rPr sz="1400" dirty="0" err="1"/>
              <a:t>Bedrohung</a:t>
            </a:r>
            <a:r>
              <a:rPr sz="1400" dirty="0"/>
              <a:t> für </a:t>
            </a:r>
            <a:r>
              <a:rPr sz="1400" dirty="0" err="1"/>
              <a:t>Demokratien</a:t>
            </a:r>
            <a:r>
              <a:rPr sz="1400" dirty="0"/>
              <a:t> </a:t>
            </a:r>
            <a:r>
              <a:rPr sz="1400" dirty="0" err="1"/>
              <a:t>dar</a:t>
            </a:r>
            <a:r>
              <a:rPr sz="1400" dirty="0"/>
              <a:t> </a:t>
            </a:r>
            <a:r>
              <a:rPr sz="1400" dirty="0">
                <a:ea typeface="+mn-lt"/>
                <a:cs typeface="+mn-lt"/>
              </a:rPr>
              <a:t>(</a:t>
            </a:r>
            <a:r>
              <a:rPr sz="1400" dirty="0" err="1">
                <a:ea typeface="+mn-lt"/>
                <a:cs typeface="+mn-lt"/>
              </a:rPr>
              <a:t>Weltwirtschaftsforum</a:t>
            </a:r>
            <a:r>
              <a:rPr sz="1400" dirty="0">
                <a:ea typeface="+mn-lt"/>
                <a:cs typeface="+mn-lt"/>
              </a:rPr>
              <a:t> und RAND Corporation, 2018)</a:t>
            </a:r>
            <a:endParaRPr lang="en-GB" sz="1400" dirty="0"/>
          </a:p>
          <a:p>
            <a:pPr>
              <a:lnSpc>
                <a:spcPct val="100000"/>
              </a:lnSpc>
              <a:defRPr sz="2000">
                <a:latin typeface="+mj-lt"/>
              </a:defRPr>
            </a:pPr>
            <a:r>
              <a:rPr sz="1800" dirty="0" err="1"/>
              <a:t>Verbreitung</a:t>
            </a:r>
            <a:r>
              <a:rPr sz="1800" dirty="0"/>
              <a:t> von Bias </a:t>
            </a:r>
            <a:r>
              <a:rPr sz="1800" dirty="0" err="1"/>
              <a:t>durch</a:t>
            </a:r>
            <a:r>
              <a:rPr sz="1800" dirty="0"/>
              <a:t> Bias in von KI </a:t>
            </a:r>
            <a:r>
              <a:rPr sz="1800" dirty="0" err="1"/>
              <a:t>generierten</a:t>
            </a:r>
            <a:r>
              <a:rPr sz="1800" dirty="0"/>
              <a:t> </a:t>
            </a:r>
            <a:r>
              <a:rPr sz="1800" dirty="0" err="1"/>
              <a:t>Inhalten</a:t>
            </a:r>
            <a:r>
              <a:rPr sz="1800" dirty="0"/>
              <a:t>:</a:t>
            </a:r>
          </a:p>
          <a:p>
            <a:pPr lvl="1">
              <a:lnSpc>
                <a:spcPct val="100000"/>
              </a:lnSpc>
              <a:spcBef>
                <a:spcPts val="1000"/>
              </a:spcBef>
              <a:buFont typeface="Courier New" panose="02070309020205020404" pitchFamily="49" charset="0"/>
              <a:buChar char="o"/>
              <a:defRPr sz="1600"/>
            </a:pPr>
            <a:r>
              <a:rPr sz="1400" dirty="0" err="1">
                <a:highlight>
                  <a:srgbClr val="F1EAFE"/>
                </a:highlight>
              </a:rPr>
              <a:t>Verstärkte</a:t>
            </a:r>
            <a:r>
              <a:rPr lang="de-DE" sz="1400" dirty="0">
                <a:highlight>
                  <a:srgbClr val="F1EAFE"/>
                </a:highlight>
              </a:rPr>
              <a:t>r</a:t>
            </a:r>
            <a:r>
              <a:rPr sz="1400" dirty="0">
                <a:highlight>
                  <a:srgbClr val="F1EAFE"/>
                </a:highlight>
              </a:rPr>
              <a:t> Bias </a:t>
            </a:r>
            <a:r>
              <a:rPr sz="1400" dirty="0"/>
              <a:t>k</a:t>
            </a:r>
            <a:r>
              <a:rPr lang="de-DE" sz="1400" dirty="0" err="1"/>
              <a:t>ann</a:t>
            </a:r>
            <a:r>
              <a:rPr sz="1400" dirty="0"/>
              <a:t> </a:t>
            </a:r>
            <a:r>
              <a:rPr sz="1400" dirty="0" err="1"/>
              <a:t>zu</a:t>
            </a:r>
            <a:r>
              <a:rPr sz="1400" dirty="0"/>
              <a:t> </a:t>
            </a:r>
            <a:r>
              <a:rPr sz="1400" dirty="0" err="1">
                <a:highlight>
                  <a:srgbClr val="F1EAFE"/>
                </a:highlight>
              </a:rPr>
              <a:t>diskriminierendem</a:t>
            </a:r>
            <a:r>
              <a:rPr sz="1400" dirty="0">
                <a:highlight>
                  <a:srgbClr val="F1EAFE"/>
                </a:highlight>
              </a:rPr>
              <a:t> </a:t>
            </a:r>
            <a:r>
              <a:rPr sz="1400" dirty="0" err="1">
                <a:highlight>
                  <a:srgbClr val="F1EAFE"/>
                </a:highlight>
              </a:rPr>
              <a:t>Verhalten</a:t>
            </a:r>
            <a:r>
              <a:rPr sz="1400" dirty="0"/>
              <a:t> </a:t>
            </a:r>
            <a:r>
              <a:rPr sz="1400" dirty="0" err="1"/>
              <a:t>führen</a:t>
            </a:r>
            <a:r>
              <a:rPr sz="1400" dirty="0"/>
              <a:t>, das </a:t>
            </a:r>
            <a:r>
              <a:rPr sz="1400" dirty="0" err="1"/>
              <a:t>als</a:t>
            </a:r>
            <a:r>
              <a:rPr sz="1400" dirty="0"/>
              <a:t> </a:t>
            </a:r>
            <a:r>
              <a:rPr sz="1400" dirty="0" err="1"/>
              <a:t>gerechtfertigt</a:t>
            </a:r>
            <a:r>
              <a:rPr sz="1400" dirty="0"/>
              <a:t> </a:t>
            </a:r>
            <a:r>
              <a:rPr sz="1400" dirty="0" err="1"/>
              <a:t>angesehen</a:t>
            </a:r>
            <a:r>
              <a:rPr sz="1400" dirty="0"/>
              <a:t> </a:t>
            </a:r>
            <a:r>
              <a:rPr sz="1400" dirty="0" err="1"/>
              <a:t>wird</a:t>
            </a:r>
            <a:endParaRPr sz="1400" dirty="0"/>
          </a:p>
          <a:p>
            <a:pPr lvl="1">
              <a:lnSpc>
                <a:spcPct val="100000"/>
              </a:lnSpc>
              <a:spcBef>
                <a:spcPts val="1000"/>
              </a:spcBef>
              <a:buFont typeface="Courier New" panose="02070309020205020404" pitchFamily="49" charset="0"/>
              <a:buChar char="o"/>
              <a:defRPr sz="1600"/>
            </a:pPr>
            <a:r>
              <a:rPr sz="1400" dirty="0">
                <a:highlight>
                  <a:srgbClr val="F1EAFE"/>
                </a:highlight>
              </a:rPr>
              <a:t>Negative </a:t>
            </a:r>
            <a:r>
              <a:rPr sz="1400" dirty="0" err="1">
                <a:highlight>
                  <a:srgbClr val="F1EAFE"/>
                </a:highlight>
              </a:rPr>
              <a:t>Auswirkungen</a:t>
            </a:r>
            <a:r>
              <a:rPr sz="1400" dirty="0">
                <a:highlight>
                  <a:srgbClr val="F1EAFE"/>
                </a:highlight>
              </a:rPr>
              <a:t> auf das </a:t>
            </a:r>
            <a:r>
              <a:rPr sz="1400" dirty="0" err="1">
                <a:highlight>
                  <a:srgbClr val="F1EAFE"/>
                </a:highlight>
              </a:rPr>
              <a:t>Zugehörigkeitsgefühl</a:t>
            </a:r>
            <a:r>
              <a:rPr sz="1400" dirty="0">
                <a:highlight>
                  <a:srgbClr val="F1EAFE"/>
                </a:highlight>
              </a:rPr>
              <a:t> und das </a:t>
            </a:r>
            <a:r>
              <a:rPr sz="1400" dirty="0" err="1">
                <a:highlight>
                  <a:srgbClr val="F1EAFE"/>
                </a:highlight>
              </a:rPr>
              <a:t>Selbstwertgefühl</a:t>
            </a:r>
            <a:r>
              <a:rPr sz="1400" dirty="0">
                <a:highlight>
                  <a:srgbClr val="F1EAFE"/>
                </a:highlight>
              </a:rPr>
              <a:t> </a:t>
            </a:r>
            <a:r>
              <a:rPr sz="1400" dirty="0"/>
              <a:t>von Gruppen/</a:t>
            </a:r>
            <a:r>
              <a:rPr sz="1400" dirty="0" err="1"/>
              <a:t>Personen</a:t>
            </a:r>
            <a:r>
              <a:rPr sz="1400" dirty="0"/>
              <a:t>, die </a:t>
            </a:r>
            <a:r>
              <a:rPr sz="1400" dirty="0" err="1"/>
              <a:t>falsch</a:t>
            </a:r>
            <a:r>
              <a:rPr sz="1400" dirty="0"/>
              <a:t> </a:t>
            </a:r>
            <a:r>
              <a:rPr sz="1400" dirty="0" err="1"/>
              <a:t>dargestellt</a:t>
            </a:r>
            <a:r>
              <a:rPr sz="1400" dirty="0"/>
              <a:t> </a:t>
            </a:r>
            <a:r>
              <a:rPr sz="1400" dirty="0" err="1"/>
              <a:t>oder</a:t>
            </a:r>
            <a:r>
              <a:rPr sz="1400" dirty="0"/>
              <a:t> </a:t>
            </a:r>
            <a:r>
              <a:rPr sz="1400" dirty="0" err="1"/>
              <a:t>beschrieben</a:t>
            </a:r>
            <a:r>
              <a:rPr sz="1400" dirty="0"/>
              <a:t> </a:t>
            </a:r>
            <a:r>
              <a:rPr sz="1400" dirty="0" err="1"/>
              <a:t>werden</a:t>
            </a:r>
            <a:endParaRPr lang="en-GB" sz="1100" dirty="0"/>
          </a:p>
          <a:p>
            <a:pPr marL="457200" lvl="1" indent="0">
              <a:lnSpc>
                <a:spcPct val="100000"/>
              </a:lnSpc>
              <a:spcBef>
                <a:spcPts val="1200"/>
              </a:spcBef>
              <a:buNone/>
              <a:defRPr sz="1800"/>
            </a:pPr>
            <a:r>
              <a:rPr sz="1600" dirty="0"/>
              <a:t>Dies </a:t>
            </a:r>
            <a:r>
              <a:rPr sz="1600" dirty="0" err="1"/>
              <a:t>beeinträchtigt</a:t>
            </a:r>
            <a:r>
              <a:rPr sz="1600" dirty="0"/>
              <a:t> die </a:t>
            </a:r>
            <a:r>
              <a:rPr sz="1600" dirty="0" err="1"/>
              <a:t>Fähigkeit</a:t>
            </a:r>
            <a:r>
              <a:rPr sz="1600" dirty="0"/>
              <a:t> der Menschen, </a:t>
            </a:r>
            <a:r>
              <a:rPr sz="1600" dirty="0" err="1"/>
              <a:t>konstruktive</a:t>
            </a:r>
            <a:r>
              <a:rPr sz="1600" dirty="0"/>
              <a:t> und </a:t>
            </a:r>
            <a:r>
              <a:rPr sz="1600" dirty="0" err="1"/>
              <a:t>respektvolle</a:t>
            </a:r>
            <a:r>
              <a:rPr sz="1600" dirty="0"/>
              <a:t> </a:t>
            </a:r>
            <a:r>
              <a:rPr sz="1600" dirty="0" err="1"/>
              <a:t>Diskussionen</a:t>
            </a:r>
            <a:r>
              <a:rPr sz="1600" dirty="0"/>
              <a:t> </a:t>
            </a:r>
            <a:r>
              <a:rPr sz="1600" dirty="0" err="1"/>
              <a:t>über</a:t>
            </a:r>
            <a:r>
              <a:rPr sz="1600" dirty="0"/>
              <a:t> </a:t>
            </a:r>
            <a:r>
              <a:rPr sz="1600" dirty="0" err="1"/>
              <a:t>gesellschaftliche</a:t>
            </a:r>
            <a:r>
              <a:rPr sz="1600" dirty="0"/>
              <a:t> </a:t>
            </a:r>
            <a:r>
              <a:rPr sz="1600" dirty="0" err="1"/>
              <a:t>Themen</a:t>
            </a:r>
            <a:r>
              <a:rPr sz="1600" dirty="0"/>
              <a:t> </a:t>
            </a:r>
            <a:r>
              <a:rPr sz="1600" dirty="0" err="1"/>
              <a:t>zu</a:t>
            </a:r>
            <a:r>
              <a:rPr sz="1600" dirty="0"/>
              <a:t> </a:t>
            </a:r>
            <a:r>
              <a:rPr sz="1600" dirty="0" err="1"/>
              <a:t>führen</a:t>
            </a:r>
            <a:r>
              <a:rPr sz="1600" dirty="0"/>
              <a:t>. </a:t>
            </a:r>
            <a:r>
              <a:rPr sz="1600" dirty="0" err="1"/>
              <a:t>Solche</a:t>
            </a:r>
            <a:r>
              <a:rPr sz="1600" dirty="0"/>
              <a:t> </a:t>
            </a:r>
            <a:r>
              <a:rPr sz="1600" dirty="0" err="1"/>
              <a:t>Diskussionen</a:t>
            </a:r>
            <a:r>
              <a:rPr sz="1600" dirty="0"/>
              <a:t> </a:t>
            </a:r>
            <a:r>
              <a:rPr sz="1600" dirty="0" err="1"/>
              <a:t>sind</a:t>
            </a:r>
            <a:r>
              <a:rPr sz="1600" dirty="0"/>
              <a:t> </a:t>
            </a:r>
            <a:r>
              <a:rPr sz="1600" dirty="0" err="1"/>
              <a:t>jedoch</a:t>
            </a:r>
            <a:r>
              <a:rPr sz="1600" dirty="0"/>
              <a:t> </a:t>
            </a:r>
            <a:r>
              <a:rPr sz="1600" dirty="0" err="1"/>
              <a:t>ein</a:t>
            </a:r>
            <a:r>
              <a:rPr sz="1600" dirty="0"/>
              <a:t> </a:t>
            </a:r>
            <a:r>
              <a:rPr sz="1600" dirty="0" err="1"/>
              <a:t>wesentliches</a:t>
            </a:r>
            <a:r>
              <a:rPr sz="1600" dirty="0"/>
              <a:t> </a:t>
            </a:r>
            <a:r>
              <a:rPr sz="1600" dirty="0" err="1"/>
              <a:t>Merkmal</a:t>
            </a:r>
            <a:r>
              <a:rPr sz="1600" dirty="0"/>
              <a:t> </a:t>
            </a:r>
            <a:r>
              <a:rPr sz="1600" dirty="0" err="1"/>
              <a:t>einer</a:t>
            </a:r>
            <a:r>
              <a:rPr sz="1600" dirty="0"/>
              <a:t> </a:t>
            </a:r>
            <a:r>
              <a:rPr sz="1600" dirty="0" err="1"/>
              <a:t>demokratischen</a:t>
            </a:r>
            <a:r>
              <a:rPr sz="1600" dirty="0"/>
              <a:t> </a:t>
            </a:r>
            <a:r>
              <a:rPr sz="1600" dirty="0" err="1"/>
              <a:t>Öffentlichkeit</a:t>
            </a:r>
            <a:r>
              <a:rPr sz="1600" dirty="0"/>
              <a:t>. </a:t>
            </a:r>
          </a:p>
        </p:txBody>
      </p:sp>
      <p:sp>
        <p:nvSpPr>
          <p:cNvPr id="6" name="Arrow: Right 5">
            <a:extLst>
              <a:ext uri="{FF2B5EF4-FFF2-40B4-BE49-F238E27FC236}">
                <a16:creationId xmlns:a16="http://schemas.microsoft.com/office/drawing/2014/main" id="{642FBCF9-3719-6995-39A5-6EDFC374C393}"/>
              </a:ext>
            </a:extLst>
          </p:cNvPr>
          <p:cNvSpPr/>
          <p:nvPr/>
        </p:nvSpPr>
        <p:spPr>
          <a:xfrm>
            <a:off x="499653" y="5579267"/>
            <a:ext cx="668693" cy="5234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8" name="Textfeld 5">
            <a:extLst>
              <a:ext uri="{FF2B5EF4-FFF2-40B4-BE49-F238E27FC236}">
                <a16:creationId xmlns:a16="http://schemas.microsoft.com/office/drawing/2014/main" id="{BFC9F667-4ECF-4D55-93FF-135AC4634FAC}"/>
              </a:ext>
            </a:extLst>
          </p:cNvPr>
          <p:cNvSpPr/>
          <p:nvPr/>
        </p:nvSpPr>
        <p:spPr>
          <a:xfrm>
            <a:off x="457199" y="755280"/>
            <a:ext cx="11248417"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a:t>Negative </a:t>
            </a:r>
            <a:r>
              <a:rPr dirty="0" err="1"/>
              <a:t>Auswirkungen</a:t>
            </a:r>
            <a:r>
              <a:rPr dirty="0"/>
              <a:t> auf die Gesellschaft</a:t>
            </a:r>
          </a:p>
        </p:txBody>
      </p:sp>
    </p:spTree>
    <p:extLst>
      <p:ext uri="{BB962C8B-B14F-4D97-AF65-F5344CB8AC3E}">
        <p14:creationId xmlns:p14="http://schemas.microsoft.com/office/powerpoint/2010/main" val="347017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46219F2-10DC-74C9-2D2A-D1E76B87B93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AF0FDCF-A5E8-1F2E-BE64-062AE347E60F}"/>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FB38F7C1-7AE3-B02B-4F17-E336E81F72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9" name="Textfeld 5">
            <a:extLst>
              <a:ext uri="{FF2B5EF4-FFF2-40B4-BE49-F238E27FC236}">
                <a16:creationId xmlns:a16="http://schemas.microsoft.com/office/drawing/2014/main" id="{C34E2BC1-69CE-4285-9CCD-351567484728}"/>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Inhaltsverzeichnis</a:t>
            </a:r>
            <a:endParaRPr lang="nl-BE" sz="3200" b="0" u="none" strike="noStrike" dirty="0">
              <a:solidFill>
                <a:srgbClr val="000000"/>
              </a:solidFill>
              <a:effectLst/>
              <a:uFillTx/>
              <a:latin typeface="Arial"/>
            </a:endParaRPr>
          </a:p>
        </p:txBody>
      </p:sp>
      <p:sp>
        <p:nvSpPr>
          <p:cNvPr id="13" name="PlaceHolder 1">
            <a:extLst>
              <a:ext uri="{FF2B5EF4-FFF2-40B4-BE49-F238E27FC236}">
                <a16:creationId xmlns:a16="http://schemas.microsoft.com/office/drawing/2014/main" id="{C590835D-4597-44E8-AA31-DF5412FE1FDC}"/>
              </a:ext>
            </a:extLst>
          </p:cNvPr>
          <p:cNvSpPr txBox="1">
            <a:spLocks/>
          </p:cNvSpPr>
          <p:nvPr/>
        </p:nvSpPr>
        <p:spPr>
          <a:xfrm>
            <a:off x="957466" y="1299833"/>
            <a:ext cx="10206720" cy="5190613"/>
          </a:xfrm>
          <a:prstGeom prst="rect">
            <a:avLst/>
          </a:prstGeom>
          <a:noFill/>
          <a:ln w="0">
            <a:noFill/>
          </a:ln>
        </p:spPr>
        <p:txBody>
          <a:bodyPr vert="horz"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Einsatz von KI im Alltag (Übung)</a:t>
            </a:r>
            <a:br>
              <a:rPr lang="en-US" sz="1800" dirty="0">
                <a:solidFill>
                  <a:schemeClr val="dk1"/>
                </a:solidFill>
                <a:latin typeface="Garet Book"/>
              </a:rPr>
            </a:br>
            <a:r>
              <a:rPr sz="1400"/>
              <a:t>– #chatGPTprompts &amp; #chatGPTtrends</a:t>
            </a:r>
            <a:endParaRPr lang="en-US" sz="1800" dirty="0">
              <a:solidFill>
                <a:schemeClr val="dk1"/>
              </a:solidFill>
              <a:latin typeface="Garet Book"/>
            </a:endParaRPr>
          </a:p>
          <a:p>
            <a:pPr marL="514800" indent="-514800">
              <a:lnSpc>
                <a:spcPct val="150000"/>
              </a:lnSpc>
              <a:spcBef>
                <a:spcPts val="600"/>
              </a:spcBef>
              <a:buClr>
                <a:srgbClr val="0B163B"/>
              </a:buClr>
              <a:buFont typeface="Arial"/>
              <a:buAutoNum type="arabicPeriod"/>
              <a:defRPr sz="1800">
                <a:solidFill>
                  <a:schemeClr val="dk1"/>
                </a:solidFill>
                <a:latin typeface="Garet Book"/>
              </a:defRPr>
            </a:pPr>
            <a:r>
              <a:t>Diskussion über die Stärken und Schwächen von KI</a:t>
            </a:r>
          </a:p>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Positive Auswirkungen des KI-Einsatzes</a:t>
            </a:r>
            <a:br>
              <a:rPr lang="en-US" sz="1800" dirty="0">
                <a:solidFill>
                  <a:schemeClr val="dk1"/>
                </a:solidFill>
                <a:latin typeface="Garet Book"/>
              </a:rPr>
            </a:br>
            <a:r>
              <a:rPr sz="1400"/>
              <a:t>3.1 Positive individuelle Auswirkungen von KI</a:t>
            </a:r>
            <a:br>
              <a:rPr lang="en-US" sz="1400" dirty="0">
                <a:solidFill>
                  <a:schemeClr val="dk1"/>
                </a:solidFill>
                <a:latin typeface="Garet Book"/>
              </a:rPr>
            </a:br>
            <a:r>
              <a:rPr sz="1400"/>
              <a:t>3.2 Positive gesellschaftliche Auswirkungen von KI</a:t>
            </a:r>
          </a:p>
          <a:p>
            <a:pPr marL="514800" indent="-514800">
              <a:lnSpc>
                <a:spcPct val="150000"/>
              </a:lnSpc>
              <a:spcBef>
                <a:spcPts val="600"/>
              </a:spcBef>
              <a:buClr>
                <a:srgbClr val="0B163B"/>
              </a:buClr>
              <a:buFont typeface="Arial"/>
              <a:buAutoNum type="arabicPeriod"/>
              <a:defRPr>
                <a:solidFill>
                  <a:schemeClr val="dk1"/>
                </a:solidFill>
                <a:latin typeface="Garet Book"/>
              </a:defRPr>
            </a:pPr>
            <a:r>
              <a:rPr sz="1800"/>
              <a:t>Negative Auswirkungen einer intensiven KI-Nutzung </a:t>
            </a:r>
            <a:br>
              <a:rPr lang="en-US" sz="1800" dirty="0">
                <a:solidFill>
                  <a:schemeClr val="dk1"/>
                </a:solidFill>
                <a:latin typeface="Garet Book"/>
              </a:rPr>
            </a:br>
            <a:r>
              <a:rPr sz="1400"/>
              <a:t>4.1 KI-Abhängigkeit</a:t>
            </a:r>
            <a:br>
              <a:rPr lang="en-US" sz="1400" dirty="0">
                <a:solidFill>
                  <a:schemeClr val="dk1"/>
                </a:solidFill>
                <a:latin typeface="Garet Book"/>
              </a:rPr>
            </a:br>
            <a:r>
              <a:rPr sz="1400"/>
              <a:t>4.2 Negative Auswirkungen auf den Einzelnen</a:t>
            </a:r>
            <a:br>
              <a:rPr lang="en-US" sz="1400" dirty="0">
                <a:solidFill>
                  <a:schemeClr val="dk1"/>
                </a:solidFill>
                <a:latin typeface="Garet Book"/>
              </a:rPr>
            </a:br>
            <a:r>
              <a:rPr sz="1400"/>
              <a:t>4.3 Negative Auswirkungen auf die Gesellschaft</a:t>
            </a:r>
            <a:br>
              <a:rPr lang="en-US" sz="1400" dirty="0">
                <a:solidFill>
                  <a:schemeClr val="dk1"/>
                </a:solidFill>
                <a:latin typeface="Garet Book"/>
              </a:rPr>
            </a:br>
            <a:r>
              <a:rPr sz="1400"/>
              <a:t>4.4 Umweltauswirkungen</a:t>
            </a:r>
            <a:br>
              <a:rPr lang="en-US" sz="1400" dirty="0">
                <a:solidFill>
                  <a:schemeClr val="dk1"/>
                </a:solidFill>
                <a:latin typeface="Garet Book"/>
              </a:rPr>
            </a:br>
            <a:r>
              <a:rPr sz="1400"/>
              <a:t>4.5 Was wir nicht über KI wissen</a:t>
            </a:r>
            <a:endParaRPr lang="en-US" sz="1800" dirty="0">
              <a:solidFill>
                <a:schemeClr val="dk1"/>
              </a:solidFill>
              <a:latin typeface="Garet Book"/>
            </a:endParaRPr>
          </a:p>
        </p:txBody>
      </p:sp>
    </p:spTree>
    <p:extLst>
      <p:ext uri="{BB962C8B-B14F-4D97-AF65-F5344CB8AC3E}">
        <p14:creationId xmlns:p14="http://schemas.microsoft.com/office/powerpoint/2010/main" val="1143628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54C58F8-5254-C8DA-03E6-0E5A7B413395}"/>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3B7663E-4B4C-F9C7-4149-5A7F622E6436}"/>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BB6F1091-3352-4298-6AEE-A713F30CE7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1" name="Freeform 2">
            <a:extLst>
              <a:ext uri="{FF2B5EF4-FFF2-40B4-BE49-F238E27FC236}">
                <a16:creationId xmlns:a16="http://schemas.microsoft.com/office/drawing/2014/main" id="{D3F4EBBD-5791-EEF3-E335-3738E83528B8}"/>
              </a:ext>
            </a:extLst>
          </p:cNvPr>
          <p:cNvSpPr/>
          <p:nvPr/>
        </p:nvSpPr>
        <p:spPr>
          <a:xfrm rot="10800000">
            <a:off x="2965490" y="1574141"/>
            <a:ext cx="5961215" cy="4732890"/>
          </a:xfrm>
          <a:custGeom>
            <a:avLst/>
            <a:gdLst/>
            <a:ahLst/>
            <a:cxnLst/>
            <a:rect l="l" t="t" r="r" b="b"/>
            <a:pathLst>
              <a:path w="7811112" h="4958038">
                <a:moveTo>
                  <a:pt x="0" y="0"/>
                </a:moveTo>
                <a:lnTo>
                  <a:pt x="7811112" y="0"/>
                </a:lnTo>
                <a:lnTo>
                  <a:pt x="7811112" y="4958038"/>
                </a:lnTo>
                <a:lnTo>
                  <a:pt x="0" y="4958038"/>
                </a:lnTo>
                <a:lnTo>
                  <a:pt x="0" y="0"/>
                </a:lnTo>
                <a:close/>
              </a:path>
            </a:pathLst>
          </a:custGeom>
          <a:blipFill>
            <a:blip r:embed="rId4">
              <a:extLst>
                <a:ext uri="{96DAC541-7B7A-43D3-8B79-37D633B846F1}">
                  <asvg:svgBlip xmlns:asvg="http://schemas.microsoft.com/office/drawing/2016/SVG/main" r:embed="rId5"/>
                </a:ext>
              </a:extLst>
            </a:blip>
            <a:stretch>
              <a:fillRect b="-24657"/>
            </a:stretch>
          </a:blipFill>
        </p:spPr>
        <p:txBody>
          <a:bodyPr/>
          <a:lstStyle/>
          <a:p>
            <a:endParaRPr lang="en-GB" dirty="0"/>
          </a:p>
        </p:txBody>
      </p:sp>
      <p:sp>
        <p:nvSpPr>
          <p:cNvPr id="36" name="TextBox 9">
            <a:extLst>
              <a:ext uri="{FF2B5EF4-FFF2-40B4-BE49-F238E27FC236}">
                <a16:creationId xmlns:a16="http://schemas.microsoft.com/office/drawing/2014/main" id="{4EAEA34B-AAF7-8702-A9CC-1E98AA924781}"/>
              </a:ext>
            </a:extLst>
          </p:cNvPr>
          <p:cNvSpPr txBox="1"/>
          <p:nvPr/>
        </p:nvSpPr>
        <p:spPr>
          <a:xfrm>
            <a:off x="3948346" y="1607269"/>
            <a:ext cx="4122127" cy="1064394"/>
          </a:xfrm>
          <a:prstGeom prst="rect">
            <a:avLst/>
          </a:prstGeom>
          <a:solidFill>
            <a:srgbClr val="AFFDF1">
              <a:alpha val="25882"/>
            </a:srgbClr>
          </a:solidFill>
        </p:spPr>
        <p:txBody>
          <a:bodyPr wrap="square" lIns="0" tIns="0" rIns="0" bIns="0" anchor="t">
            <a:spAutoFit/>
          </a:bodyPr>
          <a:lstStyle/>
          <a:p>
            <a:pPr algn="ctr">
              <a:lnSpc>
                <a:spcPts val="2798"/>
              </a:lnSpc>
              <a:defRPr sz="1600">
                <a:latin typeface="+mj-lt"/>
                <a:ea typeface="Readex Pro"/>
                <a:cs typeface="Readex Pro"/>
                <a:sym typeface="Readex Pro"/>
              </a:defRPr>
            </a:pPr>
            <a:r>
              <a:t>Ebene 1: </a:t>
            </a:r>
          </a:p>
          <a:p>
            <a:pPr algn="ctr">
              <a:lnSpc>
                <a:spcPts val="2800"/>
              </a:lnSpc>
              <a:defRPr sz="1600">
                <a:ea typeface="Readex Pro"/>
                <a:cs typeface="Readex Pro"/>
                <a:sym typeface="Readex Pro"/>
              </a:defRPr>
            </a:pPr>
            <a:r>
              <a:t>Unternehmen und </a:t>
            </a:r>
          </a:p>
          <a:p>
            <a:pPr algn="ctr">
              <a:lnSpc>
                <a:spcPts val="2800"/>
              </a:lnSpc>
              <a:defRPr sz="1600">
                <a:ea typeface="Readex Pro"/>
                <a:cs typeface="Readex Pro"/>
                <a:sym typeface="Readex Pro"/>
              </a:defRPr>
            </a:pPr>
            <a:r>
              <a:t>Ingenieure entwickeln KI</a:t>
            </a:r>
          </a:p>
        </p:txBody>
      </p:sp>
      <p:sp>
        <p:nvSpPr>
          <p:cNvPr id="38" name="TextBox 11">
            <a:extLst>
              <a:ext uri="{FF2B5EF4-FFF2-40B4-BE49-F238E27FC236}">
                <a16:creationId xmlns:a16="http://schemas.microsoft.com/office/drawing/2014/main" id="{36D94ED0-E247-A2CB-A5C5-A28E82806F1B}"/>
              </a:ext>
            </a:extLst>
          </p:cNvPr>
          <p:cNvSpPr txBox="1"/>
          <p:nvPr/>
        </p:nvSpPr>
        <p:spPr>
          <a:xfrm>
            <a:off x="3061150" y="4228319"/>
            <a:ext cx="5769893" cy="705321"/>
          </a:xfrm>
          <a:prstGeom prst="rect">
            <a:avLst/>
          </a:prstGeom>
          <a:solidFill>
            <a:srgbClr val="D6C0FB">
              <a:alpha val="32941"/>
            </a:srgbClr>
          </a:solidFill>
        </p:spPr>
        <p:txBody>
          <a:bodyPr wrap="square" lIns="0" tIns="0" rIns="0" bIns="0" anchor="t">
            <a:spAutoFit/>
          </a:bodyPr>
          <a:lstStyle/>
          <a:p>
            <a:pPr algn="ctr">
              <a:lnSpc>
                <a:spcPts val="2800"/>
              </a:lnSpc>
              <a:defRPr sz="1600">
                <a:solidFill>
                  <a:srgbClr val="FFFFFF"/>
                </a:solidFill>
                <a:latin typeface="+mj-lt"/>
                <a:ea typeface="Readex Pro"/>
                <a:cs typeface="Readex Pro"/>
                <a:sym typeface="Readex Pro"/>
              </a:defRPr>
            </a:pPr>
            <a:r>
              <a:t>Ebene 3a: </a:t>
            </a:r>
          </a:p>
          <a:p>
            <a:pPr algn="ctr">
              <a:lnSpc>
                <a:spcPts val="2800"/>
              </a:lnSpc>
              <a:defRPr sz="1600">
                <a:solidFill>
                  <a:srgbClr val="FFFFFF"/>
                </a:solidFill>
                <a:ea typeface="Readex Pro"/>
                <a:cs typeface="Readex Pro"/>
                <a:sym typeface="Readex Pro"/>
              </a:defRPr>
            </a:pPr>
            <a:r>
              <a:t>Individuelle Auswirkungen</a:t>
            </a:r>
          </a:p>
        </p:txBody>
      </p:sp>
      <p:sp>
        <p:nvSpPr>
          <p:cNvPr id="40" name="TextBox 13">
            <a:extLst>
              <a:ext uri="{FF2B5EF4-FFF2-40B4-BE49-F238E27FC236}">
                <a16:creationId xmlns:a16="http://schemas.microsoft.com/office/drawing/2014/main" id="{BDAEDB34-41D1-4B9E-6A79-8647F8719EA0}"/>
              </a:ext>
            </a:extLst>
          </p:cNvPr>
          <p:cNvSpPr txBox="1"/>
          <p:nvPr/>
        </p:nvSpPr>
        <p:spPr>
          <a:xfrm>
            <a:off x="3423138" y="3013213"/>
            <a:ext cx="5064370" cy="705321"/>
          </a:xfrm>
          <a:prstGeom prst="rect">
            <a:avLst/>
          </a:prstGeom>
          <a:solidFill>
            <a:srgbClr val="FECFFD">
              <a:alpha val="50196"/>
            </a:srgbClr>
          </a:solidFill>
        </p:spPr>
        <p:txBody>
          <a:bodyPr wrap="square" lIns="0" tIns="0" rIns="0" bIns="0" anchor="t">
            <a:spAutoFit/>
          </a:bodyPr>
          <a:lstStyle/>
          <a:p>
            <a:pPr algn="ctr">
              <a:lnSpc>
                <a:spcPts val="2798"/>
              </a:lnSpc>
              <a:defRPr sz="1600">
                <a:latin typeface="+mj-lt"/>
                <a:ea typeface="Readex Pro"/>
                <a:cs typeface="Readex Pro"/>
                <a:sym typeface="Readex Pro"/>
              </a:defRPr>
            </a:pPr>
            <a:r>
              <a:t>Ebene 2: </a:t>
            </a:r>
          </a:p>
          <a:p>
            <a:pPr algn="ctr">
              <a:lnSpc>
                <a:spcPts val="2800"/>
              </a:lnSpc>
              <a:defRPr sz="1600">
                <a:ea typeface="Readex Pro"/>
                <a:cs typeface="Readex Pro"/>
                <a:sym typeface="Readex Pro"/>
              </a:defRPr>
            </a:pPr>
            <a:r>
              <a:t>Einsatz von KI im Alltag</a:t>
            </a:r>
          </a:p>
        </p:txBody>
      </p:sp>
      <p:sp>
        <p:nvSpPr>
          <p:cNvPr id="42" name="TextBox 15">
            <a:extLst>
              <a:ext uri="{FF2B5EF4-FFF2-40B4-BE49-F238E27FC236}">
                <a16:creationId xmlns:a16="http://schemas.microsoft.com/office/drawing/2014/main" id="{7F7457F3-026D-0682-D800-CC1FA65C5454}"/>
              </a:ext>
            </a:extLst>
          </p:cNvPr>
          <p:cNvSpPr txBox="1"/>
          <p:nvPr/>
        </p:nvSpPr>
        <p:spPr>
          <a:xfrm>
            <a:off x="2665684" y="5422967"/>
            <a:ext cx="6642908" cy="705321"/>
          </a:xfrm>
          <a:prstGeom prst="rect">
            <a:avLst/>
          </a:prstGeom>
          <a:solidFill>
            <a:srgbClr val="3785E0">
              <a:alpha val="32941"/>
            </a:srgbClr>
          </a:solidFill>
        </p:spPr>
        <p:txBody>
          <a:bodyPr wrap="square" lIns="0" tIns="0" rIns="0" bIns="0" anchor="t">
            <a:spAutoFit/>
          </a:bodyPr>
          <a:lstStyle/>
          <a:p>
            <a:pPr algn="ctr">
              <a:lnSpc>
                <a:spcPts val="2800"/>
              </a:lnSpc>
              <a:defRPr sz="1600">
                <a:solidFill>
                  <a:srgbClr val="FFFFFF"/>
                </a:solidFill>
                <a:latin typeface="+mj-lt"/>
                <a:ea typeface="Readex Pro"/>
                <a:cs typeface="Readex Pro"/>
                <a:sym typeface="Readex Pro"/>
              </a:defRPr>
            </a:pPr>
            <a:r>
              <a:t>Ebene 3b: </a:t>
            </a:r>
          </a:p>
          <a:p>
            <a:pPr algn="ctr">
              <a:lnSpc>
                <a:spcPts val="2800"/>
              </a:lnSpc>
              <a:defRPr sz="1600">
                <a:solidFill>
                  <a:srgbClr val="FFFFFF"/>
                </a:solidFill>
                <a:ea typeface="Readex Pro"/>
                <a:cs typeface="Readex Pro"/>
                <a:sym typeface="Readex Pro"/>
              </a:defRPr>
            </a:pPr>
            <a:r>
              <a:t>Gesellschaftliche Auswirkungen</a:t>
            </a:r>
          </a:p>
        </p:txBody>
      </p:sp>
      <p:sp>
        <p:nvSpPr>
          <p:cNvPr id="37" name="TextBox 10">
            <a:extLst>
              <a:ext uri="{FF2B5EF4-FFF2-40B4-BE49-F238E27FC236}">
                <a16:creationId xmlns:a16="http://schemas.microsoft.com/office/drawing/2014/main" id="{33499FAD-903D-122E-AD91-BA48911B578A}"/>
              </a:ext>
            </a:extLst>
          </p:cNvPr>
          <p:cNvSpPr txBox="1"/>
          <p:nvPr/>
        </p:nvSpPr>
        <p:spPr>
          <a:xfrm>
            <a:off x="8702443" y="3681374"/>
            <a:ext cx="2954751" cy="1252266"/>
          </a:xfrm>
          <a:prstGeom prst="rect">
            <a:avLst/>
          </a:prstGeom>
          <a:solidFill>
            <a:srgbClr val="F1EAFE"/>
          </a:solidFill>
        </p:spPr>
        <p:txBody>
          <a:bodyPr wrap="square" lIns="0" tIns="0" rIns="0" bIns="0" anchor="t">
            <a:spAutoFit/>
          </a:bodyPr>
          <a:lstStyle/>
          <a:p>
            <a:pPr>
              <a:lnSpc>
                <a:spcPct val="200000"/>
              </a:lnSpc>
              <a:defRPr sz="1400">
                <a:solidFill>
                  <a:srgbClr val="000000"/>
                </a:solidFill>
                <a:ea typeface="Canva Sans"/>
                <a:cs typeface="Canva Sans"/>
                <a:sym typeface="Canva Sans"/>
              </a:defRPr>
            </a:pPr>
            <a:r>
              <a:rPr sz="1050" dirty="0" err="1"/>
              <a:t>Individuelle</a:t>
            </a:r>
            <a:r>
              <a:rPr sz="1050" dirty="0"/>
              <a:t> </a:t>
            </a:r>
            <a:r>
              <a:rPr sz="1050" dirty="0" err="1"/>
              <a:t>Schäden</a:t>
            </a:r>
            <a:r>
              <a:rPr sz="1050" dirty="0"/>
              <a:t> </a:t>
            </a:r>
            <a:r>
              <a:rPr sz="1050" dirty="0" err="1"/>
              <a:t>als</a:t>
            </a:r>
            <a:r>
              <a:rPr sz="1050" dirty="0"/>
              <a:t> </a:t>
            </a:r>
            <a:r>
              <a:rPr sz="1050" dirty="0" err="1"/>
              <a:t>vorhersehbare</a:t>
            </a:r>
            <a:r>
              <a:rPr sz="1050" dirty="0"/>
              <a:t> </a:t>
            </a:r>
            <a:r>
              <a:rPr sz="1050" dirty="0" err="1"/>
              <a:t>Folge</a:t>
            </a:r>
            <a:r>
              <a:rPr sz="1050" dirty="0"/>
              <a:t> </a:t>
            </a:r>
            <a:r>
              <a:rPr sz="1050" dirty="0" err="1"/>
              <a:t>technischer</a:t>
            </a:r>
            <a:r>
              <a:rPr sz="1050" dirty="0"/>
              <a:t> </a:t>
            </a:r>
            <a:r>
              <a:rPr sz="1050" dirty="0" err="1"/>
              <a:t>Konstruktionen</a:t>
            </a:r>
            <a:r>
              <a:rPr sz="1050" dirty="0"/>
              <a:t> + </a:t>
            </a:r>
            <a:r>
              <a:rPr sz="1050" dirty="0" err="1"/>
              <a:t>erhöhte</a:t>
            </a:r>
            <a:r>
              <a:rPr sz="1050" dirty="0"/>
              <a:t> </a:t>
            </a:r>
            <a:r>
              <a:rPr sz="1050" dirty="0" err="1"/>
              <a:t>Gefährdung</a:t>
            </a:r>
            <a:r>
              <a:rPr sz="1050" dirty="0"/>
              <a:t> </a:t>
            </a:r>
            <a:r>
              <a:rPr sz="1050" dirty="0" err="1"/>
              <a:t>bestimmter</a:t>
            </a:r>
            <a:r>
              <a:rPr sz="1050" dirty="0"/>
              <a:t> </a:t>
            </a:r>
            <a:r>
              <a:rPr sz="1050" dirty="0" err="1"/>
              <a:t>Bevölkerungsgruppen</a:t>
            </a:r>
            <a:endParaRPr sz="1050" dirty="0"/>
          </a:p>
        </p:txBody>
      </p:sp>
      <p:sp>
        <p:nvSpPr>
          <p:cNvPr id="41" name="TextBox 14">
            <a:extLst>
              <a:ext uri="{FF2B5EF4-FFF2-40B4-BE49-F238E27FC236}">
                <a16:creationId xmlns:a16="http://schemas.microsoft.com/office/drawing/2014/main" id="{ADB3F8EA-FECB-1439-8306-A209D9FFD7B2}"/>
              </a:ext>
            </a:extLst>
          </p:cNvPr>
          <p:cNvSpPr txBox="1"/>
          <p:nvPr/>
        </p:nvSpPr>
        <p:spPr>
          <a:xfrm>
            <a:off x="459264" y="4523361"/>
            <a:ext cx="2269185" cy="1252266"/>
          </a:xfrm>
          <a:prstGeom prst="rect">
            <a:avLst/>
          </a:prstGeom>
          <a:solidFill>
            <a:srgbClr val="BDD7F6"/>
          </a:solidFill>
        </p:spPr>
        <p:txBody>
          <a:bodyPr wrap="square" lIns="0" tIns="0" rIns="0" bIns="0" anchor="t">
            <a:spAutoFit/>
          </a:bodyPr>
          <a:lstStyle/>
          <a:p>
            <a:pPr algn="r">
              <a:lnSpc>
                <a:spcPct val="200000"/>
              </a:lnSpc>
              <a:defRPr sz="1400">
                <a:solidFill>
                  <a:srgbClr val="000000"/>
                </a:solidFill>
                <a:latin typeface="Garet Book" pitchFamily="2" charset="77"/>
                <a:ea typeface="Canva Sans"/>
                <a:cs typeface="Canva Sans"/>
                <a:sym typeface="Canva Sans"/>
              </a:defRPr>
            </a:pPr>
            <a:r>
              <a:rPr sz="1050" dirty="0"/>
              <a:t>Die </a:t>
            </a:r>
            <a:r>
              <a:rPr sz="1050" dirty="0" err="1"/>
              <a:t>gesellschaftlichen</a:t>
            </a:r>
            <a:r>
              <a:rPr sz="1050" dirty="0"/>
              <a:t> </a:t>
            </a:r>
            <a:r>
              <a:rPr sz="1050" dirty="0" err="1"/>
              <a:t>Schäden</a:t>
            </a:r>
            <a:r>
              <a:rPr sz="1050" dirty="0"/>
              <a:t> </a:t>
            </a:r>
            <a:r>
              <a:rPr sz="1050" dirty="0" err="1"/>
              <a:t>nehmen</a:t>
            </a:r>
            <a:r>
              <a:rPr sz="1050" dirty="0"/>
              <a:t> </a:t>
            </a:r>
            <a:r>
              <a:rPr sz="1050" dirty="0" err="1"/>
              <a:t>zu</a:t>
            </a:r>
            <a:r>
              <a:rPr sz="1050" dirty="0"/>
              <a:t>; dies </a:t>
            </a:r>
            <a:r>
              <a:rPr sz="1050" dirty="0" err="1"/>
              <a:t>erfordert</a:t>
            </a:r>
            <a:r>
              <a:rPr sz="1050" dirty="0"/>
              <a:t> </a:t>
            </a:r>
            <a:r>
              <a:rPr sz="1050" dirty="0" err="1"/>
              <a:t>regulatorische</a:t>
            </a:r>
            <a:r>
              <a:rPr sz="1050" dirty="0"/>
              <a:t> und </a:t>
            </a:r>
            <a:r>
              <a:rPr sz="1050" dirty="0" err="1"/>
              <a:t>politische</a:t>
            </a:r>
            <a:r>
              <a:rPr sz="1050" dirty="0"/>
              <a:t> </a:t>
            </a:r>
            <a:r>
              <a:rPr sz="1050" dirty="0" err="1"/>
              <a:t>Maßnahmen</a:t>
            </a:r>
            <a:r>
              <a:rPr sz="1050" dirty="0"/>
              <a:t> auf Ebene L1</a:t>
            </a:r>
          </a:p>
        </p:txBody>
      </p:sp>
      <p:sp>
        <p:nvSpPr>
          <p:cNvPr id="35" name="TextBox 8">
            <a:extLst>
              <a:ext uri="{FF2B5EF4-FFF2-40B4-BE49-F238E27FC236}">
                <a16:creationId xmlns:a16="http://schemas.microsoft.com/office/drawing/2014/main" id="{D69FA563-E42B-3C9B-85BA-8AD8C063F0BB}"/>
              </a:ext>
            </a:extLst>
          </p:cNvPr>
          <p:cNvSpPr txBox="1"/>
          <p:nvPr/>
        </p:nvSpPr>
        <p:spPr>
          <a:xfrm>
            <a:off x="8036455" y="1288869"/>
            <a:ext cx="3396476" cy="1252266"/>
          </a:xfrm>
          <a:prstGeom prst="rect">
            <a:avLst/>
          </a:prstGeom>
          <a:solidFill>
            <a:srgbClr val="EAFEFB"/>
          </a:solidFill>
        </p:spPr>
        <p:txBody>
          <a:bodyPr wrap="square" lIns="0" tIns="0" rIns="0" bIns="0" anchor="t">
            <a:spAutoFit/>
          </a:bodyPr>
          <a:lstStyle/>
          <a:p>
            <a:pPr>
              <a:lnSpc>
                <a:spcPct val="200000"/>
              </a:lnSpc>
              <a:defRPr sz="1400">
                <a:solidFill>
                  <a:srgbClr val="000000"/>
                </a:solidFill>
                <a:ea typeface="Canva Sans"/>
                <a:cs typeface="Canva Sans"/>
                <a:sym typeface="Canva Sans"/>
              </a:defRPr>
            </a:pPr>
            <a:r>
              <a:rPr sz="1050" dirty="0"/>
              <a:t>Das Design </a:t>
            </a:r>
            <a:r>
              <a:rPr sz="1050" dirty="0" err="1"/>
              <a:t>legt</a:t>
            </a:r>
            <a:r>
              <a:rPr sz="1050" dirty="0"/>
              <a:t> die </a:t>
            </a:r>
            <a:r>
              <a:rPr sz="1050" dirty="0" err="1"/>
              <a:t>Grundlage</a:t>
            </a:r>
            <a:r>
              <a:rPr sz="1050" dirty="0"/>
              <a:t> für alle </a:t>
            </a:r>
            <a:r>
              <a:rPr sz="1050" dirty="0" err="1"/>
              <a:t>nachfolgenden</a:t>
            </a:r>
            <a:r>
              <a:rPr sz="1050" dirty="0"/>
              <a:t> </a:t>
            </a:r>
            <a:r>
              <a:rPr sz="1050" dirty="0" err="1"/>
              <a:t>Nutzungen</a:t>
            </a:r>
            <a:r>
              <a:rPr sz="1050" dirty="0"/>
              <a:t> und </a:t>
            </a:r>
            <a:r>
              <a:rPr sz="1050" dirty="0" err="1"/>
              <a:t>Auswirkungen</a:t>
            </a:r>
            <a:r>
              <a:rPr sz="1050" dirty="0"/>
              <a:t>, die </a:t>
            </a:r>
            <a:r>
              <a:rPr sz="1050" dirty="0" err="1"/>
              <a:t>durch</a:t>
            </a:r>
            <a:r>
              <a:rPr sz="1050" dirty="0"/>
              <a:t> die </a:t>
            </a:r>
            <a:r>
              <a:rPr sz="1050" dirty="0" err="1"/>
              <a:t>Interaktion</a:t>
            </a:r>
            <a:r>
              <a:rPr sz="1050" dirty="0"/>
              <a:t> von KI </a:t>
            </a:r>
            <a:r>
              <a:rPr sz="1050" dirty="0" err="1"/>
              <a:t>mit</a:t>
            </a:r>
            <a:r>
              <a:rPr sz="1050" dirty="0"/>
              <a:t> </a:t>
            </a:r>
            <a:r>
              <a:rPr sz="1050" dirty="0" err="1"/>
              <a:t>Nutzer</a:t>
            </a:r>
            <a:r>
              <a:rPr sz="1050" dirty="0"/>
              <a:t>*</a:t>
            </a:r>
            <a:r>
              <a:rPr sz="1050" dirty="0" err="1"/>
              <a:t>innen</a:t>
            </a:r>
            <a:r>
              <a:rPr sz="1050" dirty="0"/>
              <a:t> </a:t>
            </a:r>
            <a:r>
              <a:rPr sz="1050" dirty="0" err="1"/>
              <a:t>entstehen</a:t>
            </a:r>
            <a:r>
              <a:rPr sz="1050" dirty="0"/>
              <a:t>.</a:t>
            </a:r>
          </a:p>
        </p:txBody>
      </p:sp>
      <p:sp>
        <p:nvSpPr>
          <p:cNvPr id="39" name="TextBox 12">
            <a:extLst>
              <a:ext uri="{FF2B5EF4-FFF2-40B4-BE49-F238E27FC236}">
                <a16:creationId xmlns:a16="http://schemas.microsoft.com/office/drawing/2014/main" id="{C7F2732F-721B-A2EA-31D9-C8610659EEF9}"/>
              </a:ext>
            </a:extLst>
          </p:cNvPr>
          <p:cNvSpPr txBox="1"/>
          <p:nvPr/>
        </p:nvSpPr>
        <p:spPr>
          <a:xfrm>
            <a:off x="1059534" y="2418252"/>
            <a:ext cx="2656403" cy="1575431"/>
          </a:xfrm>
          <a:prstGeom prst="rect">
            <a:avLst/>
          </a:prstGeom>
          <a:solidFill>
            <a:srgbClr val="FFE7FE"/>
          </a:solidFill>
        </p:spPr>
        <p:txBody>
          <a:bodyPr wrap="square" lIns="0" tIns="0" rIns="0" bIns="0" anchor="t">
            <a:spAutoFit/>
          </a:bodyPr>
          <a:lstStyle/>
          <a:p>
            <a:pPr algn="r">
              <a:lnSpc>
                <a:spcPct val="200000"/>
              </a:lnSpc>
              <a:defRPr sz="1400">
                <a:solidFill>
                  <a:srgbClr val="000000"/>
                </a:solidFill>
                <a:latin typeface="Garet Book" pitchFamily="2" charset="77"/>
                <a:ea typeface="Canva Sans"/>
                <a:cs typeface="Canva Sans"/>
                <a:sym typeface="Canva Sans"/>
              </a:defRPr>
            </a:pPr>
            <a:r>
              <a:rPr sz="1050" dirty="0"/>
              <a:t>Die </a:t>
            </a:r>
            <a:r>
              <a:rPr sz="1050" dirty="0" err="1"/>
              <a:t>Entscheidungsfreiheit</a:t>
            </a:r>
            <a:r>
              <a:rPr sz="1050" dirty="0"/>
              <a:t> der </a:t>
            </a:r>
            <a:r>
              <a:rPr sz="1050" dirty="0" err="1"/>
              <a:t>Nutzer</a:t>
            </a:r>
            <a:r>
              <a:rPr sz="1050" dirty="0"/>
              <a:t>*</a:t>
            </a:r>
            <a:r>
              <a:rPr sz="1050" dirty="0" err="1"/>
              <a:t>innen</a:t>
            </a:r>
            <a:r>
              <a:rPr sz="1050" dirty="0"/>
              <a:t> </a:t>
            </a:r>
            <a:r>
              <a:rPr sz="1050" dirty="0" err="1"/>
              <a:t>ist</a:t>
            </a:r>
            <a:r>
              <a:rPr sz="1050" dirty="0"/>
              <a:t> </a:t>
            </a:r>
            <a:r>
              <a:rPr sz="1050" dirty="0" err="1"/>
              <a:t>zwar</a:t>
            </a:r>
            <a:r>
              <a:rPr sz="1050" dirty="0"/>
              <a:t> </a:t>
            </a:r>
            <a:r>
              <a:rPr sz="1050" dirty="0" err="1"/>
              <a:t>vorhanden</a:t>
            </a:r>
            <a:r>
              <a:rPr sz="1050" dirty="0"/>
              <a:t>, </a:t>
            </a:r>
            <a:r>
              <a:rPr sz="1050" dirty="0" err="1"/>
              <a:t>aber</a:t>
            </a:r>
            <a:r>
              <a:rPr sz="1050" dirty="0"/>
              <a:t> </a:t>
            </a:r>
            <a:r>
              <a:rPr sz="1050" dirty="0" err="1"/>
              <a:t>begrenzt</a:t>
            </a:r>
            <a:r>
              <a:rPr sz="1050" dirty="0"/>
              <a:t>. Es </a:t>
            </a:r>
            <a:r>
              <a:rPr sz="1050" dirty="0" err="1"/>
              <a:t>ist</a:t>
            </a:r>
            <a:r>
              <a:rPr sz="1050" dirty="0"/>
              <a:t> </a:t>
            </a:r>
            <a:r>
              <a:rPr sz="1050" dirty="0" err="1"/>
              <a:t>irreführend</a:t>
            </a:r>
            <a:r>
              <a:rPr sz="1050" dirty="0"/>
              <a:t>, </a:t>
            </a:r>
            <a:r>
              <a:rPr sz="1050" dirty="0" err="1"/>
              <a:t>diese</a:t>
            </a:r>
            <a:r>
              <a:rPr sz="1050" dirty="0"/>
              <a:t> </a:t>
            </a:r>
            <a:r>
              <a:rPr sz="1050" dirty="0" err="1"/>
              <a:t>Entscheidungen</a:t>
            </a:r>
            <a:r>
              <a:rPr sz="1050" dirty="0"/>
              <a:t> </a:t>
            </a:r>
            <a:r>
              <a:rPr sz="1050" dirty="0" err="1"/>
              <a:t>als</a:t>
            </a:r>
            <a:r>
              <a:rPr sz="1050" dirty="0"/>
              <a:t> </a:t>
            </a:r>
            <a:r>
              <a:rPr sz="1050" dirty="0" err="1"/>
              <a:t>reine</a:t>
            </a:r>
            <a:r>
              <a:rPr sz="1050" dirty="0"/>
              <a:t> „</a:t>
            </a:r>
            <a:r>
              <a:rPr sz="1050" dirty="0" err="1"/>
              <a:t>individuelle</a:t>
            </a:r>
            <a:r>
              <a:rPr sz="1050" dirty="0"/>
              <a:t> </a:t>
            </a:r>
            <a:r>
              <a:rPr sz="1050" dirty="0" err="1"/>
              <a:t>Entscheidungen</a:t>
            </a:r>
            <a:r>
              <a:rPr sz="1050" dirty="0"/>
              <a:t>“ </a:t>
            </a:r>
            <a:r>
              <a:rPr sz="1050" dirty="0" err="1"/>
              <a:t>darzustellen</a:t>
            </a:r>
            <a:r>
              <a:rPr sz="1050" dirty="0"/>
              <a:t>.</a:t>
            </a:r>
          </a:p>
        </p:txBody>
      </p:sp>
      <p:sp>
        <p:nvSpPr>
          <p:cNvPr id="49" name="Arc 48">
            <a:extLst>
              <a:ext uri="{FF2B5EF4-FFF2-40B4-BE49-F238E27FC236}">
                <a16:creationId xmlns:a16="http://schemas.microsoft.com/office/drawing/2014/main" id="{AD352BC8-3C2D-85AC-7F37-86905B10B5EA}"/>
              </a:ext>
            </a:extLst>
          </p:cNvPr>
          <p:cNvSpPr/>
          <p:nvPr/>
        </p:nvSpPr>
        <p:spPr>
          <a:xfrm rot="1116181">
            <a:off x="-1216289" y="-3788967"/>
            <a:ext cx="6439903" cy="10425531"/>
          </a:xfrm>
          <a:prstGeom prst="arc">
            <a:avLst>
              <a:gd name="adj1" fmla="val 312570"/>
              <a:gd name="adj2" fmla="val 3277403"/>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anchor="ctr"/>
          <a:lstStyle/>
          <a:p>
            <a:pPr algn="ctr"/>
            <a:endParaRPr lang="en-GB" dirty="0"/>
          </a:p>
        </p:txBody>
      </p:sp>
      <p:sp>
        <p:nvSpPr>
          <p:cNvPr id="50" name="Arc 49">
            <a:extLst>
              <a:ext uri="{FF2B5EF4-FFF2-40B4-BE49-F238E27FC236}">
                <a16:creationId xmlns:a16="http://schemas.microsoft.com/office/drawing/2014/main" id="{B2C76348-5553-B1F5-5B36-65003E2DB42E}"/>
              </a:ext>
            </a:extLst>
          </p:cNvPr>
          <p:cNvSpPr/>
          <p:nvPr/>
        </p:nvSpPr>
        <p:spPr>
          <a:xfrm rot="233122" flipH="1">
            <a:off x="7088243" y="-1616624"/>
            <a:ext cx="8856607" cy="8069750"/>
          </a:xfrm>
          <a:prstGeom prst="arc">
            <a:avLst>
              <a:gd name="adj1" fmla="val 549296"/>
              <a:gd name="adj2" fmla="val 2874872"/>
            </a:avLst>
          </a:prstGeom>
          <a:ln w="762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anchor="ctr"/>
          <a:lstStyle/>
          <a:p>
            <a:pPr algn="ctr"/>
            <a:endParaRPr lang="en-GB" dirty="0"/>
          </a:p>
        </p:txBody>
      </p:sp>
      <p:sp>
        <p:nvSpPr>
          <p:cNvPr id="17" name="Textfeld 5">
            <a:extLst>
              <a:ext uri="{FF2B5EF4-FFF2-40B4-BE49-F238E27FC236}">
                <a16:creationId xmlns:a16="http://schemas.microsoft.com/office/drawing/2014/main" id="{7E48F6D0-CB72-48AD-AAAE-684A29AE4B65}"/>
              </a:ext>
            </a:extLst>
          </p:cNvPr>
          <p:cNvSpPr/>
          <p:nvPr/>
        </p:nvSpPr>
        <p:spPr>
          <a:xfrm>
            <a:off x="457200" y="755280"/>
            <a:ext cx="11138170"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a:t>Design → </a:t>
            </a:r>
            <a:r>
              <a:rPr dirty="0" err="1"/>
              <a:t>Verwendung</a:t>
            </a:r>
            <a:r>
              <a:rPr dirty="0"/>
              <a:t> → </a:t>
            </a:r>
            <a:r>
              <a:rPr dirty="0" err="1"/>
              <a:t>Auswirkungen</a:t>
            </a:r>
            <a:r>
              <a:rPr dirty="0"/>
              <a:t> </a:t>
            </a:r>
          </a:p>
          <a:p>
            <a:pPr>
              <a:defRPr sz="2000"/>
            </a:pPr>
            <a:r>
              <a:rPr dirty="0"/>
              <a:t>(</a:t>
            </a:r>
            <a:r>
              <a:rPr dirty="0" err="1"/>
              <a:t>Ansicht</a:t>
            </a:r>
            <a:r>
              <a:rPr dirty="0"/>
              <a:t> auf </a:t>
            </a:r>
            <a:r>
              <a:rPr dirty="0" err="1"/>
              <a:t>Systemebene</a:t>
            </a:r>
            <a:r>
              <a:rPr dirty="0"/>
              <a:t>)</a:t>
            </a:r>
          </a:p>
        </p:txBody>
      </p:sp>
    </p:spTree>
    <p:extLst>
      <p:ext uri="{BB962C8B-B14F-4D97-AF65-F5344CB8AC3E}">
        <p14:creationId xmlns:p14="http://schemas.microsoft.com/office/powerpoint/2010/main" val="3641450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7AF0EE-3D85-CE19-AE09-D8800D490D9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60EDFB4-9E50-685C-0D3B-F14CE1DA66C9}"/>
              </a:ext>
            </a:extLst>
          </p:cNvPr>
          <p:cNvSpPr/>
          <p:nvPr/>
        </p:nvSpPr>
        <p:spPr>
          <a:xfrm>
            <a:off x="0" y="-21600"/>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graphicFrame>
        <p:nvGraphicFramePr>
          <p:cNvPr id="4" name="Table 0">
            <a:extLst>
              <a:ext uri="{FF2B5EF4-FFF2-40B4-BE49-F238E27FC236}">
                <a16:creationId xmlns:a16="http://schemas.microsoft.com/office/drawing/2014/main" id="{749F70F8-A8E2-1F5C-07F0-47114BAA05B6}"/>
              </a:ext>
            </a:extLst>
          </p:cNvPr>
          <p:cNvGraphicFramePr>
            <a:graphicFrameLocks noGrp="1"/>
          </p:cNvGraphicFramePr>
          <p:nvPr>
            <p:extLst>
              <p:ext uri="{D42A27DB-BD31-4B8C-83A1-F6EECF244321}">
                <p14:modId xmlns:p14="http://schemas.microsoft.com/office/powerpoint/2010/main" val="499819338"/>
              </p:ext>
            </p:extLst>
          </p:nvPr>
        </p:nvGraphicFramePr>
        <p:xfrm>
          <a:off x="0" y="1585267"/>
          <a:ext cx="12192000" cy="4824124"/>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742173">
                <a:tc>
                  <a:txBody>
                    <a:bodyPr/>
                    <a:lstStyle/>
                    <a:p>
                      <a:pPr marL="0" indent="0" algn="l">
                        <a:buNone/>
                        <a:defRPr sz="1200" b="1">
                          <a:solidFill>
                            <a:schemeClr val="accent3">
                              <a:lumMod val="50000"/>
                            </a:schemeClr>
                          </a:solidFill>
                          <a:latin typeface="+mj-lt"/>
                          <a:ea typeface="Arial" pitchFamily="34" charset="-122"/>
                          <a:cs typeface="Arial" pitchFamily="34" charset="-120"/>
                        </a:defRPr>
                      </a:pPr>
                      <a:r>
                        <a:t>Ebene 1: Unternehmen und Ingenieure gestalten KI</a:t>
                      </a:r>
                      <a:endParaRPr lang="en-GB" sz="1200" dirty="0">
                        <a:solidFill>
                          <a:schemeClr val="accent3">
                            <a:lumMod val="50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tx1"/>
                          </a:solidFill>
                          <a:latin typeface="+mj-lt"/>
                          <a:ea typeface="Arial" pitchFamily="34" charset="-122"/>
                          <a:cs typeface="Arial" pitchFamily="34" charset="-120"/>
                        </a:defRPr>
                      </a:pPr>
                      <a:r>
                        <a:t>Ebene 2: KI-Nutzung im Alltag</a:t>
                      </a:r>
                      <a:endParaRPr lang="en-GB" sz="1200" dirty="0">
                        <a:solidFill>
                          <a:schemeClr val="tx1"/>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accent5">
                              <a:lumMod val="75000"/>
                            </a:schemeClr>
                          </a:solidFill>
                          <a:latin typeface="+mj-lt"/>
                          <a:ea typeface="Arial" pitchFamily="34" charset="-122"/>
                          <a:cs typeface="Arial" pitchFamily="34" charset="-120"/>
                        </a:defRPr>
                      </a:pPr>
                      <a:r>
                        <a:t>Ebene 3a: Individuelle Auswirkungen</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tc>
                  <a:txBody>
                    <a:bodyPr/>
                    <a:lstStyle/>
                    <a:p>
                      <a:pPr marL="0" indent="0" algn="l">
                        <a:buNone/>
                        <a:defRPr sz="1200" b="1">
                          <a:solidFill>
                            <a:schemeClr val="accent5">
                              <a:lumMod val="75000"/>
                            </a:schemeClr>
                          </a:solidFill>
                          <a:latin typeface="+mj-lt"/>
                          <a:ea typeface="Arial" pitchFamily="34" charset="-122"/>
                          <a:cs typeface="Arial" pitchFamily="34" charset="-120"/>
                        </a:defRPr>
                      </a:pPr>
                      <a:r>
                        <a:t>Ebene 3b: Gesellschaftliche Auswirkungen</a:t>
                      </a:r>
                      <a:endParaRPr lang="en-GB" sz="1200" dirty="0">
                        <a:solidFill>
                          <a:schemeClr val="accent5">
                            <a:lumMod val="75000"/>
                          </a:schemeClr>
                        </a:solidFill>
                        <a:latin typeface="+mj-lt"/>
                        <a:ea typeface="Arial" charset="0"/>
                        <a:cs typeface="Arial" charset="0"/>
                      </a:endParaRPr>
                    </a:p>
                  </a:txBody>
                  <a:tcPr anchor="ctr">
                    <a:lnL w="0" cap="flat" cmpd="sng" algn="ctr">
                      <a:noFill/>
                    </a:lnL>
                    <a:lnR w="0" cap="flat" cmpd="sng" algn="ctr">
                      <a:noFill/>
                    </a:lnR>
                    <a:lnT w="0" cap="flat" cmpd="sng" algn="ctr">
                      <a:noFill/>
                    </a:lnT>
                    <a:lnB w="0" cap="flat" cmpd="sng" algn="ctr">
                      <a:noFill/>
                    </a:lnB>
                    <a:solidFill>
                      <a:schemeClr val="tx2">
                        <a:lumMod val="20000"/>
                        <a:lumOff val="80000"/>
                      </a:schemeClr>
                    </a:solidFill>
                  </a:tcPr>
                </a:tc>
                <a:extLst>
                  <a:ext uri="{0D108BD9-81ED-4DB2-BD59-A6C34878D82A}">
                    <a16:rowId xmlns:a16="http://schemas.microsoft.com/office/drawing/2014/main" val="10000"/>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Folgefragen und Gesprächsfortführungen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tx1"/>
                          </a:solidFill>
                          <a:latin typeface="+mn-lt"/>
                          <a:ea typeface="Arial" pitchFamily="34" charset="-122"/>
                          <a:cs typeface="Arial" pitchFamily="34" charset="-120"/>
                        </a:defRPr>
                      </a:pPr>
                      <a:r>
                        <a:t>Unverbindliche Gespräche (geringes Risiko) vs. Gespräche über (psychische) Gesundheit (hohes Risiko)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Geringere Konzentration, längere Sitzungen, weniger Zeit offline </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Rückgang der persönlichen Interaktion, Verflachung zwischenmenschlicher Beziehungen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0" cap="flat" cmpd="sng" algn="ctr">
                      <a:noFill/>
                    </a:lnT>
                    <a:lnB w="12700" cap="flat" cmpd="sng" algn="ctr">
                      <a:solidFill>
                        <a:srgbClr val="334155"/>
                      </a:solidFill>
                      <a:prstDash val="solid"/>
                      <a:round/>
                      <a:headEnd type="none" w="med" len="med"/>
                      <a:tailEnd type="none" w="med" len="med"/>
                    </a:lnB>
                    <a:solidFill>
                      <a:srgbClr val="E5ECF8"/>
                    </a:solidFill>
                  </a:tcPr>
                </a:tc>
                <a:extLst>
                  <a:ext uri="{0D108BD9-81ED-4DB2-BD59-A6C34878D82A}">
                    <a16:rowId xmlns:a16="http://schemas.microsoft.com/office/drawing/2014/main" val="10001"/>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Anthropomorphes Design (freundlicher Ton, „freundschaftliche“ Sprache)</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tx1"/>
                          </a:solidFill>
                          <a:latin typeface="+mn-lt"/>
                          <a:ea typeface="Arial" pitchFamily="34" charset="-122"/>
                          <a:cs typeface="Arial" pitchFamily="34" charset="-120"/>
                        </a:defRPr>
                      </a:pPr>
                      <a:r>
                        <a:t>Gelegentliche Unterstützung (geringes Risiko) vs. Ersatz menschlicher Beziehungen (hohes Risiko)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Parasoziale Bindung, Bevorzugung von KI gegenüber Menschen, soziale Isolation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Zersplitterung des sozialen Gefüges, Rückgang des gemeinschaftlichen und bürgerschaftlichen Engagements</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2"/>
                  </a:ext>
                </a:extLst>
              </a:tr>
              <a:tr h="964825">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Speichersysteme, die intime Details speichern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tx1"/>
                          </a:solidFill>
                          <a:latin typeface="+mn-lt"/>
                          <a:ea typeface="Arial" pitchFamily="34" charset="-122"/>
                          <a:cs typeface="Arial" pitchFamily="34" charset="-120"/>
                        </a:defRPr>
                      </a:pPr>
                      <a:r>
                        <a:t>Allgemeine Nutzung (geringes Risiko) vs. Nutzung durch gefährdete Nutzer*innen (hohes Risiko)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Verstärkte Abhängigkeit, zunehmende Selbstoffenbarung, psychische Abhängigkeit</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Normalisierung der Datenextraktion für die Erstellung psychologischer Profile</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4EBF7"/>
                    </a:solidFill>
                  </a:tcPr>
                </a:tc>
                <a:extLst>
                  <a:ext uri="{0D108BD9-81ED-4DB2-BD59-A6C34878D82A}">
                    <a16:rowId xmlns:a16="http://schemas.microsoft.com/office/drawing/2014/main" val="10003"/>
                  </a:ext>
                </a:extLst>
              </a:tr>
              <a:tr h="1187476">
                <a:tc>
                  <a:txBody>
                    <a:bodyPr/>
                    <a:lstStyle/>
                    <a:p>
                      <a:pPr marL="0" indent="0" algn="l">
                        <a:buNone/>
                        <a:defRPr sz="1200" b="1">
                          <a:solidFill>
                            <a:schemeClr val="accent3">
                              <a:lumMod val="50000"/>
                            </a:schemeClr>
                          </a:solidFill>
                          <a:latin typeface="+mn-lt"/>
                          <a:ea typeface="Arial" pitchFamily="34" charset="-122"/>
                          <a:cs typeface="Arial" pitchFamily="34" charset="-120"/>
                        </a:defRPr>
                      </a:pPr>
                      <a:r>
                        <a:t>Konsequente Bestätigung und Anerkennung (keine Kritik an schädlichen Ideen)</a:t>
                      </a:r>
                      <a:endParaRPr lang="en-GB" sz="1200" dirty="0">
                        <a:solidFill>
                          <a:schemeClr val="accent3">
                            <a:lumMod val="50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tx1"/>
                          </a:solidFill>
                          <a:latin typeface="+mn-lt"/>
                          <a:ea typeface="Arial" pitchFamily="34" charset="-122"/>
                          <a:cs typeface="Arial" pitchFamily="34" charset="-120"/>
                        </a:defRPr>
                      </a:pPr>
                      <a:r>
                        <a:t>Positive Verstärkung (geringes Risiko) vs. Bestätigung schädlicher Gedanken (hohes Risiko)</a:t>
                      </a:r>
                      <a:endParaRPr lang="en-GB" sz="1200" dirty="0">
                        <a:solidFill>
                          <a:schemeClr val="tx1"/>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t>Unhinterfragte Gedanken, Zunahme schädlicher Gedanken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tc>
                  <a:txBody>
                    <a:bodyPr/>
                    <a:lstStyle/>
                    <a:p>
                      <a:pPr marL="0" indent="0" algn="l">
                        <a:buNone/>
                        <a:defRPr sz="1200">
                          <a:solidFill>
                            <a:schemeClr val="accent5">
                              <a:lumMod val="75000"/>
                            </a:schemeClr>
                          </a:solidFill>
                          <a:latin typeface="+mn-lt"/>
                          <a:ea typeface="Arial" pitchFamily="34" charset="-122"/>
                          <a:cs typeface="Arial" pitchFamily="34" charset="-120"/>
                        </a:defRPr>
                      </a:pPr>
                      <a:r>
                        <a:rPr dirty="0" err="1"/>
                        <a:t>Verbreitung</a:t>
                      </a:r>
                      <a:r>
                        <a:rPr dirty="0"/>
                        <a:t> von </a:t>
                      </a:r>
                      <a:r>
                        <a:rPr dirty="0" err="1"/>
                        <a:t>Fehlinformationen</a:t>
                      </a:r>
                      <a:r>
                        <a:rPr dirty="0"/>
                        <a:t>, </a:t>
                      </a:r>
                      <a:r>
                        <a:rPr dirty="0" err="1"/>
                        <a:t>Echokammern</a:t>
                      </a:r>
                      <a:r>
                        <a:rPr dirty="0"/>
                        <a:t>, </a:t>
                      </a:r>
                      <a:r>
                        <a:rPr dirty="0" err="1"/>
                        <a:t>Verstärkung</a:t>
                      </a:r>
                      <a:r>
                        <a:rPr dirty="0"/>
                        <a:t> von Bias und</a:t>
                      </a:r>
                      <a:br>
                        <a:rPr lang="it-IT" dirty="0"/>
                      </a:br>
                      <a:r>
                        <a:rPr dirty="0" err="1"/>
                        <a:t>Verschwörungstheorien</a:t>
                      </a:r>
                      <a:endParaRPr lang="en-GB" sz="1200" dirty="0">
                        <a:solidFill>
                          <a:schemeClr val="accent5">
                            <a:lumMod val="75000"/>
                          </a:schemeClr>
                        </a:solidFill>
                        <a:latin typeface="+mn-lt"/>
                        <a:ea typeface="Arial" charset="0"/>
                        <a:cs typeface="Arial" charset="0"/>
                      </a:endParaRPr>
                    </a:p>
                  </a:txBody>
                  <a:tcPr anchor="ctr">
                    <a:lnL w="0" cap="flat" cmpd="sng" algn="ctr">
                      <a:noFill/>
                    </a:lnL>
                    <a:lnR w="0" cap="flat" cmpd="sng" algn="ctr">
                      <a:noFill/>
                    </a:lnR>
                    <a:lnT w="12700" cap="flat" cmpd="sng" algn="ctr">
                      <a:solidFill>
                        <a:srgbClr val="334155"/>
                      </a:solidFill>
                      <a:prstDash val="solid"/>
                      <a:round/>
                      <a:headEnd type="none" w="med" len="med"/>
                      <a:tailEnd type="none" w="med" len="med"/>
                    </a:lnT>
                    <a:lnB w="12700" cap="flat" cmpd="sng" algn="ctr">
                      <a:solidFill>
                        <a:srgbClr val="334155"/>
                      </a:solidFill>
                      <a:prstDash val="solid"/>
                      <a:round/>
                      <a:headEnd type="none" w="med" len="med"/>
                      <a:tailEnd type="none" w="med" len="med"/>
                    </a:lnB>
                    <a:solidFill>
                      <a:srgbClr val="E6EFFF"/>
                    </a:solidFill>
                  </a:tcPr>
                </a:tc>
                <a:extLst>
                  <a:ext uri="{0D108BD9-81ED-4DB2-BD59-A6C34878D82A}">
                    <a16:rowId xmlns:a16="http://schemas.microsoft.com/office/drawing/2014/main" val="10004"/>
                  </a:ext>
                </a:extLst>
              </a:tr>
            </a:tbl>
          </a:graphicData>
        </a:graphic>
      </p:graphicFrame>
      <p:pic>
        <p:nvPicPr>
          <p:cNvPr id="2" name="Grafik 1">
            <a:extLst>
              <a:ext uri="{FF2B5EF4-FFF2-40B4-BE49-F238E27FC236}">
                <a16:creationId xmlns:a16="http://schemas.microsoft.com/office/drawing/2014/main" id="{642A5941-DC49-982B-0E28-EBCC37D028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0EBF7CFD-776C-41D3-866F-3C19D2EB511D}"/>
              </a:ext>
            </a:extLst>
          </p:cNvPr>
          <p:cNvSpPr/>
          <p:nvPr/>
        </p:nvSpPr>
        <p:spPr>
          <a:xfrm>
            <a:off x="457200" y="755280"/>
            <a:ext cx="11196536"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rPr dirty="0"/>
              <a:t>Design → </a:t>
            </a:r>
            <a:r>
              <a:rPr dirty="0" err="1"/>
              <a:t>Verwendung</a:t>
            </a:r>
            <a:r>
              <a:rPr dirty="0"/>
              <a:t> → </a:t>
            </a:r>
            <a:r>
              <a:rPr dirty="0" err="1"/>
              <a:t>Auswirkungen</a:t>
            </a:r>
            <a:r>
              <a:rPr dirty="0"/>
              <a:t> </a:t>
            </a:r>
          </a:p>
        </p:txBody>
      </p:sp>
    </p:spTree>
    <p:extLst>
      <p:ext uri="{BB962C8B-B14F-4D97-AF65-F5344CB8AC3E}">
        <p14:creationId xmlns:p14="http://schemas.microsoft.com/office/powerpoint/2010/main" val="2097349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BB012-FADF-4A7D-0408-439C00C7CC36}"/>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DA298791-6550-4EB4-BC3E-C54D1EFC47D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2" name="Rechteck 11">
            <a:extLst>
              <a:ext uri="{FF2B5EF4-FFF2-40B4-BE49-F238E27FC236}">
                <a16:creationId xmlns:a16="http://schemas.microsoft.com/office/drawing/2014/main" id="{B14BF382-CFFE-806A-0716-D7BCDAB63CE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142BD8E4-4D14-878F-EBEA-11406FC343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DB55C3AC-C43B-4BC8-9E25-79FF093B9E71}"/>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Auswirkungen auf die Umwelt </a:t>
            </a:r>
          </a:p>
          <a:p>
            <a:pPr>
              <a:defRPr sz="2000"/>
            </a:pPr>
            <a:r>
              <a:t>(Columbia Climate School, 2023)</a:t>
            </a:r>
          </a:p>
        </p:txBody>
      </p:sp>
      <p:sp>
        <p:nvSpPr>
          <p:cNvPr id="9" name="Inhaltsplatzhalter 2">
            <a:extLst>
              <a:ext uri="{FF2B5EF4-FFF2-40B4-BE49-F238E27FC236}">
                <a16:creationId xmlns:a16="http://schemas.microsoft.com/office/drawing/2014/main" id="{6E812EC6-2F6B-4C3B-9DBB-336645F6A617}"/>
              </a:ext>
            </a:extLst>
          </p:cNvPr>
          <p:cNvSpPr/>
          <p:nvPr/>
        </p:nvSpPr>
        <p:spPr>
          <a:xfrm>
            <a:off x="457200" y="2441296"/>
            <a:ext cx="11518560" cy="1511996"/>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Entwicklung von Modellen zur </a:t>
            </a:r>
            <a:r>
              <a:rPr b="1"/>
              <a:t>Bewältigung des Klimawandels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Entwicklung neuer Produkte für die </a:t>
            </a:r>
            <a:r>
              <a:rPr b="1"/>
              <a:t>Energieerzeugung/-speicherung</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Analyse und Überwachung von </a:t>
            </a:r>
            <a:r>
              <a:rPr b="1"/>
              <a:t>Energieeffizienz und Nachhaltigkeit</a:t>
            </a:r>
          </a:p>
        </p:txBody>
      </p:sp>
      <p:sp>
        <p:nvSpPr>
          <p:cNvPr id="10" name="Inhaltsplatzhalter 2">
            <a:extLst>
              <a:ext uri="{FF2B5EF4-FFF2-40B4-BE49-F238E27FC236}">
                <a16:creationId xmlns:a16="http://schemas.microsoft.com/office/drawing/2014/main" id="{A8ACC4D5-06EC-4BE6-8DC3-80F5ED0E1315}"/>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Positive Auswirkungen:</a:t>
            </a:r>
          </a:p>
        </p:txBody>
      </p:sp>
      <p:sp>
        <p:nvSpPr>
          <p:cNvPr id="11" name="Textfeld 10">
            <a:extLst>
              <a:ext uri="{FF2B5EF4-FFF2-40B4-BE49-F238E27FC236}">
                <a16:creationId xmlns:a16="http://schemas.microsoft.com/office/drawing/2014/main" id="{6E5DEC4C-A3C4-44C6-9789-BF492C45534D}"/>
              </a:ext>
            </a:extLst>
          </p:cNvPr>
          <p:cNvSpPr txBox="1"/>
          <p:nvPr/>
        </p:nvSpPr>
        <p:spPr>
          <a:xfrm>
            <a:off x="0" y="379145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3" name="Inhaltsplatzhalter 2">
            <a:extLst>
              <a:ext uri="{FF2B5EF4-FFF2-40B4-BE49-F238E27FC236}">
                <a16:creationId xmlns:a16="http://schemas.microsoft.com/office/drawing/2014/main" id="{86B79E7C-FE7F-4CF5-8FC3-EA48489311FA}"/>
              </a:ext>
            </a:extLst>
          </p:cNvPr>
          <p:cNvSpPr/>
          <p:nvPr/>
        </p:nvSpPr>
        <p:spPr>
          <a:xfrm>
            <a:off x="457200" y="4180751"/>
            <a:ext cx="11518560" cy="16671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Rechenzentren werden größtenteils mit Energie betrieben, die aus </a:t>
            </a:r>
            <a:r>
              <a:rPr b="1"/>
              <a:t>fossilen Brennstoffen</a:t>
            </a:r>
            <a:r>
              <a:t> gewonnen wird</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rPr b="1"/>
              <a:t>Hoher Energieverbrauch </a:t>
            </a:r>
            <a:r>
              <a:t>für das Training und die Nutzung von KI-Systemen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rPr b="1"/>
              <a:t>Weitaus höherer Energiebedarf </a:t>
            </a:r>
            <a:r>
              <a:t>als bei Web-Suchmaschinen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400" kern="1200">
                <a:ln>
                  <a:noFill/>
                </a:ln>
                <a:solidFill>
                  <a:srgbClr val="0B163B"/>
                </a:solidFill>
                <a:effectLst/>
                <a:uLnTx/>
                <a:uFillTx/>
                <a:latin typeface="Garet Book"/>
                <a:ea typeface="+mn-ea"/>
                <a:cs typeface="+mn-cs"/>
              </a:defRPr>
            </a:pPr>
            <a:r>
              <a:t>Die Hardware-Produktion hat einen </a:t>
            </a:r>
            <a:r>
              <a:rPr b="1"/>
              <a:t>hohen CO₂-Fußabdruck</a:t>
            </a:r>
          </a:p>
        </p:txBody>
      </p:sp>
      <p:sp>
        <p:nvSpPr>
          <p:cNvPr id="14" name="Inhaltsplatzhalter 2">
            <a:extLst>
              <a:ext uri="{FF2B5EF4-FFF2-40B4-BE49-F238E27FC236}">
                <a16:creationId xmlns:a16="http://schemas.microsoft.com/office/drawing/2014/main" id="{80701726-D5CE-4641-9238-F0E86ABF23A2}"/>
              </a:ext>
            </a:extLst>
          </p:cNvPr>
          <p:cNvSpPr/>
          <p:nvPr/>
        </p:nvSpPr>
        <p:spPr>
          <a:xfrm>
            <a:off x="457200" y="379145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Negative Auswirkungen:</a:t>
            </a:r>
          </a:p>
        </p:txBody>
      </p:sp>
    </p:spTree>
    <p:extLst>
      <p:ext uri="{BB962C8B-B14F-4D97-AF65-F5344CB8AC3E}">
        <p14:creationId xmlns:p14="http://schemas.microsoft.com/office/powerpoint/2010/main" val="1050718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6842656-3A48-7262-72A3-D56618A3B817}"/>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C327AC1A-04C6-4DFE-90E5-2A0CA0DCD52B}"/>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7EE5812B-2D29-24E5-D1ED-59DBFA5F6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8" name="Content Placeholder 2">
            <a:extLst>
              <a:ext uri="{FF2B5EF4-FFF2-40B4-BE49-F238E27FC236}">
                <a16:creationId xmlns:a16="http://schemas.microsoft.com/office/drawing/2014/main" id="{BC5E3A13-CAAA-499B-C1F2-1BB22C6FB04D}"/>
              </a:ext>
            </a:extLst>
          </p:cNvPr>
          <p:cNvSpPr>
            <a:spLocks noGrp="1"/>
          </p:cNvSpPr>
          <p:nvPr/>
        </p:nvSpPr>
        <p:spPr>
          <a:xfrm>
            <a:off x="842400" y="1836000"/>
            <a:ext cx="10515600" cy="4351338"/>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defRPr sz="2000">
                <a:ea typeface="+mn-lt"/>
                <a:cs typeface="+mn-lt"/>
              </a:defRPr>
            </a:pPr>
            <a:r>
              <a:t>„Wenn man sich die Geschichte der Fortschritte in der Computertechnik anschaut, befinden wir uns meiner Meinung nach aktuell in der Phase, in der wir staunen, was wir alles tun können – ‚Das ist großartig, lasst es uns tun‘ […]. Doch bald sollten wir in eine Phase eintreten, in der wir den Energieverbrauch berücksichtigen und ihn in unsere Überlegungen einbeziehen, ob wir etwas tun sollten oder nicht bzw. wie groß das Modell sein sollte. </a:t>
            </a:r>
            <a:r>
              <a:rPr>
                <a:highlight>
                  <a:srgbClr val="F1EAFE"/>
                </a:highlight>
              </a:rPr>
              <a:t>Wir sollten Instrumente entwickeln, um zu prüfen, ob der Einsatz dieser großen Sprachmodelle angesichts ihres enormen Energieverbrauchs sinnvoll ist. Wir sollten uns zumindest ihrer Energie- und Umweltkosten bewusst sein.</a:t>
            </a:r>
            <a:r>
              <a:t>“ </a:t>
            </a:r>
          </a:p>
          <a:p>
            <a:pPr marL="0" indent="0">
              <a:lnSpc>
                <a:spcPct val="130000"/>
              </a:lnSpc>
              <a:buNone/>
              <a:defRPr sz="2000">
                <a:ea typeface="+mn-lt"/>
                <a:cs typeface="+mn-lt"/>
                <a:hlinkClick r:id="rId3"/>
              </a:defRPr>
            </a:pPr>
            <a:r>
              <a:t>Clifford Stein</a:t>
            </a:r>
            <a:endParaRPr lang="en-GB" sz="2000" dirty="0"/>
          </a:p>
        </p:txBody>
      </p:sp>
      <p:sp>
        <p:nvSpPr>
          <p:cNvPr id="9" name="Textfeld 5">
            <a:extLst>
              <a:ext uri="{FF2B5EF4-FFF2-40B4-BE49-F238E27FC236}">
                <a16:creationId xmlns:a16="http://schemas.microsoft.com/office/drawing/2014/main" id="{9208D3BC-0907-4798-A7EF-64C87B1D70C9}"/>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Auswirkungen auf die Umwelt </a:t>
            </a:r>
          </a:p>
          <a:p>
            <a:pPr>
              <a:defRPr sz="2000"/>
            </a:pPr>
            <a:r>
              <a:t>(Columbia Climate School, 2023)</a:t>
            </a:r>
          </a:p>
        </p:txBody>
      </p:sp>
    </p:spTree>
    <p:extLst>
      <p:ext uri="{BB962C8B-B14F-4D97-AF65-F5344CB8AC3E}">
        <p14:creationId xmlns:p14="http://schemas.microsoft.com/office/powerpoint/2010/main" val="82978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AD95C29-D351-6AFD-FDCF-1A69639BB69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55A7B838-E800-B8C7-F3D4-178F52C9F350}"/>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C657C3A1-5725-593E-8250-822DC40AF4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Textfeld 5">
            <a:extLst>
              <a:ext uri="{FF2B5EF4-FFF2-40B4-BE49-F238E27FC236}">
                <a16:creationId xmlns:a16="http://schemas.microsoft.com/office/drawing/2014/main" id="{173D5143-0424-4832-873B-C8A9CB6FFC34}"/>
              </a:ext>
            </a:extLst>
          </p:cNvPr>
          <p:cNvSpPr/>
          <p:nvPr/>
        </p:nvSpPr>
        <p:spPr>
          <a:xfrm>
            <a:off x="457200" y="755280"/>
            <a:ext cx="7121188" cy="89109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Auswirkungen auf die Umwelt </a:t>
            </a:r>
          </a:p>
          <a:p>
            <a:pPr>
              <a:defRPr sz="2000"/>
            </a:pPr>
            <a:r>
              <a:t>(Columbia Climate School, 2023)</a:t>
            </a:r>
          </a:p>
        </p:txBody>
      </p:sp>
      <p:sp>
        <p:nvSpPr>
          <p:cNvPr id="8" name="Textfeld 7">
            <a:extLst>
              <a:ext uri="{FF2B5EF4-FFF2-40B4-BE49-F238E27FC236}">
                <a16:creationId xmlns:a16="http://schemas.microsoft.com/office/drawing/2014/main" id="{91820C31-3E20-477C-A610-6F987BDD7B70}"/>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F4C81183-1943-4059-B5F2-85F66D05BC21}"/>
              </a:ext>
            </a:extLst>
          </p:cNvPr>
          <p:cNvSpPr/>
          <p:nvPr/>
        </p:nvSpPr>
        <p:spPr>
          <a:xfrm>
            <a:off x="457200" y="2487015"/>
            <a:ext cx="11518560" cy="220852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b="1" kern="1200">
                <a:ln>
                  <a:noFill/>
                </a:ln>
                <a:solidFill>
                  <a:srgbClr val="0B163B"/>
                </a:solidFill>
                <a:effectLst/>
                <a:uLnTx/>
                <a:uFillTx/>
                <a:latin typeface="Garet Book"/>
                <a:ea typeface="+mn-ea"/>
                <a:cs typeface="+mn-cs"/>
              </a:defRPr>
            </a:pPr>
            <a:r>
              <a:t>Mangelnde Transparenz seitens der Technologieunternehmen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kern="1200">
                <a:ln>
                  <a:noFill/>
                </a:ln>
                <a:solidFill>
                  <a:srgbClr val="0B163B"/>
                </a:solidFill>
                <a:effectLst/>
                <a:uLnTx/>
                <a:uFillTx/>
                <a:latin typeface="Garet Book"/>
                <a:ea typeface="+mn-ea"/>
                <a:cs typeface="+mn-cs"/>
              </a:defRPr>
            </a:pPr>
            <a:r>
              <a:rPr b="1"/>
              <a:t>Experimente und Studien</a:t>
            </a:r>
            <a:r>
              <a:t>, um KI „umweltfreundlicher“ zu machen</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Verlagerung von Rechenzentren</a:t>
            </a:r>
            <a:endParaRPr kumimoji="0" lang="en-US" sz="1600" b="0" i="0" u="none" strike="noStrike" kern="1200" cap="none" spc="0" normalizeH="0" baseline="0" noProof="0" dirty="0">
              <a:ln>
                <a:noFill/>
              </a:ln>
              <a:solidFill>
                <a:srgbClr val="0B163B"/>
              </a:solidFill>
              <a:effectLst/>
              <a:uLnTx/>
              <a:uFillTx/>
              <a:latin typeface="Garet Book"/>
              <a:ea typeface="+mn-ea"/>
              <a:cs typeface="+mn-cs"/>
            </a:endParaRP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Nutzung erneuerbarer Energiequellen</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Einsatz energieeffizienter Hardware</a:t>
            </a:r>
          </a:p>
          <a:p>
            <a:pPr marL="800100" lvl="1" indent="-342900">
              <a:spcBef>
                <a:spcPts val="1000"/>
              </a:spcBef>
              <a:buFont typeface="Courier New" panose="02070309020205020404" pitchFamily="49" charset="0"/>
              <a:buChar char="o"/>
              <a:defRPr sz="1600" kern="1200">
                <a:ln>
                  <a:noFill/>
                </a:ln>
                <a:solidFill>
                  <a:srgbClr val="0B163B"/>
                </a:solidFill>
                <a:effectLst/>
                <a:uLnTx/>
                <a:uFillTx/>
                <a:latin typeface="Garet Book"/>
                <a:ea typeface="+mn-ea"/>
                <a:cs typeface="+mn-cs"/>
              </a:defRPr>
            </a:pPr>
            <a:r>
              <a:t>Verwendung verschiedener Modelle und Algorithmen</a:t>
            </a:r>
            <a:endParaRPr kumimoji="0" lang="en-US" sz="1600" b="1"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ACDC41F2-F32C-44FA-8E3C-2E52247AF263}"/>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rPr sz="1900"/>
              <a:t>Aktuelle</a:t>
            </a:r>
            <a:r>
              <a:rPr sz="2200"/>
              <a:t> Situation:</a:t>
            </a:r>
          </a:p>
        </p:txBody>
      </p:sp>
    </p:spTree>
    <p:extLst>
      <p:ext uri="{BB962C8B-B14F-4D97-AF65-F5344CB8AC3E}">
        <p14:creationId xmlns:p14="http://schemas.microsoft.com/office/powerpoint/2010/main" val="3541443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9B0FC73-BD3A-2AEA-DF9F-1B5C3D7862A9}"/>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736FA380-8222-EF2D-4D37-3785D1ED8A43}"/>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5DFB3CD-5448-F409-F79B-81E6AD6551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4" name="Content Placeholder 2">
            <a:extLst>
              <a:ext uri="{FF2B5EF4-FFF2-40B4-BE49-F238E27FC236}">
                <a16:creationId xmlns:a16="http://schemas.microsoft.com/office/drawing/2014/main" id="{50677E04-5376-1F5D-542F-3D700826802C}"/>
              </a:ext>
            </a:extLst>
          </p:cNvPr>
          <p:cNvSpPr>
            <a:spLocks noGrp="1"/>
          </p:cNvSpPr>
          <p:nvPr/>
        </p:nvSpPr>
        <p:spPr>
          <a:xfrm>
            <a:off x="457200" y="4850537"/>
            <a:ext cx="10515600" cy="623094"/>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2400">
                <a:highlight>
                  <a:srgbClr val="F1EAFE"/>
                </a:highlight>
                <a:latin typeface="+mj-lt"/>
              </a:defRPr>
            </a:pPr>
            <a:r>
              <a:t>Deshalb gilt: Bleiben Sie kritisch!</a:t>
            </a:r>
          </a:p>
        </p:txBody>
      </p:sp>
      <p:sp>
        <p:nvSpPr>
          <p:cNvPr id="7" name="Textfeld 5">
            <a:extLst>
              <a:ext uri="{FF2B5EF4-FFF2-40B4-BE49-F238E27FC236}">
                <a16:creationId xmlns:a16="http://schemas.microsoft.com/office/drawing/2014/main" id="{B216C3F7-2767-46A9-8EE3-B818E2572523}"/>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Was wir nicht über KI wissen</a:t>
            </a:r>
          </a:p>
        </p:txBody>
      </p:sp>
      <p:sp>
        <p:nvSpPr>
          <p:cNvPr id="8" name="Textfeld 7">
            <a:extLst>
              <a:ext uri="{FF2B5EF4-FFF2-40B4-BE49-F238E27FC236}">
                <a16:creationId xmlns:a16="http://schemas.microsoft.com/office/drawing/2014/main" id="{0D01169F-D2F8-47D3-80AB-B7322AC773E2}"/>
              </a:ext>
            </a:extLst>
          </p:cNvPr>
          <p:cNvSpPr txBox="1"/>
          <p:nvPr/>
        </p:nvSpPr>
        <p:spPr>
          <a:xfrm>
            <a:off x="0" y="2052000"/>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9" name="Inhaltsplatzhalter 2">
            <a:extLst>
              <a:ext uri="{FF2B5EF4-FFF2-40B4-BE49-F238E27FC236}">
                <a16:creationId xmlns:a16="http://schemas.microsoft.com/office/drawing/2014/main" id="{1282E29D-2034-43B8-B5C8-6003763D8687}"/>
              </a:ext>
            </a:extLst>
          </p:cNvPr>
          <p:cNvSpPr/>
          <p:nvPr/>
        </p:nvSpPr>
        <p:spPr>
          <a:xfrm>
            <a:off x="457200" y="2464155"/>
            <a:ext cx="11518560" cy="133887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Auswirkungen auf die Umwelt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Psychologische Auswirkungen</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sz="1600" kern="1200">
                <a:ln>
                  <a:noFill/>
                </a:ln>
                <a:solidFill>
                  <a:srgbClr val="0B163B"/>
                </a:solidFill>
                <a:effectLst/>
                <a:uLnTx/>
                <a:uFillTx/>
                <a:latin typeface="Garet Book"/>
                <a:ea typeface="+mn-ea"/>
                <a:cs typeface="+mn-cs"/>
              </a:defRPr>
            </a:pPr>
            <a:r>
              <a:t>Langfristige Auswirkungen (auf Schüler*innen/Kinder)</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i="0" u="none" strike="noStrike" kern="1200" cap="none" spc="0" normalizeH="0" baseline="0" noProof="0" dirty="0">
              <a:ln>
                <a:noFill/>
              </a:ln>
              <a:solidFill>
                <a:srgbClr val="0B163B"/>
              </a:solidFill>
              <a:effectLst/>
              <a:uLnTx/>
              <a:uFillTx/>
              <a:latin typeface="Garet Book"/>
              <a:ea typeface="+mn-ea"/>
              <a:cs typeface="+mn-cs"/>
            </a:endParaRPr>
          </a:p>
        </p:txBody>
      </p:sp>
      <p:sp>
        <p:nvSpPr>
          <p:cNvPr id="10" name="Inhaltsplatzhalter 2">
            <a:extLst>
              <a:ext uri="{FF2B5EF4-FFF2-40B4-BE49-F238E27FC236}">
                <a16:creationId xmlns:a16="http://schemas.microsoft.com/office/drawing/2014/main" id="{B04050B5-C260-437A-9293-4551C059E12A}"/>
              </a:ext>
            </a:extLst>
          </p:cNvPr>
          <p:cNvSpPr/>
          <p:nvPr/>
        </p:nvSpPr>
        <p:spPr>
          <a:xfrm>
            <a:off x="457200" y="2052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Bedarf an weiterer Forschung:</a:t>
            </a:r>
          </a:p>
        </p:txBody>
      </p:sp>
      <p:sp>
        <p:nvSpPr>
          <p:cNvPr id="11" name="Textfeld 10">
            <a:extLst>
              <a:ext uri="{FF2B5EF4-FFF2-40B4-BE49-F238E27FC236}">
                <a16:creationId xmlns:a16="http://schemas.microsoft.com/office/drawing/2014/main" id="{1B8CB743-47AD-461C-B627-7E41AB48C554}"/>
              </a:ext>
            </a:extLst>
          </p:cNvPr>
          <p:cNvSpPr txBox="1"/>
          <p:nvPr/>
        </p:nvSpPr>
        <p:spPr>
          <a:xfrm>
            <a:off x="0" y="3780166"/>
            <a:ext cx="12192000" cy="34624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GB" sz="1200" dirty="0">
              <a:solidFill>
                <a:schemeClr val="accent6"/>
              </a:solidFill>
            </a:endParaRPr>
          </a:p>
        </p:txBody>
      </p:sp>
      <p:sp>
        <p:nvSpPr>
          <p:cNvPr id="14" name="Inhaltsplatzhalter 2">
            <a:extLst>
              <a:ext uri="{FF2B5EF4-FFF2-40B4-BE49-F238E27FC236}">
                <a16:creationId xmlns:a16="http://schemas.microsoft.com/office/drawing/2014/main" id="{352FD04A-AF30-4BD5-8031-087976265D21}"/>
              </a:ext>
            </a:extLst>
          </p:cNvPr>
          <p:cNvSpPr/>
          <p:nvPr/>
        </p:nvSpPr>
        <p:spPr>
          <a:xfrm>
            <a:off x="457200" y="378016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latin typeface="+mj-lt"/>
              </a:defRPr>
            </a:pPr>
            <a:r>
              <a:t>Bedarf an mehr Transparenz seitens der Technologieunternehmen</a:t>
            </a:r>
          </a:p>
        </p:txBody>
      </p:sp>
    </p:spTree>
    <p:extLst>
      <p:ext uri="{BB962C8B-B14F-4D97-AF65-F5344CB8AC3E}">
        <p14:creationId xmlns:p14="http://schemas.microsoft.com/office/powerpoint/2010/main" val="2229568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66E56CF-0665-4774-8E37-F9645A03210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E591A20C-C936-C37F-69A5-740A7CD4A8F5}"/>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D70ABED-E092-A6D3-E8E1-368F35BF9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7" name="Content Placeholder 2">
            <a:extLst>
              <a:ext uri="{FF2B5EF4-FFF2-40B4-BE49-F238E27FC236}">
                <a16:creationId xmlns:a16="http://schemas.microsoft.com/office/drawing/2014/main" id="{41D4CEA6-4CC9-439E-14C5-9C5D1B952B9A}"/>
              </a:ext>
            </a:extLst>
          </p:cNvPr>
          <p:cNvSpPr>
            <a:spLocks noGrp="1"/>
          </p:cNvSpPr>
          <p:nvPr/>
        </p:nvSpPr>
        <p:spPr>
          <a:xfrm>
            <a:off x="457200" y="1324800"/>
            <a:ext cx="10515600" cy="5100299"/>
          </a:xfrm>
          <a:prstGeom prst="rect">
            <a:avLst/>
          </a:prstGeom>
        </p:spPr>
        <p:txBody>
          <a:bodyPr vert="horz"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sz="850"/>
            </a:pPr>
            <a:r>
              <a:t>Aghaziarati, A., und Rahimi, H. (2025). The Future of Digital Assistants: Human Dependence and Behavioural Change. </a:t>
            </a:r>
            <a:r>
              <a:rPr i="1"/>
              <a:t>Journal of Foresight and Public Health</a:t>
            </a:r>
            <a:r>
              <a:t>, </a:t>
            </a:r>
            <a:r>
              <a:rPr i="1"/>
              <a:t>2</a:t>
            </a:r>
            <a:r>
              <a:t>(1), 52–61. </a:t>
            </a:r>
            <a:r>
              <a:rPr u="sng">
                <a:hlinkClick r:id="rId4"/>
              </a:rPr>
              <a:t>https://journalfph.com/index.php/jfph/article/view/6</a:t>
            </a:r>
            <a:endParaRPr lang="en-GB" sz="850" dirty="0"/>
          </a:p>
          <a:p>
            <a:pPr>
              <a:lnSpc>
                <a:spcPct val="100000"/>
              </a:lnSpc>
              <a:spcBef>
                <a:spcPts val="0"/>
              </a:spcBef>
              <a:defRPr sz="850"/>
            </a:pPr>
            <a:r>
              <a:t>Ahmad, S. F., Han, H., Alam, M. M., Rehmat, M. K., Irshad, M., Arraño-Muñoz, M., &amp; Ariza-Montes, A. (2023). Impact of artificial intelligence on human loss in decision making, laziness and safety in education. </a:t>
            </a:r>
            <a:r>
              <a:rPr i="1"/>
              <a:t>Humanities and Social Sciences Communications</a:t>
            </a:r>
            <a:r>
              <a:t>, </a:t>
            </a:r>
            <a:r>
              <a:rPr i="1"/>
              <a:t>10</a:t>
            </a:r>
            <a:r>
              <a:t>(1), 1–14. </a:t>
            </a:r>
            <a:r>
              <a:rPr u="sng">
                <a:hlinkClick r:id="rId5"/>
              </a:rPr>
              <a:t>https://doi.org/10.1057/s41599-023-01787-8</a:t>
            </a:r>
            <a:endParaRPr lang="en-GB" sz="850" dirty="0"/>
          </a:p>
          <a:p>
            <a:pPr>
              <a:lnSpc>
                <a:spcPct val="100000"/>
              </a:lnSpc>
              <a:spcBef>
                <a:spcPts val="0"/>
              </a:spcBef>
              <a:defRPr sz="850"/>
            </a:pPr>
            <a:r>
              <a:t>Algorithmwatch. (2024). </a:t>
            </a:r>
            <a:r>
              <a:rPr i="1"/>
              <a:t>Generative KI und Wahlen:  Eine systematische Untersuchung großer Sprachmodelle anhand dreier Landtagswahlen</a:t>
            </a:r>
            <a:r>
              <a:t>. </a:t>
            </a:r>
            <a:r>
              <a:rPr u="sng">
                <a:hlinkClick r:id="rId6"/>
              </a:rPr>
              <a:t>https://algorithmwatch.org/de/sprachmodelle_landtagswahlen/</a:t>
            </a:r>
            <a:endParaRPr lang="en-GB" sz="850" dirty="0"/>
          </a:p>
          <a:p>
            <a:pPr>
              <a:lnSpc>
                <a:spcPct val="100000"/>
              </a:lnSpc>
              <a:spcBef>
                <a:spcPts val="0"/>
              </a:spcBef>
              <a:defRPr sz="850"/>
            </a:pPr>
            <a:r>
              <a:t>Columbia Climate School. (9. Juni 2023). AI’s Growing Carbon Footprint. </a:t>
            </a:r>
            <a:r>
              <a:rPr i="1"/>
              <a:t>State of the Planet</a:t>
            </a:r>
            <a:r>
              <a:t>. </a:t>
            </a:r>
            <a:r>
              <a:rPr u="sng">
                <a:hlinkClick r:id="rId7"/>
              </a:rPr>
              <a:t>https://news.climate.columbia.edu/2023/06/09/ais-growing-carbon-footprint/</a:t>
            </a:r>
            <a:endParaRPr lang="en-GB" sz="850" dirty="0"/>
          </a:p>
          <a:p>
            <a:pPr>
              <a:lnSpc>
                <a:spcPct val="100000"/>
              </a:lnSpc>
              <a:spcBef>
                <a:spcPts val="0"/>
              </a:spcBef>
              <a:defRPr sz="850"/>
            </a:pPr>
            <a:r>
              <a:t>Dhar, P. (2020). The carbon impact of artificial intelligence. </a:t>
            </a:r>
            <a:r>
              <a:rPr i="1"/>
              <a:t>Nature Machine Intelligence</a:t>
            </a:r>
            <a:r>
              <a:t>, </a:t>
            </a:r>
            <a:r>
              <a:rPr i="1"/>
              <a:t>2</a:t>
            </a:r>
            <a:r>
              <a:t>(8), 423–425. </a:t>
            </a:r>
            <a:r>
              <a:rPr u="sng">
                <a:hlinkClick r:id="rId8"/>
              </a:rPr>
              <a:t>https://doi.org/10.1038/s42256-020-0219-9</a:t>
            </a:r>
            <a:endParaRPr lang="en-GB" sz="850" dirty="0"/>
          </a:p>
          <a:p>
            <a:pPr>
              <a:lnSpc>
                <a:spcPct val="100000"/>
              </a:lnSpc>
              <a:spcBef>
                <a:spcPts val="0"/>
              </a:spcBef>
              <a:defRPr sz="850"/>
            </a:pPr>
            <a:r>
              <a:t>Hasas, A., et al. (2024). AI for social good: Leveraging artificial intelligence for community development. </a:t>
            </a:r>
            <a:r>
              <a:rPr i="1"/>
              <a:t>Journal of Community Service and Society Empowerment</a:t>
            </a:r>
            <a:r>
              <a:t>, 2(2), 196–210.</a:t>
            </a:r>
          </a:p>
          <a:p>
            <a:pPr>
              <a:lnSpc>
                <a:spcPct val="100000"/>
              </a:lnSpc>
              <a:spcBef>
                <a:spcPts val="0"/>
              </a:spcBef>
              <a:defRPr sz="850"/>
            </a:pPr>
            <a:r>
              <a:t>Li, H., Zhang, R., Lee, Y.-C., Kraut, R. E., &amp; Mohr, D. C. (2023). Systematic review and meta-analysis of AI-based conversational agents for promoting mental health and well-being. </a:t>
            </a:r>
            <a:r>
              <a:rPr i="1"/>
              <a:t>npj Digital Medicine</a:t>
            </a:r>
            <a:r>
              <a:t>, 6, 236.</a:t>
            </a:r>
          </a:p>
          <a:p>
            <a:pPr>
              <a:lnSpc>
                <a:spcPct val="100000"/>
              </a:lnSpc>
              <a:spcBef>
                <a:spcPts val="0"/>
              </a:spcBef>
              <a:defRPr sz="850"/>
            </a:pPr>
            <a:r>
              <a:t>D. C. G. Mendes, R. Costa, G. Agrela, S. B. i. Badia and M. S. Cameirão, "Evaluating the Impact of Anthropomorphism and Verbal Interaction on Users’ Perception of a Virtual Agent in Facilitating Self-Disclosure," </a:t>
            </a:r>
            <a:r>
              <a:rPr i="1"/>
              <a:t>2024 IEEE 12th International Conference on Serious Games and Applications for Health (SeGAH)</a:t>
            </a:r>
            <a:r>
              <a:t>, Funchal, Portugal, 2024, S. 1–8, doi: 10.1109/SeGAH61285.2024.10639572.</a:t>
            </a:r>
          </a:p>
          <a:p>
            <a:pPr>
              <a:lnSpc>
                <a:spcPct val="100000"/>
              </a:lnSpc>
              <a:spcBef>
                <a:spcPts val="0"/>
              </a:spcBef>
              <a:defRPr sz="850"/>
            </a:pPr>
            <a:r>
              <a:t>Naseer, A., Ahmad, N. R., &amp; Chishti, M. A. (2025). Psychological Impacts of AI Dependence: Assessing the Cognitive and Emotional Costs of Intelligent Systems in Daily Life. </a:t>
            </a:r>
            <a:r>
              <a:rPr i="1"/>
              <a:t>Review of Applied Management and Social Sciences</a:t>
            </a:r>
            <a:r>
              <a:t>, </a:t>
            </a:r>
            <a:r>
              <a:rPr i="1"/>
              <a:t>8</a:t>
            </a:r>
            <a:r>
              <a:t>(1), 291–307. </a:t>
            </a:r>
            <a:r>
              <a:rPr u="sng">
                <a:hlinkClick r:id="rId9"/>
              </a:rPr>
              <a:t>https://doi.org/10.47067/ramss.v8i1.458</a:t>
            </a:r>
            <a:endParaRPr lang="en-GB" sz="850" dirty="0"/>
          </a:p>
          <a:p>
            <a:pPr>
              <a:lnSpc>
                <a:spcPct val="100000"/>
              </a:lnSpc>
              <a:spcBef>
                <a:spcPts val="0"/>
              </a:spcBef>
              <a:defRPr sz="850"/>
            </a:pPr>
            <a:r>
              <a:t>Polishchuk, A. (26. Januar 2024). </a:t>
            </a:r>
            <a:r>
              <a:rPr i="1"/>
              <a:t>AI Poses Risks to Both Authoritarian and Democratic Politics</a:t>
            </a:r>
            <a:r>
              <a:t>. Wilson Center. Abgerufen am 27.03.2025 von </a:t>
            </a:r>
            <a:r>
              <a:rPr u="sng">
                <a:hlinkClick r:id="rId10"/>
              </a:rPr>
              <a:t>https://www.wilsoncenter.org/blog-post/ai-poses-risks-both-authoritarian-and-democratic-politics</a:t>
            </a:r>
            <a:endParaRPr lang="en-GB" sz="850" dirty="0"/>
          </a:p>
          <a:p>
            <a:pPr>
              <a:lnSpc>
                <a:spcPct val="100000"/>
              </a:lnSpc>
              <a:spcBef>
                <a:spcPts val="0"/>
              </a:spcBef>
              <a:defRPr sz="850"/>
            </a:pPr>
            <a:r>
              <a:t>Zhang, J., Hu, X., &amp; Fang, C. (2025). </a:t>
            </a:r>
            <a:r>
              <a:rPr i="1"/>
              <a:t>AI and the climate crisis: Accelerating climate action through artificial intelligence</a:t>
            </a:r>
            <a:r>
              <a:t> [Report]. UNDP Climate Promise Initiative. Abgerufen am 28.01.2026 von </a:t>
            </a:r>
            <a:r>
              <a:rPr u="sng">
                <a:hlinkClick r:id="rId11"/>
              </a:rPr>
              <a:t>https://www.undp.org/sites/g/files/zskgke326/files/2025-12/ai-and-the-climate-crisis.pdf</a:t>
            </a:r>
            <a:r>
              <a:t> </a:t>
            </a:r>
          </a:p>
          <a:p>
            <a:pPr>
              <a:lnSpc>
                <a:spcPct val="100000"/>
              </a:lnSpc>
              <a:spcBef>
                <a:spcPts val="0"/>
              </a:spcBef>
              <a:defRPr sz="850"/>
            </a:pPr>
            <a:r>
              <a:t>UNESCO. (2024). </a:t>
            </a:r>
            <a:r>
              <a:rPr i="1"/>
              <a:t>AI competency framework for teachers</a:t>
            </a:r>
            <a:r>
              <a:t>. UNESCO. Abgerufen am 28.01.2026 von  </a:t>
            </a:r>
            <a:r>
              <a:rPr u="sng">
                <a:hlinkClick r:id="rId12"/>
              </a:rPr>
              <a:t>https://doi.org/10.54675/ZJTE2084</a:t>
            </a:r>
            <a:endParaRPr lang="en-GB" sz="850" dirty="0"/>
          </a:p>
          <a:p>
            <a:pPr>
              <a:lnSpc>
                <a:spcPct val="100000"/>
              </a:lnSpc>
              <a:spcBef>
                <a:spcPts val="0"/>
              </a:spcBef>
              <a:defRPr sz="850"/>
            </a:pPr>
            <a:r>
              <a:t>UNGA. (2024). </a:t>
            </a:r>
            <a:r>
              <a:rPr i="1"/>
              <a:t>Seizing the opportunities of safe, secure, and trustworthy artificial intelligence systems for sustainable development</a:t>
            </a:r>
            <a:r>
              <a:t> (Resolution A/78/L.57). Generalversammlung der Vereinten Nationen. Abgerufen am 28.01.2026 von </a:t>
            </a:r>
            <a:r>
              <a:rPr u="sng">
                <a:hlinkClick r:id="rId13"/>
              </a:rPr>
              <a:t>https://docs.un.org/en/A/78/L.49</a:t>
            </a:r>
            <a:r>
              <a:t> </a:t>
            </a:r>
          </a:p>
          <a:p>
            <a:pPr>
              <a:lnSpc>
                <a:spcPct val="100000"/>
              </a:lnSpc>
              <a:spcBef>
                <a:spcPts val="0"/>
              </a:spcBef>
              <a:defRPr sz="850"/>
            </a:pPr>
            <a:r>
              <a:t>Global Compact der Vereinten Nationen. (2025). </a:t>
            </a:r>
            <a:r>
              <a:rPr i="1"/>
              <a:t>Artificial intelligence and the sustainable development goals: Operationalizing AI for global impact</a:t>
            </a:r>
            <a:r>
              <a:t>. Büro des UN Global Compact. Abgerufen am 28.01.2026 von </a:t>
            </a:r>
            <a:r>
              <a:rPr u="sng">
                <a:hlinkClick r:id="rId14"/>
              </a:rPr>
              <a:t>https://unglobalcompact.org/compactjournal/artificial-intelligence-and-sustainable-development-goals-operationalizing</a:t>
            </a:r>
            <a:r>
              <a:t> </a:t>
            </a:r>
          </a:p>
          <a:p>
            <a:pPr>
              <a:lnSpc>
                <a:spcPct val="100000"/>
              </a:lnSpc>
              <a:spcBef>
                <a:spcPts val="0"/>
              </a:spcBef>
              <a:defRPr sz="850"/>
            </a:pPr>
            <a:r>
              <a:t>Weltwirtschaftsforum und RAND Corporation. (18. Mai 2018). </a:t>
            </a:r>
            <a:r>
              <a:rPr i="1"/>
              <a:t>Truth Decay in public discourse and how to fight it</a:t>
            </a:r>
            <a:r>
              <a:t>. Abgerufen am 28.03.2025 von </a:t>
            </a:r>
            <a:r>
              <a:rPr u="sng">
                <a:hlinkClick r:id="rId15"/>
              </a:rPr>
              <a:t>https://www.weforum.org/stories/2018/05/truth-decay-in-public-discourse-and-how-to-fight-it/</a:t>
            </a:r>
            <a:endParaRPr lang="en-GB" sz="850" dirty="0"/>
          </a:p>
          <a:p>
            <a:pPr>
              <a:lnSpc>
                <a:spcPct val="100000"/>
              </a:lnSpc>
              <a:spcBef>
                <a:spcPts val="0"/>
              </a:spcBef>
              <a:defRPr sz="850"/>
            </a:pPr>
            <a:r>
              <a:t>Yankouskaya, A., Liebherr, M., &amp; Ali, R. (2025). Can ChatGPT Be Addictive? A Call to Examine the Shift from Support to Dependence in AI Conversational Large Language Models. </a:t>
            </a:r>
            <a:r>
              <a:rPr i="1"/>
              <a:t>Human-Centric Intelligent Systems</a:t>
            </a:r>
            <a:r>
              <a:t>. </a:t>
            </a:r>
            <a:r>
              <a:rPr u="sng">
                <a:hlinkClick r:id="rId16"/>
              </a:rPr>
              <a:t>https://doi.org/10.1007/s44230-025-00090-w</a:t>
            </a:r>
            <a:endParaRPr lang="en-GB" sz="850" dirty="0"/>
          </a:p>
          <a:p>
            <a:pPr>
              <a:lnSpc>
                <a:spcPct val="100000"/>
              </a:lnSpc>
              <a:spcBef>
                <a:spcPts val="0"/>
              </a:spcBef>
              <a:defRPr sz="850"/>
            </a:pPr>
            <a:r>
              <a:t>Yılmaz, Ö. (2024). Personalised learning and artificial intelligence in science education: Current state and future perspectives. </a:t>
            </a:r>
            <a:r>
              <a:rPr i="1"/>
              <a:t>Educational Technology Quarterly</a:t>
            </a:r>
            <a:r>
              <a:t>, </a:t>
            </a:r>
            <a:r>
              <a:rPr i="1"/>
              <a:t>2024</a:t>
            </a:r>
            <a:r>
              <a:t>(3), 255–274. </a:t>
            </a:r>
            <a:r>
              <a:rPr b="1" u="sng">
                <a:hlinkClick r:id="rId17"/>
              </a:rPr>
              <a:t>https://doi.org/10.55056/etq.744</a:t>
            </a:r>
            <a:endParaRPr lang="en-GB" sz="850" dirty="0"/>
          </a:p>
          <a:p>
            <a:pPr>
              <a:lnSpc>
                <a:spcPct val="100000"/>
              </a:lnSpc>
              <a:spcBef>
                <a:spcPts val="0"/>
              </a:spcBef>
              <a:defRPr sz="850"/>
            </a:pPr>
            <a:r>
              <a:t>Yuan, L., Zhou, X., &amp; Rajaram, K. (2025). </a:t>
            </a:r>
            <a:r>
              <a:rPr i="1"/>
              <a:t>The impact of AI adoption in the workplace on employees: A systematic review</a:t>
            </a:r>
            <a:r>
              <a:t>. Jahrestagung 2025 der British Academy of Management (BAM). Abgerufen am 28.01.2026 von </a:t>
            </a:r>
            <a:r>
              <a:rPr u="sng">
                <a:hlinkClick r:id="rId18"/>
              </a:rPr>
              <a:t>https://www.researchgate.net/publication/396219396_The_Impact_of_AI_Adoption_in_the_Workplace_on_Employees_A_Systematic_Review</a:t>
            </a:r>
            <a:r>
              <a:t> </a:t>
            </a:r>
          </a:p>
          <a:p>
            <a:pPr>
              <a:lnSpc>
                <a:spcPct val="100000"/>
              </a:lnSpc>
              <a:spcBef>
                <a:spcPts val="0"/>
              </a:spcBef>
              <a:defRPr sz="850"/>
            </a:pPr>
            <a:r>
              <a:t>Zhai, C., Wibowo, S., &amp; Li, L. D. (2024). The effects of over-reliance on AI dialogue systems on students’ cognitive abilities: a systematic review. </a:t>
            </a:r>
            <a:r>
              <a:rPr i="1"/>
              <a:t>Smart Learning Environments</a:t>
            </a:r>
            <a:r>
              <a:t>, </a:t>
            </a:r>
            <a:r>
              <a:rPr i="1"/>
              <a:t>11</a:t>
            </a:r>
            <a:r>
              <a:t>(1), 28. </a:t>
            </a:r>
            <a:r>
              <a:rPr u="sng">
                <a:hlinkClick r:id="rId19"/>
              </a:rPr>
              <a:t>https://doi.org/10.1186/s40561-024-00316-7</a:t>
            </a:r>
            <a:endParaRPr lang="en-GB" sz="850" dirty="0"/>
          </a:p>
          <a:p>
            <a:pPr>
              <a:lnSpc>
                <a:spcPct val="100000"/>
              </a:lnSpc>
              <a:spcBef>
                <a:spcPts val="0"/>
              </a:spcBef>
              <a:defRPr sz="850"/>
            </a:pPr>
            <a:r>
              <a:t>Zhang, S., Zhao, X., Zhou, T., &amp; Kim, J. H. (2024). Do you have AI dependency? The roles of academic self-efficacy, academic stress, and performance expectations on problematic AI usage behavior. </a:t>
            </a:r>
            <a:r>
              <a:rPr i="1"/>
              <a:t>International Journal of Educational Technology in Higher Education</a:t>
            </a:r>
            <a:r>
              <a:t>, </a:t>
            </a:r>
            <a:r>
              <a:rPr i="1"/>
              <a:t>21</a:t>
            </a:r>
            <a:r>
              <a:t>(1), 34. </a:t>
            </a:r>
            <a:r>
              <a:rPr u="sng">
                <a:hlinkClick r:id="rId20"/>
              </a:rPr>
              <a:t>https://doi.org/10.1186/s41239-024-00467-0</a:t>
            </a:r>
            <a:endParaRPr lang="en-GB" sz="850" dirty="0"/>
          </a:p>
        </p:txBody>
      </p:sp>
      <p:sp>
        <p:nvSpPr>
          <p:cNvPr id="8" name="Textfeld 5">
            <a:extLst>
              <a:ext uri="{FF2B5EF4-FFF2-40B4-BE49-F238E27FC236}">
                <a16:creationId xmlns:a16="http://schemas.microsoft.com/office/drawing/2014/main" id="{40CC5572-6AAA-437C-8A04-74E1CDB94D5C}"/>
              </a:ext>
            </a:extLst>
          </p:cNvPr>
          <p:cNvSpPr/>
          <p:nvPr/>
        </p:nvSpPr>
        <p:spPr>
          <a:xfrm>
            <a:off x="457200" y="755280"/>
            <a:ext cx="7121188"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defRPr sz="3200" b="1">
                <a:latin typeface="+mj-lt"/>
              </a:defRPr>
            </a:pPr>
            <a:r>
              <a:t>Quellen</a:t>
            </a:r>
          </a:p>
        </p:txBody>
      </p:sp>
    </p:spTree>
    <p:extLst>
      <p:ext uri="{BB962C8B-B14F-4D97-AF65-F5344CB8AC3E}">
        <p14:creationId xmlns:p14="http://schemas.microsoft.com/office/powerpoint/2010/main" val="1696501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dirty="0">
                    <a:solidFill>
                      <a:srgbClr val="0B163B"/>
                    </a:solidFill>
                  </a:rPr>
                  <a:t>Dieses Werk ist lizenziert unter </a:t>
                </a:r>
                <a:r>
                  <a:rPr lang="de-DE" b="1" u="sng" dirty="0">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119679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Einsatz von KI im Alltag</a:t>
            </a:r>
            <a:endParaRPr lang="nl-BE" sz="3600" dirty="0">
              <a:solidFill>
                <a:srgbClr val="000000"/>
              </a:solidFill>
              <a:latin typeface="Arial"/>
            </a:endParaRPr>
          </a:p>
        </p:txBody>
      </p:sp>
    </p:spTree>
    <p:extLst>
      <p:ext uri="{BB962C8B-B14F-4D97-AF65-F5344CB8AC3E}">
        <p14:creationId xmlns:p14="http://schemas.microsoft.com/office/powerpoint/2010/main" val="346371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FDE88F10-32F0-4DCF-A2FC-878F0EDE984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2AF1C375-42E2-0AD8-7EF4-8A677BABA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6" name="Title 1">
            <a:extLst>
              <a:ext uri="{FF2B5EF4-FFF2-40B4-BE49-F238E27FC236}">
                <a16:creationId xmlns:a16="http://schemas.microsoft.com/office/drawing/2014/main" id="{3087F80D-3757-935E-E0B7-1B2D9C259E6F}"/>
              </a:ext>
            </a:extLst>
          </p:cNvPr>
          <p:cNvSpPr>
            <a:spLocks noGrp="1"/>
          </p:cNvSpPr>
          <p:nvPr/>
        </p:nvSpPr>
        <p:spPr>
          <a:xfrm>
            <a:off x="838200" y="500319"/>
            <a:ext cx="10515600" cy="1325563"/>
          </a:xfrm>
          <a:prstGeom prst="rect">
            <a:avLst/>
          </a:prstGeom>
        </p:spPr>
        <p:txBody>
          <a:bodyPr vert="horz"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Rechteck 10">
            <a:extLst>
              <a:ext uri="{FF2B5EF4-FFF2-40B4-BE49-F238E27FC236}">
                <a16:creationId xmlns:a16="http://schemas.microsoft.com/office/drawing/2014/main" id="{490DDA1A-8658-41BA-B8FD-163D5840353B}"/>
              </a:ext>
            </a:extLst>
          </p:cNvPr>
          <p:cNvSpPr/>
          <p:nvPr/>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sp>
        <p:nvSpPr>
          <p:cNvPr id="13" name="PlaceHolder 1">
            <a:extLst>
              <a:ext uri="{FF2B5EF4-FFF2-40B4-BE49-F238E27FC236}">
                <a16:creationId xmlns:a16="http://schemas.microsoft.com/office/drawing/2014/main" id="{9974AFFA-8EA7-4BF4-A070-4B5FA3B9C40A}"/>
              </a:ext>
            </a:extLst>
          </p:cNvPr>
          <p:cNvSpPr txBox="1">
            <a:spLocks/>
          </p:cNvSpPr>
          <p:nvPr/>
        </p:nvSpPr>
        <p:spPr>
          <a:xfrm>
            <a:off x="457200" y="2392020"/>
            <a:ext cx="3499589" cy="2571120"/>
          </a:xfrm>
          <a:prstGeom prst="rect">
            <a:avLst/>
          </a:prstGeom>
          <a:noFill/>
          <a:ln w="0">
            <a:noFill/>
          </a:ln>
        </p:spPr>
        <p:txBody>
          <a:bodyPr vert="horz"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1001"/>
              </a:spcBef>
              <a:tabLst>
                <a:tab pos="0" algn="l"/>
              </a:tabLst>
              <a:defRPr>
                <a:ea typeface="+mj-lt"/>
                <a:cs typeface="+mj-lt"/>
              </a:defRPr>
            </a:pPr>
            <a:r>
              <a:t>KI im Alltag</a:t>
            </a:r>
            <a:endParaRPr lang="de-DE" dirty="0">
              <a:solidFill>
                <a:schemeClr val="dk1"/>
              </a:solidFill>
              <a:latin typeface="Garet Book"/>
            </a:endParaRPr>
          </a:p>
        </p:txBody>
      </p:sp>
      <p:sp>
        <p:nvSpPr>
          <p:cNvPr id="14" name="Textfeld 5">
            <a:extLst>
              <a:ext uri="{FF2B5EF4-FFF2-40B4-BE49-F238E27FC236}">
                <a16:creationId xmlns:a16="http://schemas.microsoft.com/office/drawing/2014/main" id="{B4A803BE-DEB8-4776-9390-EF51C648D68E}"/>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ÜBUNG</a:t>
            </a:r>
            <a:endParaRPr lang="nl-BE" sz="3200" b="0" u="none" strike="noStrike" dirty="0">
              <a:solidFill>
                <a:srgbClr val="000000"/>
              </a:solidFill>
              <a:effectLst/>
              <a:uFillTx/>
              <a:latin typeface="Arial"/>
            </a:endParaRPr>
          </a:p>
        </p:txBody>
      </p:sp>
      <p:pic>
        <p:nvPicPr>
          <p:cNvPr id="16" name="Grafik 15">
            <a:extLst>
              <a:ext uri="{FF2B5EF4-FFF2-40B4-BE49-F238E27FC236}">
                <a16:creationId xmlns:a16="http://schemas.microsoft.com/office/drawing/2014/main" id="{25B136B8-2FED-49CC-B5CB-30782E1D2E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4186" y="5797969"/>
            <a:ext cx="1027814" cy="1059828"/>
          </a:xfrm>
          <a:prstGeom prst="rect">
            <a:avLst/>
          </a:prstGeom>
        </p:spPr>
      </p:pic>
      <p:sp>
        <p:nvSpPr>
          <p:cNvPr id="17" name="Inhaltsplatzhalter 2">
            <a:extLst>
              <a:ext uri="{FF2B5EF4-FFF2-40B4-BE49-F238E27FC236}">
                <a16:creationId xmlns:a16="http://schemas.microsoft.com/office/drawing/2014/main" id="{190534A2-084D-4ABF-A720-50E88EC50040}"/>
              </a:ext>
            </a:extLst>
          </p:cNvPr>
          <p:cNvSpPr/>
          <p:nvPr/>
        </p:nvSpPr>
        <p:spPr>
          <a:xfrm>
            <a:off x="4562671" y="2030137"/>
            <a:ext cx="5962260" cy="1059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defRPr sz="2000" b="1">
                <a:solidFill>
                  <a:schemeClr val="dk1"/>
                </a:solidFill>
                <a:effectLst/>
                <a:uFillTx/>
                <a:latin typeface="+mj-lt"/>
              </a:defRPr>
            </a:pPr>
            <a:r>
              <a:t>Ansatz:</a:t>
            </a:r>
            <a:endParaRPr lang="nl-BE" sz="2000" b="0" u="none" strike="noStrike" dirty="0">
              <a:solidFill>
                <a:srgbClr val="000000"/>
              </a:solidFill>
              <a:effectLst/>
              <a:uFillTx/>
              <a:latin typeface="+mj-lt"/>
            </a:endParaRPr>
          </a:p>
          <a:p>
            <a:pPr marL="285750" indent="-285750">
              <a:spcBef>
                <a:spcPts val="1001"/>
              </a:spcBef>
              <a:buFont typeface="Arial" panose="020B0604020202020204" pitchFamily="34" charset="0"/>
              <a:buChar char="•"/>
            </a:pPr>
            <a:r>
              <a:t>Was bedeuten die Hashtags #chatgptprompts und #chatgpttrend? </a:t>
            </a:r>
            <a:r>
              <a:rPr u="sng"/>
              <a:t>Recherchieren Sie kurz</a:t>
            </a:r>
            <a:r>
              <a:t>.</a:t>
            </a:r>
          </a:p>
        </p:txBody>
      </p:sp>
      <p:sp>
        <p:nvSpPr>
          <p:cNvPr id="18" name="Inhaltsplatzhalter 2">
            <a:extLst>
              <a:ext uri="{FF2B5EF4-FFF2-40B4-BE49-F238E27FC236}">
                <a16:creationId xmlns:a16="http://schemas.microsoft.com/office/drawing/2014/main" id="{811C1238-B491-46B5-8692-D27A2F10DCF5}"/>
              </a:ext>
            </a:extLst>
          </p:cNvPr>
          <p:cNvSpPr/>
          <p:nvPr/>
        </p:nvSpPr>
        <p:spPr>
          <a:xfrm>
            <a:off x="4562671" y="3341281"/>
            <a:ext cx="7629329" cy="140216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defTabSz="914400">
              <a:spcBef>
                <a:spcPts val="1001"/>
              </a:spcBef>
              <a:buFont typeface="Arial" panose="020B0604020202020204" pitchFamily="34" charset="0"/>
              <a:buChar char="•"/>
              <a:tabLst>
                <a:tab pos="0" algn="l"/>
              </a:tabLst>
            </a:pPr>
            <a:r>
              <a:rPr u="sng"/>
              <a:t>Besprechen</a:t>
            </a:r>
            <a:r>
              <a:t> Sie die folgenden Fragen in der Gruppe oder zu zweit, oder schreiben Sie Ihre Antworten auf, wenn Sie alleine arbeiten:</a:t>
            </a:r>
          </a:p>
          <a:p>
            <a:pPr lvl="1">
              <a:spcBef>
                <a:spcPts val="1001"/>
              </a:spcBef>
              <a:tabLst>
                <a:tab pos="0" algn="l"/>
              </a:tabLst>
              <a:defRPr sz="1600"/>
            </a:pPr>
            <a:r>
              <a:t>1. Wofür wird KI bei diesen Social-Media-Trends eingesetzt? </a:t>
            </a:r>
          </a:p>
          <a:p>
            <a:pPr lvl="1">
              <a:spcBef>
                <a:spcPts val="1001"/>
              </a:spcBef>
              <a:tabLst>
                <a:tab pos="0" algn="l"/>
              </a:tabLst>
              <a:defRPr sz="1600"/>
            </a:pPr>
            <a:r>
              <a:t>2. Warum nutzen Menschen KI in ihrem Alltag? Beispiele: Effizienz, Produktivität, Inspiration, Neugier, Unterhaltung. </a:t>
            </a:r>
          </a:p>
        </p:txBody>
      </p:sp>
    </p:spTree>
    <p:extLst>
      <p:ext uri="{BB962C8B-B14F-4D97-AF65-F5344CB8AC3E}">
        <p14:creationId xmlns:p14="http://schemas.microsoft.com/office/powerpoint/2010/main" val="642215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Diskussion über die Stärken und Schwächen von KI</a:t>
            </a:r>
            <a:endParaRPr lang="nl-BE" sz="3600" dirty="0">
              <a:solidFill>
                <a:srgbClr val="000000"/>
              </a:solidFill>
              <a:latin typeface="Arial"/>
            </a:endParaRPr>
          </a:p>
        </p:txBody>
      </p:sp>
    </p:spTree>
    <p:extLst>
      <p:ext uri="{BB962C8B-B14F-4D97-AF65-F5344CB8AC3E}">
        <p14:creationId xmlns:p14="http://schemas.microsoft.com/office/powerpoint/2010/main" val="2241000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3D85D50-B025-F673-B032-9C8DB0314413}"/>
            </a:ext>
          </a:extLst>
        </p:cNvPr>
        <p:cNvGrpSpPr/>
        <p:nvPr/>
      </p:nvGrpSpPr>
      <p:grpSpPr>
        <a:xfrm>
          <a:off x="0" y="0"/>
          <a:ext cx="0" cy="0"/>
          <a:chOff x="0" y="0"/>
          <a:chExt cx="0" cy="0"/>
        </a:xfrm>
      </p:grpSpPr>
      <p:sp>
        <p:nvSpPr>
          <p:cNvPr id="14" name="Rechteck 10">
            <a:extLst>
              <a:ext uri="{FF2B5EF4-FFF2-40B4-BE49-F238E27FC236}">
                <a16:creationId xmlns:a16="http://schemas.microsoft.com/office/drawing/2014/main" id="{BC70B625-5B48-4B3F-A3B0-3763A2EC65C3}"/>
              </a:ext>
            </a:extLst>
          </p:cNvPr>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2" name="Rechteck 11">
            <a:extLst>
              <a:ext uri="{FF2B5EF4-FFF2-40B4-BE49-F238E27FC236}">
                <a16:creationId xmlns:a16="http://schemas.microsoft.com/office/drawing/2014/main" id="{B9D078F7-F5AA-B7D2-276D-47B7D795CC5E}"/>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38A0AE6B-A3FC-D3D8-55B9-CDF28740C0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3" name="Rectangle 2">
            <a:extLst>
              <a:ext uri="{FF2B5EF4-FFF2-40B4-BE49-F238E27FC236}">
                <a16:creationId xmlns:a16="http://schemas.microsoft.com/office/drawing/2014/main" id="{2A984BE1-1580-55ED-AA22-319CBAF206EB}"/>
              </a:ext>
            </a:extLst>
          </p:cNvPr>
          <p:cNvSpPr/>
          <p:nvPr/>
        </p:nvSpPr>
        <p:spPr>
          <a:xfrm>
            <a:off x="1905426" y="2070864"/>
            <a:ext cx="3112576" cy="17306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solidFill>
                  <a:srgbClr val="0B163B"/>
                </a:solidFill>
              </a:defRPr>
            </a:pPr>
            <a:r>
              <a:t>Stärken</a:t>
            </a:r>
          </a:p>
        </p:txBody>
      </p:sp>
      <p:sp>
        <p:nvSpPr>
          <p:cNvPr id="6" name="Rectangle 5">
            <a:extLst>
              <a:ext uri="{FF2B5EF4-FFF2-40B4-BE49-F238E27FC236}">
                <a16:creationId xmlns:a16="http://schemas.microsoft.com/office/drawing/2014/main" id="{D930738D-A3CC-EC93-ABE9-6BAD5100783F}"/>
              </a:ext>
            </a:extLst>
          </p:cNvPr>
          <p:cNvSpPr/>
          <p:nvPr/>
        </p:nvSpPr>
        <p:spPr>
          <a:xfrm>
            <a:off x="1905425" y="3801507"/>
            <a:ext cx="3112576" cy="173064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Chancen</a:t>
            </a:r>
          </a:p>
        </p:txBody>
      </p:sp>
      <p:sp>
        <p:nvSpPr>
          <p:cNvPr id="7" name="Rectangle 6">
            <a:extLst>
              <a:ext uri="{FF2B5EF4-FFF2-40B4-BE49-F238E27FC236}">
                <a16:creationId xmlns:a16="http://schemas.microsoft.com/office/drawing/2014/main" id="{E9E805E9-3155-9C65-204C-A86FC6B7F4B6}"/>
              </a:ext>
            </a:extLst>
          </p:cNvPr>
          <p:cNvSpPr/>
          <p:nvPr/>
        </p:nvSpPr>
        <p:spPr>
          <a:xfrm>
            <a:off x="5018000" y="3801506"/>
            <a:ext cx="3112576" cy="173064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Bedrohungen</a:t>
            </a:r>
          </a:p>
        </p:txBody>
      </p:sp>
      <p:sp>
        <p:nvSpPr>
          <p:cNvPr id="8" name="Rectangle 7">
            <a:extLst>
              <a:ext uri="{FF2B5EF4-FFF2-40B4-BE49-F238E27FC236}">
                <a16:creationId xmlns:a16="http://schemas.microsoft.com/office/drawing/2014/main" id="{61CA3388-B817-5108-BDDF-605ED15BAE31}"/>
              </a:ext>
            </a:extLst>
          </p:cNvPr>
          <p:cNvSpPr/>
          <p:nvPr/>
        </p:nvSpPr>
        <p:spPr>
          <a:xfrm>
            <a:off x="5018001" y="2070861"/>
            <a:ext cx="3112576" cy="173064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t>Schwächen</a:t>
            </a:r>
          </a:p>
        </p:txBody>
      </p:sp>
      <p:sp>
        <p:nvSpPr>
          <p:cNvPr id="11" name="Textfeld 5">
            <a:extLst>
              <a:ext uri="{FF2B5EF4-FFF2-40B4-BE49-F238E27FC236}">
                <a16:creationId xmlns:a16="http://schemas.microsoft.com/office/drawing/2014/main" id="{0955F616-BAB6-4CE7-B8EF-10F511686B77}"/>
              </a:ext>
            </a:extLst>
          </p:cNvPr>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defRPr sz="3200" b="1">
                <a:solidFill>
                  <a:schemeClr val="dk1"/>
                </a:solidFill>
                <a:effectLst/>
                <a:uFillTx/>
                <a:latin typeface="Garet Heavy"/>
              </a:defRPr>
            </a:pPr>
            <a:r>
              <a:t>SWOT</a:t>
            </a:r>
            <a:endParaRPr lang="nl-BE" sz="3200" b="0" u="none" strike="noStrike" dirty="0">
              <a:solidFill>
                <a:srgbClr val="000000"/>
              </a:solidFill>
              <a:effectLst/>
              <a:uFillTx/>
              <a:latin typeface="Arial"/>
            </a:endParaRPr>
          </a:p>
        </p:txBody>
      </p:sp>
      <p:sp>
        <p:nvSpPr>
          <p:cNvPr id="15" name="Inhaltsplatzhalter 2">
            <a:extLst>
              <a:ext uri="{FF2B5EF4-FFF2-40B4-BE49-F238E27FC236}">
                <a16:creationId xmlns:a16="http://schemas.microsoft.com/office/drawing/2014/main" id="{145964FF-9A7C-471A-97BF-C91E3310EB6E}"/>
              </a:ext>
            </a:extLst>
          </p:cNvPr>
          <p:cNvSpPr/>
          <p:nvPr/>
        </p:nvSpPr>
        <p:spPr>
          <a:xfrm>
            <a:off x="9959040" y="253548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Ansatz:</a:t>
            </a:r>
          </a:p>
          <a:p>
            <a:pPr marL="285750" indent="-285750" defTabSz="914400">
              <a:lnSpc>
                <a:spcPct val="90000"/>
              </a:lnSpc>
              <a:spcBef>
                <a:spcPts val="1001"/>
              </a:spcBef>
              <a:buFont typeface="Arial" panose="020B0604020202020204" pitchFamily="34" charset="0"/>
              <a:buChar char="•"/>
              <a:tabLst>
                <a:tab pos="0" algn="l"/>
              </a:tabLst>
              <a:defRPr sz="1400" u="sng">
                <a:solidFill>
                  <a:srgbClr val="000000"/>
                </a:solidFill>
                <a:effectLst/>
                <a:uFillTx/>
              </a:defRPr>
            </a:pPr>
            <a:r>
              <a:t>Führen Sie eine SWOT-Analyse der besprochenen Trends durch.</a:t>
            </a:r>
          </a:p>
          <a:p>
            <a:pPr defTabSz="914400">
              <a:lnSpc>
                <a:spcPct val="90000"/>
              </a:lnSpc>
              <a:spcBef>
                <a:spcPts val="1001"/>
              </a:spcBef>
              <a:tabLst>
                <a:tab pos="0" algn="l"/>
              </a:tabLst>
            </a:pPr>
            <a:endParaRPr lang="nl-BE" sz="2000" b="0" u="none" strike="noStrike" dirty="0">
              <a:solidFill>
                <a:srgbClr val="000000"/>
              </a:solidFill>
              <a:effectLst/>
              <a:uFillTx/>
              <a:latin typeface="Arial"/>
            </a:endParaRPr>
          </a:p>
        </p:txBody>
      </p:sp>
    </p:spTree>
    <p:extLst>
      <p:ext uri="{BB962C8B-B14F-4D97-AF65-F5344CB8AC3E}">
        <p14:creationId xmlns:p14="http://schemas.microsoft.com/office/powerpoint/2010/main" val="3160416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B4D0933-48B3-86BD-A605-E486FDD2C917}"/>
            </a:ext>
          </a:extLst>
        </p:cNvPr>
        <p:cNvGrpSpPr/>
        <p:nvPr/>
      </p:nvGrpSpPr>
      <p:grpSpPr>
        <a:xfrm>
          <a:off x="0" y="0"/>
          <a:ext cx="0" cy="0"/>
          <a:chOff x="0" y="0"/>
          <a:chExt cx="0" cy="0"/>
        </a:xfrm>
      </p:grpSpPr>
      <p:pic>
        <p:nvPicPr>
          <p:cNvPr id="11" name="Grafik 4">
            <a:extLst>
              <a:ext uri="{FF2B5EF4-FFF2-40B4-BE49-F238E27FC236}">
                <a16:creationId xmlns:a16="http://schemas.microsoft.com/office/drawing/2014/main" id="{77E7F5DB-DAC8-457F-828B-5147EB3B3156}"/>
              </a:ext>
            </a:extLst>
          </p:cNvPr>
          <p:cNvPicPr/>
          <p:nvPr/>
        </p:nvPicPr>
        <p:blipFill>
          <a:blip r:embed="rId2"/>
          <a:stretch/>
        </p:blipFill>
        <p:spPr>
          <a:xfrm>
            <a:off x="5058000" y="-2880"/>
            <a:ext cx="2075760" cy="2140560"/>
          </a:xfrm>
          <a:prstGeom prst="rect">
            <a:avLst/>
          </a:prstGeom>
          <a:noFill/>
          <a:ln w="0">
            <a:noFill/>
          </a:ln>
        </p:spPr>
      </p:pic>
      <p:sp>
        <p:nvSpPr>
          <p:cNvPr id="13" name="Rechteck 12">
            <a:extLst>
              <a:ext uri="{FF2B5EF4-FFF2-40B4-BE49-F238E27FC236}">
                <a16:creationId xmlns:a16="http://schemas.microsoft.com/office/drawing/2014/main" id="{9F9A00A9-D6A3-460C-8F4F-B5CAC16090D6}"/>
              </a:ext>
            </a:extLst>
          </p:cNvPr>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4" name="PlaceHolder 1">
            <a:extLst>
              <a:ext uri="{FF2B5EF4-FFF2-40B4-BE49-F238E27FC236}">
                <a16:creationId xmlns:a16="http://schemas.microsoft.com/office/drawing/2014/main" id="{A6CDB0E3-65DD-423F-87FF-906D341784C3}"/>
              </a:ext>
            </a:extLst>
          </p:cNvPr>
          <p:cNvSpPr txBox="1">
            <a:spLocks/>
          </p:cNvSpPr>
          <p:nvPr/>
        </p:nvSpPr>
        <p:spPr>
          <a:xfrm>
            <a:off x="1523880" y="2880720"/>
            <a:ext cx="9143640" cy="1530720"/>
          </a:xfrm>
          <a:prstGeom prst="rect">
            <a:avLst/>
          </a:prstGeom>
          <a:noFill/>
          <a:ln w="0">
            <a:noFill/>
          </a:ln>
        </p:spPr>
        <p:txBody>
          <a:bodyPr vert="horz" lIns="91440" tIns="45720" rIns="91440" bIns="4572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spcBef>
                <a:spcPts val="1001"/>
              </a:spcBef>
              <a:tabLst>
                <a:tab pos="0" algn="l"/>
              </a:tabLst>
              <a:defRPr sz="3600" b="1">
                <a:solidFill>
                  <a:schemeClr val="accent4"/>
                </a:solidFill>
                <a:latin typeface="Garet Heavy"/>
              </a:defRPr>
            </a:pPr>
            <a:r>
              <a:t>Positive Auswirkungen des KI-Einsatzes</a:t>
            </a:r>
          </a:p>
        </p:txBody>
      </p:sp>
    </p:spTree>
    <p:extLst>
      <p:ext uri="{BB962C8B-B14F-4D97-AF65-F5344CB8AC3E}">
        <p14:creationId xmlns:p14="http://schemas.microsoft.com/office/powerpoint/2010/main" val="1492656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5851A7-4FE9-40E5-4B13-71405E5BD01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A4CA4D62-F6CF-66D3-422A-6BB05B79D338}"/>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0C7BA05-2E27-D00D-C9D2-4AB2D82C38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EEC09A63-01A8-7ED6-9727-18CBA95CD415}"/>
              </a:ext>
            </a:extLst>
          </p:cNvPr>
          <p:cNvSpPr>
            <a:spLocks noGrp="1"/>
          </p:cNvSpPr>
          <p:nvPr>
            <p:ph idx="1"/>
          </p:nvPr>
        </p:nvSpPr>
        <p:spPr>
          <a:xfrm>
            <a:off x="457200" y="1836000"/>
            <a:ext cx="10505945" cy="3878948"/>
          </a:xfrm>
        </p:spPr>
        <p:txBody>
          <a:bodyPr vert="horz" lIns="91440" tIns="45720" rIns="91440" bIns="45720" anchor="t">
            <a:normAutofit/>
          </a:bodyPr>
          <a:lstStyle/>
          <a:p>
            <a:pPr marL="0" indent="0">
              <a:lnSpc>
                <a:spcPct val="100000"/>
              </a:lnSpc>
              <a:buNone/>
              <a:defRPr sz="2000">
                <a:ea typeface="+mn-lt"/>
                <a:cs typeface="+mn-lt"/>
              </a:defRPr>
            </a:pPr>
            <a:r>
              <a:t>Ein verantwortungsvoller Einsatz von KI kann sich positiv auf unser tägliches Leben auswirken.</a:t>
            </a:r>
          </a:p>
          <a:p>
            <a:pPr marL="0" indent="0">
              <a:lnSpc>
                <a:spcPct val="100000"/>
              </a:lnSpc>
              <a:buNone/>
              <a:defRPr sz="2000">
                <a:ea typeface="+mn-lt"/>
                <a:cs typeface="+mn-lt"/>
              </a:defRPr>
            </a:pPr>
            <a:r>
              <a:t>Zum Beispiel …</a:t>
            </a:r>
          </a:p>
          <a:p>
            <a:pPr marL="457200" lvl="1" indent="0">
              <a:lnSpc>
                <a:spcPct val="100000"/>
              </a:lnSpc>
              <a:spcBef>
                <a:spcPts val="1000"/>
              </a:spcBef>
              <a:buNone/>
              <a:defRPr sz="1600"/>
            </a:pPr>
            <a:r>
              <a:rPr>
                <a:ea typeface="+mn-lt"/>
                <a:cs typeface="+mn-lt"/>
              </a:rPr>
              <a:t>...KI kann </a:t>
            </a:r>
            <a:r>
              <a:rPr>
                <a:highlight>
                  <a:srgbClr val="F1EAFE"/>
                </a:highlight>
                <a:ea typeface="+mn-lt"/>
                <a:cs typeface="+mn-lt"/>
              </a:rPr>
              <a:t>langweilige und repetitive Aufgaben </a:t>
            </a:r>
            <a:r>
              <a:rPr>
                <a:ea typeface="+mn-lt"/>
                <a:cs typeface="+mn-lt"/>
              </a:rPr>
              <a:t>übernehmen, sodass wir uns auf wichtigere, entscheidendere und kreativere Tätigkeiten konzentrieren können (Yuan et al., </a:t>
            </a:r>
            <a:r>
              <a:t>2025</a:t>
            </a:r>
            <a:r>
              <a:rPr>
                <a:ea typeface="+mn-lt"/>
                <a:cs typeface="+mn-lt"/>
              </a:rPr>
              <a:t>).</a:t>
            </a:r>
          </a:p>
          <a:p>
            <a:pPr marL="457200" lvl="1" indent="0">
              <a:lnSpc>
                <a:spcPct val="100000"/>
              </a:lnSpc>
              <a:spcBef>
                <a:spcPts val="1000"/>
              </a:spcBef>
              <a:buNone/>
              <a:defRPr sz="1600">
                <a:ea typeface="+mn-lt"/>
                <a:cs typeface="+mn-lt"/>
              </a:defRPr>
            </a:pPr>
            <a:r>
              <a:t>​...KI-Tutor*innen können uns dabei unterstützen, </a:t>
            </a:r>
            <a:r>
              <a:rPr>
                <a:highlight>
                  <a:srgbClr val="F1EAFE"/>
                </a:highlight>
              </a:rPr>
              <a:t>auf eine Weise zu lernen, die unseren individuellen Bedürfnissen entspricht</a:t>
            </a:r>
            <a:r>
              <a:t> (Yılmaz, 2024).</a:t>
            </a:r>
          </a:p>
          <a:p>
            <a:pPr marL="457200" lvl="1" indent="0">
              <a:lnSpc>
                <a:spcPct val="100000"/>
              </a:lnSpc>
              <a:spcBef>
                <a:spcPts val="1000"/>
              </a:spcBef>
              <a:buNone/>
              <a:defRPr sz="1600"/>
            </a:pPr>
            <a:r>
              <a:t>… unter bestimmten Umständen können KI-Apps zur Förderung der psychischen Gesundheit </a:t>
            </a:r>
            <a:r>
              <a:rPr>
                <a:highlight>
                  <a:srgbClr val="F1EAFE"/>
                </a:highlight>
              </a:rPr>
              <a:t>unseren Stress, unsere Ängste und Depressionen lindern</a:t>
            </a:r>
            <a:r>
              <a:t>, wenn wir keine Hilfe von Fachleuten oder Freund*innen in Anspruch nehmen können (Li et al., 2023).</a:t>
            </a:r>
          </a:p>
        </p:txBody>
      </p:sp>
      <p:sp>
        <p:nvSpPr>
          <p:cNvPr id="10" name="Textfeld 5">
            <a:extLst>
              <a:ext uri="{FF2B5EF4-FFF2-40B4-BE49-F238E27FC236}">
                <a16:creationId xmlns:a16="http://schemas.microsoft.com/office/drawing/2014/main" id="{5CDF9614-A812-48DF-8096-DB6AFCA4B7C7}"/>
              </a:ext>
            </a:extLst>
          </p:cNvPr>
          <p:cNvSpPr/>
          <p:nvPr/>
        </p:nvSpPr>
        <p:spPr>
          <a:xfrm>
            <a:off x="457200" y="755280"/>
            <a:ext cx="10009762"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t>Positive individuelle Auswirkungen von KI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41163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B506D2-558C-F72B-6D92-5D670C2F86FF}"/>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8D4E1763-0445-CC59-82D8-D34E9A7E820C}"/>
              </a:ext>
            </a:extLst>
          </p:cNvPr>
          <p:cNvSpPr/>
          <p:nvPr/>
        </p:nvSpPr>
        <p:spPr>
          <a:xfrm>
            <a:off x="0" y="-19964"/>
            <a:ext cx="12192000" cy="516921"/>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dirty="0">
              <a:solidFill>
                <a:srgbClr val="94AEE8"/>
              </a:solidFill>
            </a:endParaRPr>
          </a:p>
        </p:txBody>
      </p:sp>
      <p:pic>
        <p:nvPicPr>
          <p:cNvPr id="2" name="Grafik 1">
            <a:extLst>
              <a:ext uri="{FF2B5EF4-FFF2-40B4-BE49-F238E27FC236}">
                <a16:creationId xmlns:a16="http://schemas.microsoft.com/office/drawing/2014/main" id="{92702F92-1C6E-8DA7-52FC-2A136D7ECE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4186" y="5798172"/>
            <a:ext cx="1027814" cy="1059828"/>
          </a:xfrm>
          <a:prstGeom prst="rect">
            <a:avLst/>
          </a:prstGeom>
        </p:spPr>
      </p:pic>
      <p:sp>
        <p:nvSpPr>
          <p:cNvPr id="5" name="Subtitle 4">
            <a:extLst>
              <a:ext uri="{FF2B5EF4-FFF2-40B4-BE49-F238E27FC236}">
                <a16:creationId xmlns:a16="http://schemas.microsoft.com/office/drawing/2014/main" id="{B6F8764D-AC48-6C10-610C-FFB76044B337}"/>
              </a:ext>
            </a:extLst>
          </p:cNvPr>
          <p:cNvSpPr>
            <a:spLocks noGrp="1"/>
          </p:cNvSpPr>
          <p:nvPr>
            <p:ph idx="1"/>
          </p:nvPr>
        </p:nvSpPr>
        <p:spPr>
          <a:xfrm>
            <a:off x="457200" y="1836000"/>
            <a:ext cx="10504800" cy="4443037"/>
          </a:xfrm>
        </p:spPr>
        <p:txBody>
          <a:bodyPr vert="horz" lIns="91440" tIns="45720" rIns="91440" bIns="45720" anchor="t">
            <a:normAutofit/>
          </a:bodyPr>
          <a:lstStyle/>
          <a:p>
            <a:pPr>
              <a:lnSpc>
                <a:spcPct val="100000"/>
              </a:lnSpc>
              <a:defRPr sz="2000">
                <a:ea typeface="+mn-lt"/>
                <a:cs typeface="+mn-lt"/>
              </a:defRPr>
            </a:pPr>
            <a:r>
              <a:t>KI hat einen positiven Einfluss auf unser gemeinsames, globales Leben.</a:t>
            </a:r>
            <a:endParaRPr lang="en-GB" sz="2000" dirty="0"/>
          </a:p>
          <a:p>
            <a:pPr>
              <a:lnSpc>
                <a:spcPct val="100000"/>
              </a:lnSpc>
            </a:pPr>
            <a:endParaRPr lang="en-GB" sz="2000" dirty="0"/>
          </a:p>
          <a:p>
            <a:pPr>
              <a:lnSpc>
                <a:spcPct val="100000"/>
              </a:lnSpc>
              <a:defRPr sz="2000"/>
            </a:pPr>
            <a:r>
              <a:t>Untersuchungen zeigen, dass KI bei verantwortungsvollem Einsatz </a:t>
            </a:r>
            <a:r>
              <a:rPr>
                <a:ea typeface="+mn-lt"/>
                <a:cs typeface="+mn-lt"/>
              </a:rPr>
              <a:t>erhebliche </a:t>
            </a:r>
            <a:r>
              <a:rPr>
                <a:highlight>
                  <a:srgbClr val="F1EAFE"/>
                </a:highlight>
                <a:ea typeface="+mn-lt"/>
                <a:cs typeface="+mn-lt"/>
              </a:rPr>
              <a:t>positive Auswirkungen auf „das Gesundheitswesen, das Bildungswesen, die ökologische Nachhaltigkeit und die Stärkung der Gemeinschaft“ haben kann </a:t>
            </a:r>
            <a:r>
              <a:rPr>
                <a:ea typeface="+mn-lt"/>
                <a:cs typeface="+mn-lt"/>
              </a:rPr>
              <a:t>(Hasas et al., 2024, S. 206)</a:t>
            </a:r>
            <a:r>
              <a:t>.</a:t>
            </a:r>
            <a:endParaRPr lang="en-GB" sz="2000" dirty="0"/>
          </a:p>
          <a:p>
            <a:pPr>
              <a:lnSpc>
                <a:spcPct val="100000"/>
              </a:lnSpc>
            </a:pPr>
            <a:endParaRPr lang="en-GB" sz="2000" dirty="0"/>
          </a:p>
          <a:p>
            <a:pPr>
              <a:lnSpc>
                <a:spcPct val="100000"/>
              </a:lnSpc>
              <a:defRPr sz="2000"/>
            </a:pPr>
            <a:r>
              <a:t>Dies wird zudem durch die Art und Weise verdeutlicht, wie KI zum Erreichen der </a:t>
            </a:r>
            <a:r>
              <a:rPr>
                <a:highlight>
                  <a:srgbClr val="F1EAFE"/>
                </a:highlight>
              </a:rPr>
              <a:t>Ziele für nachhaltige Entwicklung (SDGs) der Vereinten Nationen</a:t>
            </a:r>
            <a:r>
              <a:t> eingesetzt wird. </a:t>
            </a:r>
            <a:endParaRPr lang="en-GB" sz="2000" dirty="0">
              <a:solidFill>
                <a:srgbClr val="000000"/>
              </a:solidFill>
              <a:highlight>
                <a:srgbClr val="F1EAFE"/>
              </a:highlight>
            </a:endParaRPr>
          </a:p>
        </p:txBody>
      </p:sp>
      <p:sp>
        <p:nvSpPr>
          <p:cNvPr id="7" name="Textfeld 5">
            <a:extLst>
              <a:ext uri="{FF2B5EF4-FFF2-40B4-BE49-F238E27FC236}">
                <a16:creationId xmlns:a16="http://schemas.microsoft.com/office/drawing/2014/main" id="{86C467F8-6E3C-4232-8F9F-8C1FF5E63A40}"/>
              </a:ext>
            </a:extLst>
          </p:cNvPr>
          <p:cNvSpPr/>
          <p:nvPr/>
        </p:nvSpPr>
        <p:spPr>
          <a:xfrm>
            <a:off x="457199" y="755280"/>
            <a:ext cx="11656979" cy="58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defRPr sz="3200" b="1">
                <a:solidFill>
                  <a:schemeClr val="dk1"/>
                </a:solidFill>
                <a:effectLst/>
                <a:uFillTx/>
                <a:latin typeface="Garet Heavy"/>
              </a:defRPr>
            </a:pPr>
            <a:r>
              <a:rPr dirty="0"/>
              <a:t>Positive </a:t>
            </a:r>
            <a:r>
              <a:rPr dirty="0" err="1"/>
              <a:t>gesellschaftliche</a:t>
            </a:r>
            <a:r>
              <a:rPr dirty="0"/>
              <a:t> </a:t>
            </a:r>
            <a:r>
              <a:rPr dirty="0" err="1"/>
              <a:t>Auswirkungen</a:t>
            </a:r>
            <a:r>
              <a:rPr dirty="0"/>
              <a:t> von KI</a:t>
            </a:r>
            <a:endParaRPr lang="nl-BE" sz="3200" b="0" u="none" strike="noStrike" dirty="0">
              <a:solidFill>
                <a:srgbClr val="000000"/>
              </a:solidFill>
              <a:effectLst/>
              <a:uFillTx/>
              <a:latin typeface="Arial"/>
            </a:endParaRPr>
          </a:p>
        </p:txBody>
      </p:sp>
    </p:spTree>
    <p:extLst>
      <p:ext uri="{BB962C8B-B14F-4D97-AF65-F5344CB8AC3E}">
        <p14:creationId xmlns:p14="http://schemas.microsoft.com/office/powerpoint/2010/main" val="3595081867"/>
      </p:ext>
    </p:extLst>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2922</Words>
  <Application>Microsoft Office PowerPoint</Application>
  <PresentationFormat>Breitbild</PresentationFormat>
  <Paragraphs>199</Paragraphs>
  <Slides>27</Slides>
  <Notes>8</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27</vt:i4>
      </vt:variant>
    </vt:vector>
  </HeadingPairs>
  <TitlesOfParts>
    <vt:vector size="34" baseType="lpstr">
      <vt:lpstr>Arial</vt:lpstr>
      <vt:lpstr>Garet Heavy</vt:lpstr>
      <vt:lpstr>Calibri</vt:lpstr>
      <vt:lpstr>Garet Book</vt:lpstr>
      <vt:lpstr>Courier New</vt:lpstr>
      <vt:lpstr>Office Theme</vt:lpstr>
      <vt:lpstr>2_Benutzerdefiniertes Design</vt:lpstr>
      <vt:lpstr>KI im Alltag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creator>Bastian</dc:creator>
  <cp:lastModifiedBy>lfender</cp:lastModifiedBy>
  <cp:revision>1286</cp:revision>
  <dcterms:created xsi:type="dcterms:W3CDTF">2022-04-07T07:53:06Z</dcterms:created>
  <dcterms:modified xsi:type="dcterms:W3CDTF">2026-06-08T08:56:28Z</dcterms:modified>
</cp:coreProperties>
</file>