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0"/>
  </p:notesMasterIdLst>
  <p:sldIdLst>
    <p:sldId id="327" r:id="rId3"/>
    <p:sldId id="290" r:id="rId4"/>
    <p:sldId id="321" r:id="rId5"/>
    <p:sldId id="322" r:id="rId6"/>
    <p:sldId id="323" r:id="rId7"/>
    <p:sldId id="289" r:id="rId8"/>
    <p:sldId id="324" r:id="rId9"/>
    <p:sldId id="313" r:id="rId10"/>
    <p:sldId id="315" r:id="rId11"/>
    <p:sldId id="317" r:id="rId12"/>
    <p:sldId id="316" r:id="rId13"/>
    <p:sldId id="325" r:id="rId14"/>
    <p:sldId id="293" r:id="rId15"/>
    <p:sldId id="294" r:id="rId16"/>
    <p:sldId id="295" r:id="rId17"/>
    <p:sldId id="306" r:id="rId18"/>
    <p:sldId id="296" r:id="rId19"/>
    <p:sldId id="297" r:id="rId20"/>
    <p:sldId id="318" r:id="rId21"/>
    <p:sldId id="298" r:id="rId22"/>
    <p:sldId id="319" r:id="rId23"/>
    <p:sldId id="299" r:id="rId24"/>
    <p:sldId id="301" r:id="rId25"/>
    <p:sldId id="302" r:id="rId26"/>
    <p:sldId id="304" r:id="rId27"/>
    <p:sldId id="311" r:id="rId28"/>
    <p:sldId id="493" r:id="rId29"/>
  </p:sldIdLst>
  <p:sldSz cx="12192000" cy="6858000"/>
  <p:notesSz cx="6858000" cy="9144000"/>
  <p:embeddedFontLst>
    <p:embeddedFont>
      <p:font typeface="Garet Book" pitchFamily="2" charset="0"/>
      <p:regular r:id="rId31"/>
    </p:embeddedFont>
    <p:embeddedFont>
      <p:font typeface="Garet Heavy" pitchFamily="2" charset="0"/>
      <p:bold r:id="rId3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uest User" initials="GU" userId="S::urn:spo:tenantanon#5f9ff70a-ce0b-4ddb-aa0e-3caba5a7e726::" providerId="AD"/>
  <p188:author id="{CF49FE4A-58C2-A0B5-4E90-9060F4A3E3E3}" name="Zoë Rübbert" initials="ZR" userId="S::ruebbert@demokratiezentrum.org::9cb37f22-2b0f-494c-903d-e04d6c4a7aaa"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 id="{FB5CC1E9-01ED-34C0-2339-936910C2C5E2}" name="Rubbert,ZS (pgt)" initials="R(" userId="S::Z.S.Rubbert@lse.ac.uk::153876ad-047e-4921-9fdc-c090c84e74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AFE"/>
    <a:srgbClr val="E4EBF7"/>
    <a:srgbClr val="E6EFFF"/>
    <a:srgbClr val="E5ECF8"/>
    <a:srgbClr val="FFE7FE"/>
    <a:srgbClr val="BDD7F6"/>
    <a:srgbClr val="EAFEFB"/>
    <a:srgbClr val="FECFFD"/>
    <a:srgbClr val="8F52F5"/>
    <a:srgbClr val="38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25" autoAdjust="0"/>
    <p:restoredTop sz="94662" autoAdjust="0"/>
  </p:normalViewPr>
  <p:slideViewPr>
    <p:cSldViewPr snapToGrid="0">
      <p:cViewPr varScale="1">
        <p:scale>
          <a:sx n="75" d="100"/>
          <a:sy n="75" d="100"/>
        </p:scale>
        <p:origin x="758" y="4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08.06.2026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dirty="0"/>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174E887-4D2D-4797-88BD-6049D647B71A}" type="slidenum">
              <a:rPr lang="de-DE" smtClean="0"/>
              <a:t>4</a:t>
            </a:fld>
            <a:endParaRPr lang="de-DE" dirty="0"/>
          </a:p>
        </p:txBody>
      </p:sp>
    </p:spTree>
    <p:extLst>
      <p:ext uri="{BB962C8B-B14F-4D97-AF65-F5344CB8AC3E}">
        <p14:creationId xmlns:p14="http://schemas.microsoft.com/office/powerpoint/2010/main" val="35409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11</a:t>
            </a:fld>
            <a:endParaRPr lang="de-DE" dirty="0"/>
          </a:p>
        </p:txBody>
      </p:sp>
    </p:spTree>
    <p:extLst>
      <p:ext uri="{BB962C8B-B14F-4D97-AF65-F5344CB8AC3E}">
        <p14:creationId xmlns:p14="http://schemas.microsoft.com/office/powerpoint/2010/main" val="228807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pPr>
              <a:defRPr>
                <a:solidFill>
                  <a:srgbClr val="0B163B"/>
                </a:solidFill>
              </a:defRPr>
            </a:pPr>
            <a:r>
              <a:t>Het in verband brengen van het (overmatige) gebruik van AI met de individuele en maatschappelijke gevolgen ervan betekent niet dat individuen als enige verantwoordelijk zijn voor de effecten van AI. Het is van essentieel belang om de rol van software-ontwikkelaars en bedrijven die AI ontwerpen te benadrukken bij het verkrijgen van inzicht in hoe en waarom het gebruik van AI tot bepaalde effecten leidt.</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17</a:t>
            </a:fld>
            <a:endParaRPr lang="de-DE" dirty="0"/>
          </a:p>
        </p:txBody>
      </p:sp>
    </p:spTree>
    <p:extLst>
      <p:ext uri="{BB962C8B-B14F-4D97-AF65-F5344CB8AC3E}">
        <p14:creationId xmlns:p14="http://schemas.microsoft.com/office/powerpoint/2010/main" val="406809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18</a:t>
            </a:fld>
            <a:endParaRPr lang="de-DE" dirty="0"/>
          </a:p>
        </p:txBody>
      </p:sp>
    </p:spTree>
    <p:extLst>
      <p:ext uri="{BB962C8B-B14F-4D97-AF65-F5344CB8AC3E}">
        <p14:creationId xmlns:p14="http://schemas.microsoft.com/office/powerpoint/2010/main" val="171020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16130-8250-E836-B127-5922D4B4B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803715-9CDC-F06E-BA9D-46FB03733CF5}"/>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5547E981-188D-D2BD-B119-C82B95E283EE}"/>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E4A0BB5-F8A5-8995-99B0-FB3AF3D63E63}"/>
              </a:ext>
            </a:extLst>
          </p:cNvPr>
          <p:cNvSpPr>
            <a:spLocks noGrp="1"/>
          </p:cNvSpPr>
          <p:nvPr>
            <p:ph type="sldNum" sz="quarter" idx="5"/>
          </p:nvPr>
        </p:nvSpPr>
        <p:spPr/>
        <p:txBody>
          <a:bodyPr/>
          <a:lstStyle/>
          <a:p>
            <a:fld id="{8174E887-4D2D-4797-88BD-6049D647B71A}" type="slidenum">
              <a:rPr lang="de-DE" smtClean="0"/>
              <a:t>19</a:t>
            </a:fld>
            <a:endParaRPr lang="de-DE" dirty="0"/>
          </a:p>
        </p:txBody>
      </p:sp>
    </p:spTree>
    <p:extLst>
      <p:ext uri="{BB962C8B-B14F-4D97-AF65-F5344CB8AC3E}">
        <p14:creationId xmlns:p14="http://schemas.microsoft.com/office/powerpoint/2010/main" val="411359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20</a:t>
            </a:fld>
            <a:endParaRPr lang="de-DE" dirty="0"/>
          </a:p>
        </p:txBody>
      </p:sp>
    </p:spTree>
    <p:extLst>
      <p:ext uri="{BB962C8B-B14F-4D97-AF65-F5344CB8AC3E}">
        <p14:creationId xmlns:p14="http://schemas.microsoft.com/office/powerpoint/2010/main" val="406750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7C3F8-092C-02BB-F809-BEAC63C06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46AFA-7985-F034-5D00-AB43685C15EA}"/>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0BAA6B2A-5FDE-058F-9AEE-9B6A923B05E0}"/>
              </a:ext>
            </a:extLst>
          </p:cNvPr>
          <p:cNvSpPr>
            <a:spLocks noGrp="1"/>
          </p:cNvSpPr>
          <p:nvPr>
            <p:ph type="body" idx="1"/>
          </p:nvPr>
        </p:nvSpPr>
        <p:spPr/>
        <p:txBody>
          <a:bodyPr/>
          <a:lstStyle/>
          <a:p>
            <a:endParaRPr lang="en-DE"/>
          </a:p>
        </p:txBody>
      </p:sp>
      <p:sp>
        <p:nvSpPr>
          <p:cNvPr id="4" name="Slide Number Placeholder 3">
            <a:extLst>
              <a:ext uri="{FF2B5EF4-FFF2-40B4-BE49-F238E27FC236}">
                <a16:creationId xmlns:a16="http://schemas.microsoft.com/office/drawing/2014/main" id="{8942EF85-42F0-5190-4A97-DD35DD7EF973}"/>
              </a:ext>
            </a:extLst>
          </p:cNvPr>
          <p:cNvSpPr>
            <a:spLocks noGrp="1"/>
          </p:cNvSpPr>
          <p:nvPr>
            <p:ph type="sldNum" sz="quarter" idx="5"/>
          </p:nvPr>
        </p:nvSpPr>
        <p:spPr/>
        <p:txBody>
          <a:bodyPr/>
          <a:lstStyle/>
          <a:p>
            <a:fld id="{8174E887-4D2D-4797-88BD-6049D647B71A}" type="slidenum">
              <a:rPr lang="de-DE" smtClean="0"/>
              <a:t>21</a:t>
            </a:fld>
            <a:endParaRPr lang="de-DE" dirty="0"/>
          </a:p>
        </p:txBody>
      </p:sp>
    </p:spTree>
    <p:extLst>
      <p:ext uri="{BB962C8B-B14F-4D97-AF65-F5344CB8AC3E}">
        <p14:creationId xmlns:p14="http://schemas.microsoft.com/office/powerpoint/2010/main" val="262566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26</a:t>
            </a:fld>
            <a:endParaRPr lang="de-DE" dirty="0"/>
          </a:p>
        </p:txBody>
      </p:sp>
    </p:spTree>
    <p:extLst>
      <p:ext uri="{BB962C8B-B14F-4D97-AF65-F5344CB8AC3E}">
        <p14:creationId xmlns:p14="http://schemas.microsoft.com/office/powerpoint/2010/main" val="550877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9074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34928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4483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21443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79316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725901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274599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59194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0974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120497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127253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01204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866922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08.06.2026</a:t>
            </a:fld>
            <a:endParaRPr lang="de-DE"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dirty="0"/>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480271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datascience.columbia.edu/people/clifford-stein/"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038/s42256-020-0219-9" TargetMode="External"/><Relationship Id="rId13" Type="http://schemas.openxmlformats.org/officeDocument/2006/relationships/hyperlink" Target="https://docs.un.org/en/A/78/L.49" TargetMode="External"/><Relationship Id="rId18" Type="http://schemas.openxmlformats.org/officeDocument/2006/relationships/hyperlink" Target="https://www.researchgate.net/publication/396219396_The_Impact_of_AI_Adoption_in_the_Workplace_on_Employees_A_Systematic_Review" TargetMode="External"/><Relationship Id="rId3" Type="http://schemas.openxmlformats.org/officeDocument/2006/relationships/image" Target="../media/image9.png"/><Relationship Id="rId7" Type="http://schemas.openxmlformats.org/officeDocument/2006/relationships/hyperlink" Target="https://news.climate.columbia.edu/2023/06/09/ais-growing-carbon-footprint/" TargetMode="External"/><Relationship Id="rId12" Type="http://schemas.openxmlformats.org/officeDocument/2006/relationships/hyperlink" Target="https://doi.org/10.54675/ZJTE2084" TargetMode="External"/><Relationship Id="rId17" Type="http://schemas.openxmlformats.org/officeDocument/2006/relationships/hyperlink" Target="https://doi.org/10.55056/etq.744" TargetMode="External"/><Relationship Id="rId2" Type="http://schemas.openxmlformats.org/officeDocument/2006/relationships/notesSlide" Target="../notesSlides/notesSlide8.xml"/><Relationship Id="rId16" Type="http://schemas.openxmlformats.org/officeDocument/2006/relationships/hyperlink" Target="https://doi.org/10.1007/s44230-025-00090-w" TargetMode="External"/><Relationship Id="rId20" Type="http://schemas.openxmlformats.org/officeDocument/2006/relationships/hyperlink" Target="https://doi.org/10.1186/s41239-024-00467-0" TargetMode="External"/><Relationship Id="rId1" Type="http://schemas.openxmlformats.org/officeDocument/2006/relationships/slideLayout" Target="../slideLayouts/slideLayout7.xml"/><Relationship Id="rId6" Type="http://schemas.openxmlformats.org/officeDocument/2006/relationships/hyperlink" Target="https://algorithmwatch.org/de/sprachmodelle_landtagswahlen/" TargetMode="External"/><Relationship Id="rId11" Type="http://schemas.openxmlformats.org/officeDocument/2006/relationships/hyperlink" Target="https://www.undp.org/sites/g/files/zskgke326/files/2025-12/ai-and-the-climate-crisis.pdf" TargetMode="External"/><Relationship Id="rId5" Type="http://schemas.openxmlformats.org/officeDocument/2006/relationships/hyperlink" Target="https://doi.org/10.1057/s41599-023-01787-8" TargetMode="External"/><Relationship Id="rId15" Type="http://schemas.openxmlformats.org/officeDocument/2006/relationships/hyperlink" Target="https://www.weforum.org/stories/2018/05/truth-decay-in-public-discourse-and-how-to-fight-it/" TargetMode="External"/><Relationship Id="rId10" Type="http://schemas.openxmlformats.org/officeDocument/2006/relationships/hyperlink" Target="https://www.wilsoncenter.org/blog-post/ai-poses-risks-both-authoritarian-and-democratic-politics" TargetMode="External"/><Relationship Id="rId19" Type="http://schemas.openxmlformats.org/officeDocument/2006/relationships/hyperlink" Target="https://doi.org/10.1186/s40561-024-00316-7" TargetMode="External"/><Relationship Id="rId4" Type="http://schemas.openxmlformats.org/officeDocument/2006/relationships/hyperlink" Target="https://journalfph.com/index.php/jfph/article/view/6" TargetMode="External"/><Relationship Id="rId9" Type="http://schemas.openxmlformats.org/officeDocument/2006/relationships/hyperlink" Target="https://doi.org/10.47067/ramss.v8i1.458" TargetMode="External"/><Relationship Id="rId14" Type="http://schemas.openxmlformats.org/officeDocument/2006/relationships/hyperlink" Target="https://unglobalcompact.org/compactjournal/artificial-intelligence-and-sustainable-development-goals-operationalizin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emocracy-ai.eu/" TargetMode="External"/><Relationship Id="rId2" Type="http://schemas.openxmlformats.org/officeDocument/2006/relationships/image" Target="../media/image17.pn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pPr>
              <a:defRPr sz="4800">
                <a:cs typeface="Arial" panose="020B0604020202020204" pitchFamily="34" charset="0"/>
              </a:defRPr>
            </a:pPr>
            <a:r>
              <a:t>AI in het dagelijks leven</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27740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sz="2400" kern="1200">
                <a:ln>
                  <a:noFill/>
                </a:ln>
                <a:solidFill>
                  <a:srgbClr val="E7EBF0"/>
                </a:solidFill>
                <a:effectLst/>
                <a:uLnTx/>
                <a:uFillTx/>
                <a:latin typeface="Garet Book"/>
                <a:ea typeface="+mn-ea"/>
                <a:cs typeface="Times New Roman" panose="02020603050405020304" pitchFamily="18" charset="0"/>
              </a:defRPr>
            </a:pPr>
            <a:r>
              <a:t>Module 2 – Systemische implicaties van AI </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t>Leseenheid 2 – AI in het dagelijks leven</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298806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CF5879F-62F1-29E0-5DA6-3D62ABE4EAE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5B76475-3527-EF47-3F7D-E51011196F0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9B16496-3424-F71E-7293-C8550AB385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TextBox 2">
            <a:extLst>
              <a:ext uri="{FF2B5EF4-FFF2-40B4-BE49-F238E27FC236}">
                <a16:creationId xmlns:a16="http://schemas.microsoft.com/office/drawing/2014/main" id="{26401E99-3B35-A1C0-02C0-E2659241903D}"/>
              </a:ext>
            </a:extLst>
          </p:cNvPr>
          <p:cNvSpPr txBox="1"/>
          <p:nvPr/>
        </p:nvSpPr>
        <p:spPr>
          <a:xfrm>
            <a:off x="10255480" y="2080846"/>
            <a:ext cx="1666890" cy="2677656"/>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1400">
                <a:latin typeface="Garet Book"/>
              </a:defRPr>
            </a:pPr>
            <a:r>
              <a:rPr dirty="0"/>
              <a:t>De 17 SDG's </a:t>
            </a:r>
            <a:r>
              <a:rPr dirty="0" err="1"/>
              <a:t>zijn</a:t>
            </a:r>
            <a:r>
              <a:rPr dirty="0"/>
              <a:t> </a:t>
            </a:r>
            <a:r>
              <a:rPr dirty="0" err="1"/>
              <a:t>een</a:t>
            </a:r>
            <a:r>
              <a:rPr dirty="0"/>
              <a:t> </a:t>
            </a:r>
            <a:r>
              <a:rPr dirty="0" err="1"/>
              <a:t>universele</a:t>
            </a:r>
            <a:r>
              <a:rPr dirty="0"/>
              <a:t> </a:t>
            </a:r>
            <a:r>
              <a:rPr dirty="0" err="1"/>
              <a:t>oproep</a:t>
            </a:r>
            <a:r>
              <a:rPr dirty="0"/>
              <a:t> van de </a:t>
            </a:r>
            <a:r>
              <a:rPr dirty="0" err="1"/>
              <a:t>Verenigde</a:t>
            </a:r>
            <a:r>
              <a:rPr dirty="0"/>
              <a:t> </a:t>
            </a:r>
            <a:r>
              <a:rPr dirty="0" err="1"/>
              <a:t>Naties</a:t>
            </a:r>
            <a:r>
              <a:rPr dirty="0"/>
              <a:t> om </a:t>
            </a:r>
            <a:r>
              <a:rPr dirty="0" err="1"/>
              <a:t>tegen</a:t>
            </a:r>
            <a:r>
              <a:rPr dirty="0"/>
              <a:t> 2030 </a:t>
            </a:r>
            <a:r>
              <a:rPr dirty="0" err="1"/>
              <a:t>een</a:t>
            </a:r>
            <a:r>
              <a:rPr dirty="0"/>
              <a:t> </a:t>
            </a:r>
            <a:r>
              <a:rPr dirty="0" err="1"/>
              <a:t>einde</a:t>
            </a:r>
            <a:r>
              <a:rPr dirty="0"/>
              <a:t> </a:t>
            </a:r>
            <a:r>
              <a:rPr dirty="0" err="1"/>
              <a:t>te</a:t>
            </a:r>
            <a:r>
              <a:rPr dirty="0"/>
              <a:t> </a:t>
            </a:r>
            <a:r>
              <a:rPr dirty="0" err="1"/>
              <a:t>maken</a:t>
            </a:r>
            <a:r>
              <a:rPr dirty="0"/>
              <a:t> </a:t>
            </a:r>
            <a:r>
              <a:rPr dirty="0" err="1"/>
              <a:t>aan</a:t>
            </a:r>
            <a:r>
              <a:rPr dirty="0"/>
              <a:t> </a:t>
            </a:r>
            <a:r>
              <a:rPr dirty="0" err="1"/>
              <a:t>armoede</a:t>
            </a:r>
            <a:r>
              <a:rPr dirty="0"/>
              <a:t>, de </a:t>
            </a:r>
            <a:r>
              <a:rPr dirty="0" err="1"/>
              <a:t>planeet</a:t>
            </a:r>
            <a:r>
              <a:rPr dirty="0"/>
              <a:t> </a:t>
            </a:r>
            <a:r>
              <a:rPr dirty="0" err="1"/>
              <a:t>te</a:t>
            </a:r>
            <a:r>
              <a:rPr dirty="0"/>
              <a:t> </a:t>
            </a:r>
            <a:r>
              <a:rPr dirty="0" err="1"/>
              <a:t>beschermen</a:t>
            </a:r>
            <a:r>
              <a:rPr dirty="0"/>
              <a:t>  </a:t>
            </a:r>
            <a:r>
              <a:rPr dirty="0" err="1"/>
              <a:t>en</a:t>
            </a:r>
            <a:r>
              <a:rPr dirty="0"/>
              <a:t> </a:t>
            </a:r>
            <a:r>
              <a:rPr dirty="0" err="1"/>
              <a:t>vrede</a:t>
            </a:r>
            <a:r>
              <a:rPr dirty="0"/>
              <a:t> </a:t>
            </a:r>
            <a:r>
              <a:rPr dirty="0" err="1"/>
              <a:t>en</a:t>
            </a:r>
            <a:r>
              <a:rPr dirty="0"/>
              <a:t> </a:t>
            </a:r>
            <a:r>
              <a:rPr dirty="0" err="1"/>
              <a:t>welvaart</a:t>
            </a:r>
            <a:r>
              <a:rPr dirty="0"/>
              <a:t> </a:t>
            </a:r>
            <a:r>
              <a:rPr dirty="0" err="1"/>
              <a:t>voor</a:t>
            </a:r>
            <a:r>
              <a:rPr dirty="0"/>
              <a:t> alle </a:t>
            </a:r>
            <a:r>
              <a:rPr dirty="0" err="1"/>
              <a:t>mensen</a:t>
            </a:r>
            <a:r>
              <a:rPr dirty="0"/>
              <a:t> </a:t>
            </a:r>
            <a:r>
              <a:rPr dirty="0" err="1"/>
              <a:t>te</a:t>
            </a:r>
            <a:r>
              <a:rPr dirty="0"/>
              <a:t> </a:t>
            </a:r>
            <a:r>
              <a:rPr dirty="0" err="1"/>
              <a:t>waarborgen</a:t>
            </a:r>
            <a:r>
              <a:rPr dirty="0"/>
              <a:t>.</a:t>
            </a:r>
            <a:endParaRPr lang="en-GB" sz="1400" dirty="0"/>
          </a:p>
          <a:p>
            <a:pPr algn="ctr"/>
            <a:endParaRPr lang="en-GB" sz="1400" dirty="0"/>
          </a:p>
        </p:txBody>
      </p:sp>
      <p:pic>
        <p:nvPicPr>
          <p:cNvPr id="8" name="Content Placeholder 7" descr="A collage of colorful squares with white text  AI-generated content may be incorrect.">
            <a:extLst>
              <a:ext uri="{FF2B5EF4-FFF2-40B4-BE49-F238E27FC236}">
                <a16:creationId xmlns:a16="http://schemas.microsoft.com/office/drawing/2014/main" id="{5A7403FB-AC5B-1EA0-EAB5-752214F36C34}"/>
              </a:ext>
            </a:extLst>
          </p:cNvPr>
          <p:cNvPicPr>
            <a:picLocks noGrp="1" noChangeAspect="1"/>
          </p:cNvPicPr>
          <p:nvPr>
            <p:ph idx="1"/>
          </p:nvPr>
        </p:nvPicPr>
        <p:blipFill>
          <a:blip r:embed="rId3"/>
          <a:stretch>
            <a:fillRect/>
          </a:stretch>
        </p:blipFill>
        <p:spPr>
          <a:xfrm>
            <a:off x="658456" y="1441418"/>
            <a:ext cx="9591520" cy="4773368"/>
          </a:xfrm>
          <a:prstGeom prst="rect">
            <a:avLst/>
          </a:prstGeom>
        </p:spPr>
      </p:pic>
      <p:sp>
        <p:nvSpPr>
          <p:cNvPr id="10" name="Textfeld 5">
            <a:extLst>
              <a:ext uri="{FF2B5EF4-FFF2-40B4-BE49-F238E27FC236}">
                <a16:creationId xmlns:a16="http://schemas.microsoft.com/office/drawing/2014/main" id="{648920B6-7C3D-4978-B881-9ED82A72BB2C}"/>
              </a:ext>
            </a:extLst>
          </p:cNvPr>
          <p:cNvSpPr/>
          <p:nvPr/>
        </p:nvSpPr>
        <p:spPr>
          <a:xfrm>
            <a:off x="457199" y="755280"/>
            <a:ext cx="11870987"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Positieve</a:t>
            </a:r>
            <a:r>
              <a:rPr dirty="0"/>
              <a:t> </a:t>
            </a:r>
            <a:r>
              <a:rPr dirty="0" err="1"/>
              <a:t>maatschappelijke</a:t>
            </a:r>
            <a:r>
              <a:rPr dirty="0"/>
              <a:t> </a:t>
            </a:r>
            <a:r>
              <a:rPr dirty="0" err="1"/>
              <a:t>effecten</a:t>
            </a:r>
            <a:r>
              <a:rPr dirty="0"/>
              <a:t> van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84294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B11C99D-8D87-FF10-A2C9-6D716D3A34C9}"/>
            </a:ext>
          </a:extLst>
        </p:cNvPr>
        <p:cNvGrpSpPr/>
        <p:nvPr/>
      </p:nvGrpSpPr>
      <p:grpSpPr>
        <a:xfrm>
          <a:off x="0" y="0"/>
          <a:ext cx="0" cy="0"/>
          <a:chOff x="0" y="0"/>
          <a:chExt cx="0" cy="0"/>
        </a:xfrm>
      </p:grpSpPr>
      <p:sp>
        <p:nvSpPr>
          <p:cNvPr id="21" name="Textfeld 20">
            <a:extLst>
              <a:ext uri="{FF2B5EF4-FFF2-40B4-BE49-F238E27FC236}">
                <a16:creationId xmlns:a16="http://schemas.microsoft.com/office/drawing/2014/main" id="{A7D1FE7B-4470-4A5F-AC49-989DA0EF41C0}"/>
              </a:ext>
            </a:extLst>
          </p:cNvPr>
          <p:cNvSpPr txBox="1"/>
          <p:nvPr/>
        </p:nvSpPr>
        <p:spPr>
          <a:xfrm>
            <a:off x="0" y="1595133"/>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Textfeld 9">
            <a:extLst>
              <a:ext uri="{FF2B5EF4-FFF2-40B4-BE49-F238E27FC236}">
                <a16:creationId xmlns:a16="http://schemas.microsoft.com/office/drawing/2014/main" id="{114AC439-842A-CCD9-E98D-233AAD2C045C}"/>
              </a:ext>
            </a:extLst>
          </p:cNvPr>
          <p:cNvSpPr txBox="1"/>
          <p:nvPr/>
        </p:nvSpPr>
        <p:spPr>
          <a:xfrm>
            <a:off x="0" y="641090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defPPr>
              <a:defRPr lang="de-D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13536FFE-7E42-A7E8-CC8A-F78612C4E174}"/>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25AF36E-182D-23DF-9535-8EF41C1AFC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Box 9">
            <a:extLst>
              <a:ext uri="{FF2B5EF4-FFF2-40B4-BE49-F238E27FC236}">
                <a16:creationId xmlns:a16="http://schemas.microsoft.com/office/drawing/2014/main" id="{6E6827DF-A5EB-629C-84BF-613E007C6791}"/>
              </a:ext>
            </a:extLst>
          </p:cNvPr>
          <p:cNvSpPr txBox="1"/>
          <p:nvPr/>
        </p:nvSpPr>
        <p:spPr>
          <a:xfrm>
            <a:off x="2296172" y="2232000"/>
            <a:ext cx="3531005" cy="1200329"/>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sz="1200" b="1">
                <a:latin typeface="+mj-lt"/>
              </a:rPr>
              <a:t>AI voor lekdetectie:</a:t>
            </a:r>
            <a:r>
              <a:rPr sz="1200">
                <a:latin typeface="+mj-lt"/>
              </a:rPr>
              <a:t> </a:t>
            </a:r>
            <a:r>
              <a:rPr sz="1200">
                <a:latin typeface="Garet Book"/>
              </a:rPr>
              <a:t>Machine learning bewaakt waternetwerken, detecteert verspilling en slijtage van leidingen, en vermindert zo niet-omzetbaar waterverlies in stedelijke systemen (UN Global Compact, 2025)</a:t>
            </a:r>
          </a:p>
        </p:txBody>
      </p:sp>
      <p:sp>
        <p:nvSpPr>
          <p:cNvPr id="11" name="TextBox 10">
            <a:extLst>
              <a:ext uri="{FF2B5EF4-FFF2-40B4-BE49-F238E27FC236}">
                <a16:creationId xmlns:a16="http://schemas.microsoft.com/office/drawing/2014/main" id="{E060F1A3-1F07-2F90-37EC-FF4FA2853EAC}"/>
              </a:ext>
            </a:extLst>
          </p:cNvPr>
          <p:cNvSpPr txBox="1"/>
          <p:nvPr/>
        </p:nvSpPr>
        <p:spPr>
          <a:xfrm>
            <a:off x="2296800" y="4392000"/>
            <a:ext cx="3381721" cy="1785104"/>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sz="1200" b="1" dirty="0">
                <a:latin typeface="+mj-lt"/>
              </a:rPr>
              <a:t>AI-</a:t>
            </a:r>
            <a:r>
              <a:rPr sz="1200" b="1" dirty="0" err="1">
                <a:latin typeface="+mj-lt"/>
              </a:rPr>
              <a:t>weermodellen</a:t>
            </a:r>
            <a:r>
              <a:rPr sz="1200" b="1" dirty="0">
                <a:latin typeface="+mj-lt"/>
              </a:rPr>
              <a:t>:</a:t>
            </a:r>
            <a:r>
              <a:rPr sz="1200" i="1" dirty="0">
                <a:latin typeface="+mj-lt"/>
              </a:rPr>
              <a:t> </a:t>
            </a:r>
            <a:r>
              <a:rPr sz="1200" i="1" dirty="0" err="1">
                <a:latin typeface="Garet Book"/>
              </a:rPr>
              <a:t>GraphCast</a:t>
            </a:r>
            <a:r>
              <a:rPr sz="1200" i="1" dirty="0">
                <a:latin typeface="Garet Book"/>
              </a:rPr>
              <a:t>, Pangu </a:t>
            </a:r>
            <a:r>
              <a:rPr sz="1200" i="1" dirty="0" err="1">
                <a:latin typeface="Garet Book"/>
              </a:rPr>
              <a:t>en</a:t>
            </a:r>
            <a:r>
              <a:rPr sz="1200" i="1" dirty="0">
                <a:latin typeface="Garet Book"/>
              </a:rPr>
              <a:t> </a:t>
            </a:r>
            <a:r>
              <a:rPr sz="1200" i="1" dirty="0" err="1">
                <a:latin typeface="Garet Book"/>
              </a:rPr>
              <a:t>FourCastNet</a:t>
            </a:r>
            <a:r>
              <a:rPr sz="1200" i="1" dirty="0">
                <a:latin typeface="Garet Book"/>
              </a:rPr>
              <a:t> </a:t>
            </a:r>
            <a:r>
              <a:rPr sz="1200" dirty="0" err="1">
                <a:latin typeface="Garet Book"/>
              </a:rPr>
              <a:t>leveren</a:t>
            </a:r>
            <a:r>
              <a:rPr sz="1200" dirty="0">
                <a:latin typeface="Garet Book"/>
              </a:rPr>
              <a:t> </a:t>
            </a:r>
            <a:r>
              <a:rPr sz="1200" dirty="0" err="1">
                <a:latin typeface="Garet Book"/>
              </a:rPr>
              <a:t>zeer</a:t>
            </a:r>
            <a:r>
              <a:rPr sz="1200" dirty="0">
                <a:latin typeface="Garet Book"/>
              </a:rPr>
              <a:t> </a:t>
            </a:r>
            <a:r>
              <a:rPr sz="1200" dirty="0" err="1">
                <a:latin typeface="Garet Book"/>
              </a:rPr>
              <a:t>nauwkeurige</a:t>
            </a:r>
            <a:r>
              <a:rPr sz="1200" dirty="0">
                <a:latin typeface="Garet Book"/>
              </a:rPr>
              <a:t> </a:t>
            </a:r>
            <a:r>
              <a:rPr sz="1200" dirty="0" err="1">
                <a:latin typeface="Garet Book"/>
              </a:rPr>
              <a:t>klimaatvoorspellingen</a:t>
            </a:r>
            <a:r>
              <a:rPr sz="1200" dirty="0">
                <a:latin typeface="Garet Book"/>
              </a:rPr>
              <a:t> 45.000 </a:t>
            </a:r>
            <a:r>
              <a:rPr sz="1200" dirty="0" err="1">
                <a:latin typeface="Garet Book"/>
              </a:rPr>
              <a:t>keer</a:t>
            </a:r>
            <a:r>
              <a:rPr sz="1200" dirty="0">
                <a:latin typeface="Garet Book"/>
              </a:rPr>
              <a:t> </a:t>
            </a:r>
            <a:r>
              <a:rPr sz="1200" dirty="0" err="1">
                <a:latin typeface="Garet Book"/>
              </a:rPr>
              <a:t>sneller</a:t>
            </a:r>
            <a:r>
              <a:rPr sz="1200" dirty="0">
                <a:latin typeface="Garet Book"/>
              </a:rPr>
              <a:t>, </a:t>
            </a:r>
            <a:r>
              <a:rPr sz="1200" dirty="0" err="1">
                <a:latin typeface="Garet Book"/>
              </a:rPr>
              <a:t>waardoor</a:t>
            </a:r>
            <a:r>
              <a:rPr sz="1200" dirty="0">
                <a:latin typeface="Garet Book"/>
              </a:rPr>
              <a:t> </a:t>
            </a:r>
            <a:r>
              <a:rPr sz="1200" dirty="0" err="1">
                <a:latin typeface="Garet Book"/>
              </a:rPr>
              <a:t>vroegtijdige</a:t>
            </a:r>
            <a:r>
              <a:rPr sz="1200" dirty="0">
                <a:latin typeface="Garet Book"/>
              </a:rPr>
              <a:t> </a:t>
            </a:r>
            <a:r>
              <a:rPr sz="1200" dirty="0" err="1">
                <a:latin typeface="Garet Book"/>
              </a:rPr>
              <a:t>waarschuwingen</a:t>
            </a:r>
            <a:r>
              <a:rPr sz="1200" dirty="0">
                <a:latin typeface="Garet Book"/>
              </a:rPr>
              <a:t> </a:t>
            </a:r>
            <a:r>
              <a:rPr sz="1200" dirty="0" err="1">
                <a:latin typeface="Garet Book"/>
              </a:rPr>
              <a:t>voor</a:t>
            </a:r>
            <a:r>
              <a:rPr sz="1200" dirty="0">
                <a:latin typeface="Garet Book"/>
              </a:rPr>
              <a:t> extreme </a:t>
            </a:r>
            <a:r>
              <a:rPr sz="1200" dirty="0" err="1">
                <a:latin typeface="Garet Book"/>
              </a:rPr>
              <a:t>weersomstandigheden</a:t>
            </a:r>
            <a:r>
              <a:rPr sz="1200" dirty="0">
                <a:latin typeface="Garet Book"/>
              </a:rPr>
              <a:t> </a:t>
            </a:r>
            <a:r>
              <a:rPr sz="1200" dirty="0" err="1">
                <a:latin typeface="Garet Book"/>
              </a:rPr>
              <a:t>en</a:t>
            </a:r>
            <a:r>
              <a:rPr sz="1200" dirty="0">
                <a:latin typeface="Garet Book"/>
              </a:rPr>
              <a:t> </a:t>
            </a:r>
            <a:r>
              <a:rPr sz="1200" dirty="0" err="1">
                <a:latin typeface="Garet Book"/>
              </a:rPr>
              <a:t>klimaatcrises</a:t>
            </a:r>
            <a:r>
              <a:rPr sz="1200" dirty="0">
                <a:latin typeface="Garet Book"/>
              </a:rPr>
              <a:t> </a:t>
            </a:r>
            <a:r>
              <a:rPr sz="1200" dirty="0" err="1">
                <a:latin typeface="Garet Book"/>
              </a:rPr>
              <a:t>mogelijk</a:t>
            </a:r>
            <a:r>
              <a:rPr sz="1200" dirty="0">
                <a:latin typeface="Garet Book"/>
              </a:rPr>
              <a:t> </a:t>
            </a:r>
            <a:r>
              <a:rPr sz="1200" dirty="0" err="1">
                <a:latin typeface="Garet Book"/>
              </a:rPr>
              <a:t>zijn</a:t>
            </a:r>
            <a:r>
              <a:rPr sz="1200" dirty="0">
                <a:latin typeface="Garet Book"/>
              </a:rPr>
              <a:t> (Zhang et al., 2025)</a:t>
            </a:r>
          </a:p>
          <a:p>
            <a:pPr algn="ctr"/>
            <a:endParaRPr lang="en-GB" sz="1200" dirty="0">
              <a:solidFill>
                <a:srgbClr val="14161A"/>
              </a:solidFill>
              <a:latin typeface="Garet Book"/>
            </a:endParaRPr>
          </a:p>
        </p:txBody>
      </p:sp>
      <p:sp>
        <p:nvSpPr>
          <p:cNvPr id="14" name="TextBox 13">
            <a:extLst>
              <a:ext uri="{FF2B5EF4-FFF2-40B4-BE49-F238E27FC236}">
                <a16:creationId xmlns:a16="http://schemas.microsoft.com/office/drawing/2014/main" id="{87A91D4D-053A-AEF6-AC9C-42F774526436}"/>
              </a:ext>
            </a:extLst>
          </p:cNvPr>
          <p:cNvSpPr txBox="1"/>
          <p:nvPr/>
        </p:nvSpPr>
        <p:spPr>
          <a:xfrm>
            <a:off x="7815600" y="4392000"/>
            <a:ext cx="3619440" cy="1415772"/>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sz="1200" b="1">
                <a:latin typeface="+mj-lt"/>
              </a:rPr>
              <a:t>Opbouwen van de capaciteit:</a:t>
            </a:r>
            <a:r>
              <a:rPr sz="1200">
                <a:latin typeface="+mj-lt"/>
              </a:rPr>
              <a:t> </a:t>
            </a:r>
            <a:r>
              <a:rPr sz="1200">
                <a:latin typeface="Garet Book"/>
              </a:rPr>
              <a:t>Open-source AI-modellen (</a:t>
            </a:r>
            <a:r>
              <a:rPr sz="1200" i="1">
                <a:latin typeface="Garet Book"/>
              </a:rPr>
              <a:t>DeepSeek, Qwen</a:t>
            </a:r>
            <a:r>
              <a:rPr sz="1200">
                <a:latin typeface="Garet Book"/>
              </a:rPr>
              <a:t>) democratiseren de toegang, waardoor ontwikkelingslanden AI lokaal kunnen inzetten zonder enorme infrastructuurkosten (AVVN, 2024)</a:t>
            </a:r>
          </a:p>
          <a:p>
            <a:pPr algn="ctr"/>
            <a:endParaRPr lang="en-GB" sz="1200" dirty="0">
              <a:solidFill>
                <a:srgbClr val="14161A"/>
              </a:solidFill>
              <a:latin typeface="Garet Book"/>
            </a:endParaRPr>
          </a:p>
        </p:txBody>
      </p:sp>
      <p:sp>
        <p:nvSpPr>
          <p:cNvPr id="16" name="TextBox 15">
            <a:extLst>
              <a:ext uri="{FF2B5EF4-FFF2-40B4-BE49-F238E27FC236}">
                <a16:creationId xmlns:a16="http://schemas.microsoft.com/office/drawing/2014/main" id="{98840BFA-04E3-3099-2813-8F833A3189F3}"/>
              </a:ext>
            </a:extLst>
          </p:cNvPr>
          <p:cNvSpPr txBox="1"/>
          <p:nvPr/>
        </p:nvSpPr>
        <p:spPr>
          <a:xfrm>
            <a:off x="7814332" y="2232000"/>
            <a:ext cx="3996959" cy="1600438"/>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marL="0" indent="0" rtl="0">
              <a:defRPr sz="1400">
                <a:solidFill>
                  <a:srgbClr val="1A1A1A"/>
                </a:solidFill>
                <a:ea typeface="Arial"/>
                <a:cs typeface="Arial"/>
              </a:defRPr>
            </a:pPr>
            <a:r>
              <a:rPr sz="1200" b="1">
                <a:latin typeface="+mj-lt"/>
              </a:rPr>
              <a:t>AI-energieprognoses:</a:t>
            </a:r>
            <a:r>
              <a:rPr sz="1200">
                <a:latin typeface="+mj-lt"/>
              </a:rPr>
              <a:t> </a:t>
            </a:r>
            <a:r>
              <a:rPr sz="1200"/>
              <a:t>Voorspelt de opwekking van zonne- en windenergie, optimaliseert de integratie van hernieuwbare energiebronnen in slimme netwerken, verbetert de betrouwbaarheid en vermindert de afhankelijkheid van fossiele brandstoffen (UN Global Compact, 2025)</a:t>
            </a:r>
          </a:p>
          <a:p>
            <a:pPr algn="ctr"/>
            <a:endParaRPr lang="en-GB" sz="1200" dirty="0"/>
          </a:p>
        </p:txBody>
      </p:sp>
      <p:sp>
        <p:nvSpPr>
          <p:cNvPr id="22" name="Content Placeholder 21">
            <a:extLst>
              <a:ext uri="{FF2B5EF4-FFF2-40B4-BE49-F238E27FC236}">
                <a16:creationId xmlns:a16="http://schemas.microsoft.com/office/drawing/2014/main" id="{C805EA7D-71E9-2ED0-523F-2DBBE90C7EFD}"/>
              </a:ext>
            </a:extLst>
          </p:cNvPr>
          <p:cNvSpPr>
            <a:spLocks noGrp="1"/>
          </p:cNvSpPr>
          <p:nvPr>
            <p:ph idx="1"/>
          </p:nvPr>
        </p:nvSpPr>
        <p:spPr>
          <a:xfrm>
            <a:off x="838200" y="1600438"/>
            <a:ext cx="10515600" cy="338709"/>
          </a:xfrm>
        </p:spPr>
        <p:txBody>
          <a:bodyPr vert="horz" lIns="91440" tIns="45720" rIns="91440" bIns="45720" anchor="ctr">
            <a:normAutofit/>
          </a:bodyPr>
          <a:lstStyle/>
          <a:p>
            <a:pPr marL="0" indent="0">
              <a:buNone/>
              <a:defRPr sz="1700"/>
            </a:pPr>
            <a:r>
              <a:t>Voorbeelden van het gebruik van AI om de SDG's van de VN te bereiken:</a:t>
            </a:r>
          </a:p>
        </p:txBody>
      </p:sp>
      <p:pic>
        <p:nvPicPr>
          <p:cNvPr id="23" name="Picture 22" descr="SDG 9: Industrie, Innovation und Infrastruktur">
            <a:extLst>
              <a:ext uri="{FF2B5EF4-FFF2-40B4-BE49-F238E27FC236}">
                <a16:creationId xmlns:a16="http://schemas.microsoft.com/office/drawing/2014/main" id="{70BF5906-4A82-489F-8167-10C6D5CC680A}"/>
              </a:ext>
            </a:extLst>
          </p:cNvPr>
          <p:cNvPicPr>
            <a:picLocks noChangeAspect="1"/>
          </p:cNvPicPr>
          <p:nvPr/>
        </p:nvPicPr>
        <p:blipFill>
          <a:blip r:embed="rId4"/>
          <a:stretch>
            <a:fillRect/>
          </a:stretch>
        </p:blipFill>
        <p:spPr>
          <a:xfrm>
            <a:off x="5929848" y="4320000"/>
            <a:ext cx="1884484" cy="1924050"/>
          </a:xfrm>
          <a:prstGeom prst="rect">
            <a:avLst/>
          </a:prstGeom>
        </p:spPr>
      </p:pic>
      <p:pic>
        <p:nvPicPr>
          <p:cNvPr id="3" name="Picture 2" descr="SDG 6">
            <a:extLst>
              <a:ext uri="{FF2B5EF4-FFF2-40B4-BE49-F238E27FC236}">
                <a16:creationId xmlns:a16="http://schemas.microsoft.com/office/drawing/2014/main" id="{E6FD6BA0-61AE-5769-AA8F-8B2B1BF526B6}"/>
              </a:ext>
            </a:extLst>
          </p:cNvPr>
          <p:cNvPicPr>
            <a:picLocks noChangeAspect="1"/>
          </p:cNvPicPr>
          <p:nvPr/>
        </p:nvPicPr>
        <p:blipFill>
          <a:blip r:embed="rId5"/>
          <a:stretch>
            <a:fillRect/>
          </a:stretch>
        </p:blipFill>
        <p:spPr>
          <a:xfrm>
            <a:off x="414536" y="2160000"/>
            <a:ext cx="1881637" cy="1939147"/>
          </a:xfrm>
          <a:prstGeom prst="rect">
            <a:avLst/>
          </a:prstGeom>
        </p:spPr>
      </p:pic>
      <p:pic>
        <p:nvPicPr>
          <p:cNvPr id="5" name="Picture 4" descr="SDG 7">
            <a:extLst>
              <a:ext uri="{FF2B5EF4-FFF2-40B4-BE49-F238E27FC236}">
                <a16:creationId xmlns:a16="http://schemas.microsoft.com/office/drawing/2014/main" id="{547EDEA3-BAAD-0440-6094-AE6783A87B6C}"/>
              </a:ext>
            </a:extLst>
          </p:cNvPr>
          <p:cNvPicPr>
            <a:picLocks noChangeAspect="1"/>
          </p:cNvPicPr>
          <p:nvPr/>
        </p:nvPicPr>
        <p:blipFill>
          <a:blip r:embed="rId6"/>
          <a:stretch>
            <a:fillRect/>
          </a:stretch>
        </p:blipFill>
        <p:spPr>
          <a:xfrm>
            <a:off x="5932694" y="2160000"/>
            <a:ext cx="1881638" cy="1939147"/>
          </a:xfrm>
          <a:prstGeom prst="rect">
            <a:avLst/>
          </a:prstGeom>
        </p:spPr>
      </p:pic>
      <p:pic>
        <p:nvPicPr>
          <p:cNvPr id="6" name="Picture 5" descr="SDG 13">
            <a:extLst>
              <a:ext uri="{FF2B5EF4-FFF2-40B4-BE49-F238E27FC236}">
                <a16:creationId xmlns:a16="http://schemas.microsoft.com/office/drawing/2014/main" id="{DECB00C8-D5CF-C2A4-B7E4-760EBBC7D02D}"/>
              </a:ext>
            </a:extLst>
          </p:cNvPr>
          <p:cNvPicPr>
            <a:picLocks noChangeAspect="1"/>
          </p:cNvPicPr>
          <p:nvPr/>
        </p:nvPicPr>
        <p:blipFill>
          <a:blip r:embed="rId7"/>
          <a:stretch>
            <a:fillRect/>
          </a:stretch>
        </p:blipFill>
        <p:spPr>
          <a:xfrm>
            <a:off x="414535" y="4320000"/>
            <a:ext cx="1881637" cy="1939147"/>
          </a:xfrm>
          <a:prstGeom prst="rect">
            <a:avLst/>
          </a:prstGeom>
        </p:spPr>
      </p:pic>
      <p:sp>
        <p:nvSpPr>
          <p:cNvPr id="20" name="Textfeld 5">
            <a:extLst>
              <a:ext uri="{FF2B5EF4-FFF2-40B4-BE49-F238E27FC236}">
                <a16:creationId xmlns:a16="http://schemas.microsoft.com/office/drawing/2014/main" id="{0F7A75E7-A8F9-4720-BE85-458EF570C9EA}"/>
              </a:ext>
            </a:extLst>
          </p:cNvPr>
          <p:cNvSpPr/>
          <p:nvPr/>
        </p:nvSpPr>
        <p:spPr>
          <a:xfrm>
            <a:off x="457199" y="755280"/>
            <a:ext cx="11566188"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Positieve</a:t>
            </a:r>
            <a:r>
              <a:rPr dirty="0"/>
              <a:t> </a:t>
            </a:r>
            <a:r>
              <a:rPr dirty="0" err="1"/>
              <a:t>maatschappelijke</a:t>
            </a:r>
            <a:r>
              <a:rPr dirty="0"/>
              <a:t> </a:t>
            </a:r>
            <a:r>
              <a:rPr dirty="0" err="1"/>
              <a:t>effecten</a:t>
            </a:r>
            <a:r>
              <a:rPr dirty="0"/>
              <a:t> van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93159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Negatieve effecten van intensief AI-gebruik</a:t>
            </a:r>
          </a:p>
        </p:txBody>
      </p:sp>
    </p:spTree>
    <p:extLst>
      <p:ext uri="{BB962C8B-B14F-4D97-AF65-F5344CB8AC3E}">
        <p14:creationId xmlns:p14="http://schemas.microsoft.com/office/powerpoint/2010/main" val="10333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3C954C0-5A15-880E-EC13-5E8FAD29406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0B4CA981-1F17-8286-2F36-1679E01BEAB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84CEF981-4B96-B44B-F9CC-BD26F4EF3B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Content Placeholder 2">
            <a:extLst>
              <a:ext uri="{FF2B5EF4-FFF2-40B4-BE49-F238E27FC236}">
                <a16:creationId xmlns:a16="http://schemas.microsoft.com/office/drawing/2014/main" id="{88B5BC55-1852-D30A-3C6F-E55DE3872BD7}"/>
              </a:ext>
            </a:extLst>
          </p:cNvPr>
          <p:cNvSpPr>
            <a:spLocks noGrp="1"/>
          </p:cNvSpPr>
          <p:nvPr/>
        </p:nvSpPr>
        <p:spPr>
          <a:xfrm>
            <a:off x="842400" y="1836000"/>
            <a:ext cx="10515600" cy="4351338"/>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defRPr sz="2400">
                <a:ea typeface="+mn-lt"/>
                <a:cs typeface="+mn-lt"/>
              </a:defRPr>
            </a:pPr>
            <a:r>
              <a:t>“AI-afhankelijkheid als een buitensporige afhankelijkheid van AI-technologieën en -toepassingen op verschillende aspecten van het leven, waaronder academische studies, dagelijkse routines en sociale interacties. </a:t>
            </a:r>
            <a:r>
              <a:rPr>
                <a:highlight>
                  <a:srgbClr val="F1EAFE"/>
                </a:highlight>
              </a:rPr>
              <a:t>Deze vorm van afhankelijkheid wordt niet alleen gekenmerkt door het overmatig gebruik van AI-ondersteunde tools, maar ook door een aanzienlijke psychologische afhankelijkheid van deze technologieën</a:t>
            </a:r>
            <a:r>
              <a:t>” </a:t>
            </a:r>
          </a:p>
          <a:p>
            <a:pPr marL="0" indent="0">
              <a:lnSpc>
                <a:spcPct val="130000"/>
              </a:lnSpc>
              <a:buNone/>
              <a:defRPr sz="2400">
                <a:ea typeface="+mn-lt"/>
                <a:cs typeface="+mn-lt"/>
              </a:defRPr>
            </a:pPr>
            <a:r>
              <a:t>(Zhang et al., 2024, p.3)</a:t>
            </a:r>
            <a:endParaRPr lang="en-GB" sz="2400" dirty="0"/>
          </a:p>
        </p:txBody>
      </p:sp>
      <p:sp>
        <p:nvSpPr>
          <p:cNvPr id="9" name="Textfeld 5">
            <a:extLst>
              <a:ext uri="{FF2B5EF4-FFF2-40B4-BE49-F238E27FC236}">
                <a16:creationId xmlns:a16="http://schemas.microsoft.com/office/drawing/2014/main" id="{13304A37-4CBB-422C-BB54-359826A2D284}"/>
              </a:ext>
            </a:extLst>
          </p:cNvPr>
          <p:cNvSpPr/>
          <p:nvPr/>
        </p:nvSpPr>
        <p:spPr>
          <a:xfrm>
            <a:off x="457200" y="755280"/>
            <a:ext cx="6223518"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Risico: AI-afhankelijkheid</a:t>
            </a:r>
          </a:p>
        </p:txBody>
      </p:sp>
    </p:spTree>
    <p:extLst>
      <p:ext uri="{BB962C8B-B14F-4D97-AF65-F5344CB8AC3E}">
        <p14:creationId xmlns:p14="http://schemas.microsoft.com/office/powerpoint/2010/main" val="382923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B8AE24-34EF-1C33-C964-457939B03A1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D7B37AE0-4A51-11CC-BE5B-2A48AEA3D142}"/>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414E44DF-1F8A-6ADA-656A-52F673263A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A3040C53-67C5-4055-BC96-6F5C371002B4}"/>
              </a:ext>
            </a:extLst>
          </p:cNvPr>
          <p:cNvSpPr/>
          <p:nvPr/>
        </p:nvSpPr>
        <p:spPr>
          <a:xfrm>
            <a:off x="457200" y="755280"/>
            <a:ext cx="10706986"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AI-afhankelijkheid </a:t>
            </a:r>
            <a:br>
              <a:rPr lang="it-IT" sz="3200" b="1" u="none" strike="noStrike" dirty="0">
                <a:solidFill>
                  <a:schemeClr val="dk1"/>
                </a:solidFill>
                <a:effectLst/>
                <a:uFillTx/>
                <a:latin typeface="Garet Heavy"/>
              </a:rPr>
            </a:br>
            <a:r>
              <a:rPr sz="2000">
                <a:latin typeface="Garet Book"/>
              </a:rPr>
              <a:t>(Yankouskaya et al., 2025; Aghaziarati &amp; Rahimi, 2025)</a:t>
            </a:r>
            <a:endParaRPr lang="it-IT" sz="3200" u="none" strike="noStrike" dirty="0">
              <a:solidFill>
                <a:schemeClr val="dk1"/>
              </a:solidFill>
              <a:effectLst/>
              <a:uFillTx/>
              <a:latin typeface="Garet Book"/>
            </a:endParaRPr>
          </a:p>
        </p:txBody>
      </p:sp>
      <p:sp>
        <p:nvSpPr>
          <p:cNvPr id="9" name="Textfeld 8">
            <a:extLst>
              <a:ext uri="{FF2B5EF4-FFF2-40B4-BE49-F238E27FC236}">
                <a16:creationId xmlns:a16="http://schemas.microsoft.com/office/drawing/2014/main" id="{17FC6618-E114-4E8C-8900-DA176748D2E2}"/>
              </a:ext>
            </a:extLst>
          </p:cNvPr>
          <p:cNvSpPr txBox="1"/>
          <p:nvPr/>
        </p:nvSpPr>
        <p:spPr>
          <a:xfrm>
            <a:off x="0" y="2053002"/>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1" name="Inhaltsplatzhalter 2">
            <a:extLst>
              <a:ext uri="{FF2B5EF4-FFF2-40B4-BE49-F238E27FC236}">
                <a16:creationId xmlns:a16="http://schemas.microsoft.com/office/drawing/2014/main" id="{DCB29330-1B3C-48C1-A945-3F759CF582DA}"/>
              </a:ext>
            </a:extLst>
          </p:cNvPr>
          <p:cNvSpPr/>
          <p:nvPr/>
        </p:nvSpPr>
        <p:spPr>
          <a:xfrm>
            <a:off x="457200" y="2412916"/>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Tekstconcepten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Vertaling</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E-mails</a:t>
            </a:r>
          </a:p>
        </p:txBody>
      </p:sp>
      <p:sp>
        <p:nvSpPr>
          <p:cNvPr id="13" name="Inhaltsplatzhalter 2">
            <a:extLst>
              <a:ext uri="{FF2B5EF4-FFF2-40B4-BE49-F238E27FC236}">
                <a16:creationId xmlns:a16="http://schemas.microsoft.com/office/drawing/2014/main" id="{EA45D12F-6FB1-47C9-B4BB-79CADA9FAE9A}"/>
              </a:ext>
            </a:extLst>
          </p:cNvPr>
          <p:cNvSpPr/>
          <p:nvPr/>
        </p:nvSpPr>
        <p:spPr>
          <a:xfrm>
            <a:off x="457200" y="202362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Functionele afhankelijkheid</a:t>
            </a:r>
            <a:r>
              <a:rPr>
                <a:effectLst/>
                <a:uFillTx/>
              </a:rPr>
              <a:t>:</a:t>
            </a:r>
            <a:endParaRPr lang="nl-BE" b="0" u="none" strike="noStrike" dirty="0">
              <a:solidFill>
                <a:srgbClr val="000000"/>
              </a:solidFill>
              <a:effectLst/>
              <a:uFillTx/>
              <a:latin typeface="+mj-lt"/>
            </a:endParaRPr>
          </a:p>
        </p:txBody>
      </p:sp>
      <p:sp>
        <p:nvSpPr>
          <p:cNvPr id="17" name="Textfeld 16">
            <a:extLst>
              <a:ext uri="{FF2B5EF4-FFF2-40B4-BE49-F238E27FC236}">
                <a16:creationId xmlns:a16="http://schemas.microsoft.com/office/drawing/2014/main" id="{04A5CF0B-38B9-401F-B4D1-993A433CE8A3}"/>
              </a:ext>
            </a:extLst>
          </p:cNvPr>
          <p:cNvSpPr txBox="1"/>
          <p:nvPr/>
        </p:nvSpPr>
        <p:spPr>
          <a:xfrm>
            <a:off x="0" y="383902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8" name="Inhaltsplatzhalter 2">
            <a:extLst>
              <a:ext uri="{FF2B5EF4-FFF2-40B4-BE49-F238E27FC236}">
                <a16:creationId xmlns:a16="http://schemas.microsoft.com/office/drawing/2014/main" id="{DD27848C-56B7-4488-9A68-51BFF03D937C}"/>
              </a:ext>
            </a:extLst>
          </p:cNvPr>
          <p:cNvSpPr/>
          <p:nvPr/>
        </p:nvSpPr>
        <p:spPr>
          <a:xfrm>
            <a:off x="457200" y="4198939"/>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Betrouwbare gesprekspartner</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Validatie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Emotionele steun</a:t>
            </a:r>
          </a:p>
        </p:txBody>
      </p:sp>
      <p:sp>
        <p:nvSpPr>
          <p:cNvPr id="19" name="Inhaltsplatzhalter 2">
            <a:extLst>
              <a:ext uri="{FF2B5EF4-FFF2-40B4-BE49-F238E27FC236}">
                <a16:creationId xmlns:a16="http://schemas.microsoft.com/office/drawing/2014/main" id="{1530A327-3C84-446B-AFC3-39A50057F11B}"/>
              </a:ext>
            </a:extLst>
          </p:cNvPr>
          <p:cNvSpPr/>
          <p:nvPr/>
        </p:nvSpPr>
        <p:spPr>
          <a:xfrm>
            <a:off x="457200" y="380964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Socio-emotionele afhankelijkheid</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3036275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17BA1D1-8CCE-5566-A58A-62EC47C5BDF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A3CC97B-2E48-342F-D650-0A6FCACA9B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66BEB768-83E6-075B-065B-15BFA5A2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EA531F1D-502C-4A57-ABDE-087EB4628618}"/>
              </a:ext>
            </a:extLst>
          </p:cNvPr>
          <p:cNvSpPr/>
          <p:nvPr/>
        </p:nvSpPr>
        <p:spPr>
          <a:xfrm>
            <a:off x="457200" y="755280"/>
            <a:ext cx="9054662"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Negatieve effecten op het individu</a:t>
            </a:r>
          </a:p>
        </p:txBody>
      </p:sp>
      <p:sp>
        <p:nvSpPr>
          <p:cNvPr id="8" name="Textfeld 7">
            <a:extLst>
              <a:ext uri="{FF2B5EF4-FFF2-40B4-BE49-F238E27FC236}">
                <a16:creationId xmlns:a16="http://schemas.microsoft.com/office/drawing/2014/main" id="{80245795-026E-42F8-9DEB-841C47FDD8C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5D392388-5D5B-4CC3-B784-47559C86207B}"/>
              </a:ext>
            </a:extLst>
          </p:cNvPr>
          <p:cNvSpPr/>
          <p:nvPr/>
        </p:nvSpPr>
        <p:spPr>
          <a:xfrm>
            <a:off x="457200" y="223672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onkritisch accepteren van informatie zonder de bronnen of de inhoud te verifiëren</a:t>
            </a:r>
          </a:p>
        </p:txBody>
      </p:sp>
      <p:sp>
        <p:nvSpPr>
          <p:cNvPr id="10" name="Inhaltsplatzhalter 2">
            <a:extLst>
              <a:ext uri="{FF2B5EF4-FFF2-40B4-BE49-F238E27FC236}">
                <a16:creationId xmlns:a16="http://schemas.microsoft.com/office/drawing/2014/main" id="{29FC0AF4-AFFE-457D-A921-CDA139FF3FAC}"/>
              </a:ext>
            </a:extLst>
          </p:cNvPr>
          <p:cNvSpPr/>
          <p:nvPr/>
        </p:nvSpPr>
        <p:spPr>
          <a:xfrm>
            <a:off x="457200" y="178573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Automatiseringsbias (Zhai et al., 2024): </a:t>
            </a:r>
          </a:p>
        </p:txBody>
      </p:sp>
      <p:sp>
        <p:nvSpPr>
          <p:cNvPr id="11" name="Textfeld 10">
            <a:extLst>
              <a:ext uri="{FF2B5EF4-FFF2-40B4-BE49-F238E27FC236}">
                <a16:creationId xmlns:a16="http://schemas.microsoft.com/office/drawing/2014/main" id="{1B512D28-B492-4568-9CF3-5ED10A4E8206}"/>
              </a:ext>
            </a:extLst>
          </p:cNvPr>
          <p:cNvSpPr txBox="1"/>
          <p:nvPr/>
        </p:nvSpPr>
        <p:spPr>
          <a:xfrm>
            <a:off x="0" y="291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E720B04-87DF-425E-937C-7989F8178004}"/>
              </a:ext>
            </a:extLst>
          </p:cNvPr>
          <p:cNvSpPr/>
          <p:nvPr/>
        </p:nvSpPr>
        <p:spPr>
          <a:xfrm>
            <a:off x="457200" y="3317152"/>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een grote hoeveelheid informatie die door AI wordt verstrekt, kan te overweldigend zijn</a:t>
            </a:r>
          </a:p>
        </p:txBody>
      </p:sp>
      <p:sp>
        <p:nvSpPr>
          <p:cNvPr id="14" name="Inhaltsplatzhalter 2">
            <a:extLst>
              <a:ext uri="{FF2B5EF4-FFF2-40B4-BE49-F238E27FC236}">
                <a16:creationId xmlns:a16="http://schemas.microsoft.com/office/drawing/2014/main" id="{8D624E3C-6064-4A25-9E20-376AD0997B01}"/>
              </a:ext>
            </a:extLst>
          </p:cNvPr>
          <p:cNvSpPr/>
          <p:nvPr/>
        </p:nvSpPr>
        <p:spPr>
          <a:xfrm>
            <a:off x="457200" y="2902128"/>
            <a:ext cx="11518560" cy="407174"/>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Cognitieve overbelasting (Naseer et al., 2025):</a:t>
            </a:r>
          </a:p>
        </p:txBody>
      </p:sp>
      <p:sp>
        <p:nvSpPr>
          <p:cNvPr id="15" name="Textfeld 14">
            <a:extLst>
              <a:ext uri="{FF2B5EF4-FFF2-40B4-BE49-F238E27FC236}">
                <a16:creationId xmlns:a16="http://schemas.microsoft.com/office/drawing/2014/main" id="{F9C1F666-7754-436F-80BC-60CCFF6EA635}"/>
              </a:ext>
            </a:extLst>
          </p:cNvPr>
          <p:cNvSpPr txBox="1"/>
          <p:nvPr/>
        </p:nvSpPr>
        <p:spPr>
          <a:xfrm>
            <a:off x="0" y="399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6" name="Inhaltsplatzhalter 2">
            <a:extLst>
              <a:ext uri="{FF2B5EF4-FFF2-40B4-BE49-F238E27FC236}">
                <a16:creationId xmlns:a16="http://schemas.microsoft.com/office/drawing/2014/main" id="{41C8ED10-6C03-4725-B064-1FAF29870FDE}"/>
              </a:ext>
            </a:extLst>
          </p:cNvPr>
          <p:cNvSpPr/>
          <p:nvPr/>
        </p:nvSpPr>
        <p:spPr>
          <a:xfrm>
            <a:off x="457200" y="4386404"/>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zoals besluitvorming, kritisch denken, analytisch denken</a:t>
            </a:r>
          </a:p>
        </p:txBody>
      </p:sp>
      <p:sp>
        <p:nvSpPr>
          <p:cNvPr id="17" name="Inhaltsplatzhalter 2">
            <a:extLst>
              <a:ext uri="{FF2B5EF4-FFF2-40B4-BE49-F238E27FC236}">
                <a16:creationId xmlns:a16="http://schemas.microsoft.com/office/drawing/2014/main" id="{51012089-A00E-4D1C-9EAA-7F38EEE3CFF9}"/>
              </a:ext>
            </a:extLst>
          </p:cNvPr>
          <p:cNvSpPr/>
          <p:nvPr/>
        </p:nvSpPr>
        <p:spPr>
          <a:xfrm>
            <a:off x="457200" y="397112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Bef>
                <a:spcPts val="1001"/>
              </a:spcBef>
              <a:tabLst>
                <a:tab pos="0" algn="l"/>
              </a:tabLst>
              <a:defRPr sz="1700">
                <a:latin typeface="+mj-lt"/>
              </a:defRPr>
            </a:pPr>
            <a:r>
              <a:t>Achteruitgang van cognitieve vaardigheden (Zhai et al., 2024):</a:t>
            </a:r>
            <a:endParaRPr lang="da-DK" sz="1700" dirty="0">
              <a:solidFill>
                <a:schemeClr val="accent4"/>
              </a:solidFill>
              <a:latin typeface="+mj-lt"/>
            </a:endParaRPr>
          </a:p>
        </p:txBody>
      </p:sp>
    </p:spTree>
    <p:extLst>
      <p:ext uri="{BB962C8B-B14F-4D97-AF65-F5344CB8AC3E}">
        <p14:creationId xmlns:p14="http://schemas.microsoft.com/office/powerpoint/2010/main" val="3922522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438E308-D8A1-6978-ECDA-A04D18648351}"/>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06D075-C534-7BCC-2D86-F4B296BEE2D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C6ACD22-DD4D-C8D1-FA0C-61AE1E361F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F6E8FC0-D9E4-B4BF-DEDD-F565FC27B131}"/>
              </a:ext>
            </a:extLst>
          </p:cNvPr>
          <p:cNvSpPr>
            <a:spLocks noGrp="1"/>
          </p:cNvSpPr>
          <p:nvPr/>
        </p:nvSpPr>
        <p:spPr>
          <a:xfrm>
            <a:off x="457200" y="5029276"/>
            <a:ext cx="10518033" cy="768896"/>
          </a:xfrm>
          <a:prstGeom prst="rect">
            <a:avLst/>
          </a:prstGeom>
        </p:spPr>
        <p:txBody>
          <a:bodyPr vert="horz"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000"/>
            </a:pPr>
            <a:r>
              <a:t>Door de mechanismen achter AI kunnen mensen gemakkelijk </a:t>
            </a:r>
            <a:r>
              <a:rPr>
                <a:highlight>
                  <a:srgbClr val="F1EAFE"/>
                </a:highlight>
              </a:rPr>
              <a:t>afhankelijk worden van AI</a:t>
            </a:r>
            <a:r>
              <a:t>.</a:t>
            </a:r>
          </a:p>
        </p:txBody>
      </p:sp>
      <p:sp>
        <p:nvSpPr>
          <p:cNvPr id="7" name="Textfeld 5">
            <a:extLst>
              <a:ext uri="{FF2B5EF4-FFF2-40B4-BE49-F238E27FC236}">
                <a16:creationId xmlns:a16="http://schemas.microsoft.com/office/drawing/2014/main" id="{37D41BCA-E139-4478-ACC2-EEB034825F9B}"/>
              </a:ext>
            </a:extLst>
          </p:cNvPr>
          <p:cNvSpPr/>
          <p:nvPr/>
        </p:nvSpPr>
        <p:spPr>
          <a:xfrm>
            <a:off x="457199" y="755280"/>
            <a:ext cx="8119241"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Negatieve effecten op het individu</a:t>
            </a:r>
          </a:p>
        </p:txBody>
      </p:sp>
      <p:sp>
        <p:nvSpPr>
          <p:cNvPr id="8" name="Textfeld 7">
            <a:extLst>
              <a:ext uri="{FF2B5EF4-FFF2-40B4-BE49-F238E27FC236}">
                <a16:creationId xmlns:a16="http://schemas.microsoft.com/office/drawing/2014/main" id="{36D82572-5AE9-49A7-946C-D411012EC92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DAFC109-60CD-4C8C-BB7F-002228101C4B}"/>
              </a:ext>
            </a:extLst>
          </p:cNvPr>
          <p:cNvSpPr/>
          <p:nvPr/>
        </p:nvSpPr>
        <p:spPr>
          <a:xfrm>
            <a:off x="457200" y="224815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voorkeur voor gesprekken en informatie met AI boven menselijke interactie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troost en bevestiging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stabiliteit door het hebben van een altijd beschikbare 'gesprekspartner'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conversatie-AI (chatbots) die is getraind om het gesprek gaande te houden</a:t>
            </a:r>
          </a:p>
        </p:txBody>
      </p:sp>
      <p:sp>
        <p:nvSpPr>
          <p:cNvPr id="10" name="Inhaltsplatzhalter 2">
            <a:extLst>
              <a:ext uri="{FF2B5EF4-FFF2-40B4-BE49-F238E27FC236}">
                <a16:creationId xmlns:a16="http://schemas.microsoft.com/office/drawing/2014/main" id="{280E70C3-D487-4DEE-96CE-7FAF04378402}"/>
              </a:ext>
            </a:extLst>
          </p:cNvPr>
          <p:cNvSpPr/>
          <p:nvPr/>
        </p:nvSpPr>
        <p:spPr>
          <a:xfrm>
            <a:off x="457200" y="1836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Pseudo-sociale binding (Yankouskaya et al., 2025; Aghaziarati &amp; Rahimi, 2025):</a:t>
            </a:r>
          </a:p>
        </p:txBody>
      </p:sp>
      <p:sp>
        <p:nvSpPr>
          <p:cNvPr id="11" name="Textfeld 10">
            <a:extLst>
              <a:ext uri="{FF2B5EF4-FFF2-40B4-BE49-F238E27FC236}">
                <a16:creationId xmlns:a16="http://schemas.microsoft.com/office/drawing/2014/main" id="{EF9F8ED7-26F0-443C-B974-2922339F982F}"/>
              </a:ext>
            </a:extLst>
          </p:cNvPr>
          <p:cNvSpPr txBox="1"/>
          <p:nvPr/>
        </p:nvSpPr>
        <p:spPr>
          <a:xfrm>
            <a:off x="0" y="387286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21AF7A00-8928-4F37-A5E8-99EB1733F3A4}"/>
              </a:ext>
            </a:extLst>
          </p:cNvPr>
          <p:cNvSpPr/>
          <p:nvPr/>
        </p:nvSpPr>
        <p:spPr>
          <a:xfrm>
            <a:off x="457200" y="387286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Mogelijke symptomen van verslavingen (Yankouskaya et al., 2025):</a:t>
            </a:r>
          </a:p>
        </p:txBody>
      </p:sp>
      <p:sp>
        <p:nvSpPr>
          <p:cNvPr id="14" name="Inhaltsplatzhalter 2">
            <a:extLst>
              <a:ext uri="{FF2B5EF4-FFF2-40B4-BE49-F238E27FC236}">
                <a16:creationId xmlns:a16="http://schemas.microsoft.com/office/drawing/2014/main" id="{DEACE769-DDFA-4D99-89BA-E51FFA1314EC}"/>
              </a:ext>
            </a:extLst>
          </p:cNvPr>
          <p:cNvSpPr/>
          <p:nvPr/>
        </p:nvSpPr>
        <p:spPr>
          <a:xfrm>
            <a:off x="457200" y="4303155"/>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zoals internet-/telefoonverslavingen </a:t>
            </a:r>
          </a:p>
        </p:txBody>
      </p:sp>
    </p:spTree>
    <p:extLst>
      <p:ext uri="{BB962C8B-B14F-4D97-AF65-F5344CB8AC3E}">
        <p14:creationId xmlns:p14="http://schemas.microsoft.com/office/powerpoint/2010/main" val="2275331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2B5F82-64C1-F256-0E58-99787AA4718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2772253-CD8E-97B1-E249-CAC5E43AF9A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6FDA763-5AE2-D788-A638-2EEA87FC23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Oval 3">
            <a:extLst>
              <a:ext uri="{FF2B5EF4-FFF2-40B4-BE49-F238E27FC236}">
                <a16:creationId xmlns:a16="http://schemas.microsoft.com/office/drawing/2014/main" id="{9520B1C8-575A-37C0-C092-9A6467537DE2}"/>
              </a:ext>
            </a:extLst>
          </p:cNvPr>
          <p:cNvSpPr/>
          <p:nvPr/>
        </p:nvSpPr>
        <p:spPr>
          <a:xfrm>
            <a:off x="4247612" y="2128294"/>
            <a:ext cx="3545683" cy="3541697"/>
          </a:xfrm>
          <a:prstGeom prst="ellipse">
            <a:avLst/>
          </a:prstGeom>
        </p:spPr>
        <p:style>
          <a:lnRef idx="2">
            <a:schemeClr val="accent1"/>
          </a:lnRef>
          <a:fillRef idx="1">
            <a:schemeClr val="lt1"/>
          </a:fillRef>
          <a:effectRef idx="0">
            <a:schemeClr val="accent1"/>
          </a:effectRef>
          <a:fontRef idx="minor">
            <a:schemeClr val="dk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2000">
                <a:solidFill>
                  <a:srgbClr val="0B163B"/>
                </a:solidFill>
              </a:defRPr>
            </a:pPr>
            <a:r>
              <a:t>(</a:t>
            </a:r>
            <a:r>
              <a:rPr>
                <a:ea typeface="+mn-lt"/>
                <a:cs typeface="+mn-lt"/>
              </a:rPr>
              <a:t>overmatig</a:t>
            </a:r>
            <a:r>
              <a:t>) </a:t>
            </a:r>
            <a:endParaRPr lang="en-GB" sz="2000" dirty="0"/>
          </a:p>
          <a:p>
            <a:pPr algn="ctr">
              <a:defRPr sz="2000">
                <a:solidFill>
                  <a:srgbClr val="0B163B"/>
                </a:solidFill>
              </a:defRPr>
            </a:pPr>
            <a:r>
              <a:t>Gebruik van AI</a:t>
            </a:r>
            <a:endParaRPr lang="en-GB" sz="2000" dirty="0"/>
          </a:p>
        </p:txBody>
      </p:sp>
      <p:sp>
        <p:nvSpPr>
          <p:cNvPr id="5" name="Arrow: Up-Down 4">
            <a:extLst>
              <a:ext uri="{FF2B5EF4-FFF2-40B4-BE49-F238E27FC236}">
                <a16:creationId xmlns:a16="http://schemas.microsoft.com/office/drawing/2014/main" id="{DD26A4DF-AD32-42BD-72FB-6403CEB3CEB2}"/>
              </a:ext>
            </a:extLst>
          </p:cNvPr>
          <p:cNvSpPr/>
          <p:nvPr/>
        </p:nvSpPr>
        <p:spPr>
          <a:xfrm rot="4100405">
            <a:off x="8163935" y="2028703"/>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9" name="TextBox 3">
            <a:extLst>
              <a:ext uri="{FF2B5EF4-FFF2-40B4-BE49-F238E27FC236}">
                <a16:creationId xmlns:a16="http://schemas.microsoft.com/office/drawing/2014/main" id="{D0354AE0-78E5-CD4F-19F3-C935AF9DCE51}"/>
              </a:ext>
            </a:extLst>
          </p:cNvPr>
          <p:cNvSpPr txBox="1"/>
          <p:nvPr/>
        </p:nvSpPr>
        <p:spPr>
          <a:xfrm>
            <a:off x="9498493" y="2163811"/>
            <a:ext cx="2971483" cy="400110"/>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sz="2000"/>
            </a:pPr>
            <a:r>
              <a:t>Luiheid</a:t>
            </a:r>
          </a:p>
        </p:txBody>
      </p:sp>
      <p:sp>
        <p:nvSpPr>
          <p:cNvPr id="11" name="TextBox 5">
            <a:extLst>
              <a:ext uri="{FF2B5EF4-FFF2-40B4-BE49-F238E27FC236}">
                <a16:creationId xmlns:a16="http://schemas.microsoft.com/office/drawing/2014/main" id="{7D8D41ED-064E-ED1C-7EBB-C8E4085E145F}"/>
              </a:ext>
            </a:extLst>
          </p:cNvPr>
          <p:cNvSpPr txBox="1"/>
          <p:nvPr/>
        </p:nvSpPr>
        <p:spPr>
          <a:xfrm>
            <a:off x="505070" y="4881362"/>
            <a:ext cx="2116507"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Automatiseringsbias</a:t>
            </a:r>
          </a:p>
        </p:txBody>
      </p:sp>
      <p:sp>
        <p:nvSpPr>
          <p:cNvPr id="13" name="TextBox 6">
            <a:extLst>
              <a:ext uri="{FF2B5EF4-FFF2-40B4-BE49-F238E27FC236}">
                <a16:creationId xmlns:a16="http://schemas.microsoft.com/office/drawing/2014/main" id="{1EB5593C-B157-36CA-20CD-A3387E6FF78F}"/>
              </a:ext>
            </a:extLst>
          </p:cNvPr>
          <p:cNvSpPr txBox="1"/>
          <p:nvPr/>
        </p:nvSpPr>
        <p:spPr>
          <a:xfrm>
            <a:off x="858187" y="1829923"/>
            <a:ext cx="2839950"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Achteruitgang van cognitieve vaardigheden</a:t>
            </a:r>
          </a:p>
        </p:txBody>
      </p:sp>
      <p:sp>
        <p:nvSpPr>
          <p:cNvPr id="15" name="TextBox 8">
            <a:extLst>
              <a:ext uri="{FF2B5EF4-FFF2-40B4-BE49-F238E27FC236}">
                <a16:creationId xmlns:a16="http://schemas.microsoft.com/office/drawing/2014/main" id="{DE94AA40-5A07-91D5-D333-3D15F29EAF19}"/>
              </a:ext>
            </a:extLst>
          </p:cNvPr>
          <p:cNvSpPr txBox="1"/>
          <p:nvPr/>
        </p:nvSpPr>
        <p:spPr>
          <a:xfrm>
            <a:off x="9570423" y="5015327"/>
            <a:ext cx="2274787"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Pseudo-sociale band</a:t>
            </a:r>
          </a:p>
        </p:txBody>
      </p:sp>
      <p:sp>
        <p:nvSpPr>
          <p:cNvPr id="18" name="Arrow: Up-Down 4">
            <a:extLst>
              <a:ext uri="{FF2B5EF4-FFF2-40B4-BE49-F238E27FC236}">
                <a16:creationId xmlns:a16="http://schemas.microsoft.com/office/drawing/2014/main" id="{2B2523BE-0B01-0E71-6C8F-ED6F4EE010F0}"/>
              </a:ext>
            </a:extLst>
          </p:cNvPr>
          <p:cNvSpPr/>
          <p:nvPr/>
        </p:nvSpPr>
        <p:spPr>
          <a:xfrm rot="6947085">
            <a:off x="8127640" y="4194115"/>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19" name="Arrow: Up-Down 4">
            <a:extLst>
              <a:ext uri="{FF2B5EF4-FFF2-40B4-BE49-F238E27FC236}">
                <a16:creationId xmlns:a16="http://schemas.microsoft.com/office/drawing/2014/main" id="{34FC439B-65F3-5364-FFDA-ADD9E2AEE1E5}"/>
              </a:ext>
            </a:extLst>
          </p:cNvPr>
          <p:cNvSpPr/>
          <p:nvPr/>
        </p:nvSpPr>
        <p:spPr>
          <a:xfrm rot="17754097">
            <a:off x="3030805" y="1980974"/>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0" name="Arrow: Up-Down 4">
            <a:extLst>
              <a:ext uri="{FF2B5EF4-FFF2-40B4-BE49-F238E27FC236}">
                <a16:creationId xmlns:a16="http://schemas.microsoft.com/office/drawing/2014/main" id="{EF8ABE57-9409-59D2-0AE5-659B4F37DDAC}"/>
              </a:ext>
            </a:extLst>
          </p:cNvPr>
          <p:cNvSpPr/>
          <p:nvPr/>
        </p:nvSpPr>
        <p:spPr>
          <a:xfrm rot="14983614">
            <a:off x="3038250" y="4173588"/>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1" name="Textfeld 5">
            <a:extLst>
              <a:ext uri="{FF2B5EF4-FFF2-40B4-BE49-F238E27FC236}">
                <a16:creationId xmlns:a16="http://schemas.microsoft.com/office/drawing/2014/main" id="{D6D0032D-4BC4-47B5-BA72-819D00B3601C}"/>
              </a:ext>
            </a:extLst>
          </p:cNvPr>
          <p:cNvSpPr/>
          <p:nvPr/>
        </p:nvSpPr>
        <p:spPr>
          <a:xfrm>
            <a:off x="457200" y="755280"/>
            <a:ext cx="8497614"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Negatieve effecten op het individu</a:t>
            </a:r>
          </a:p>
        </p:txBody>
      </p:sp>
    </p:spTree>
    <p:extLst>
      <p:ext uri="{BB962C8B-B14F-4D97-AF65-F5344CB8AC3E}">
        <p14:creationId xmlns:p14="http://schemas.microsoft.com/office/powerpoint/2010/main" val="930813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7DBD124-80D2-EDC7-8483-F6B5483CF28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3E42C23-B27C-4C90-0DBD-5C2824DC6753}"/>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8FCF9E3-3DAE-3C0B-B6F9-EC33F941E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96AD0DE4-D1CD-3498-93DD-20DDE0997E57}"/>
              </a:ext>
            </a:extLst>
          </p:cNvPr>
          <p:cNvSpPr>
            <a:spLocks noGrp="1"/>
          </p:cNvSpPr>
          <p:nvPr/>
        </p:nvSpPr>
        <p:spPr>
          <a:xfrm>
            <a:off x="457199" y="1836000"/>
            <a:ext cx="10515600" cy="485454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sz="2000"/>
            </a:pPr>
            <a:r>
              <a:rPr>
                <a:latin typeface="+mj-lt"/>
              </a:rPr>
              <a:t>Voorkeur voor AI-interacties boven menselijke interacties </a:t>
            </a:r>
            <a:r>
              <a:rPr>
                <a:latin typeface="Garet Book"/>
              </a:rPr>
              <a:t>(Yankouskaya et al., 2025; Medez et al., 2024)</a:t>
            </a:r>
            <a:endParaRPr lang="en-GB" sz="2000" dirty="0"/>
          </a:p>
          <a:p>
            <a:pPr lvl="1">
              <a:lnSpc>
                <a:spcPct val="100000"/>
              </a:lnSpc>
              <a:spcBef>
                <a:spcPts val="1000"/>
              </a:spcBef>
              <a:buFont typeface="Courier New" panose="02070309020205020404" pitchFamily="49" charset="0"/>
              <a:buChar char="o"/>
              <a:defRPr sz="1600">
                <a:ea typeface="+mn-lt"/>
                <a:cs typeface="+mn-lt"/>
              </a:defRPr>
            </a:pPr>
            <a:r>
              <a:t>De meeste AI-chatinteracties zijn ontworpen om </a:t>
            </a:r>
            <a:r>
              <a:rPr>
                <a:highlight>
                  <a:srgbClr val="F1EAFE"/>
                </a:highlight>
              </a:rPr>
              <a:t>antropomorfisch</a:t>
            </a:r>
            <a:r>
              <a:t> te zijn en de gebruiker een gevoel van </a:t>
            </a:r>
            <a:r>
              <a:rPr>
                <a:highlight>
                  <a:srgbClr val="F1EAFE"/>
                </a:highlight>
              </a:rPr>
              <a:t>emotionele verbondenheid met de AI </a:t>
            </a:r>
            <a:r>
              <a:t>te geven</a:t>
            </a:r>
          </a:p>
          <a:p>
            <a:pPr lvl="1">
              <a:lnSpc>
                <a:spcPct val="100000"/>
              </a:lnSpc>
              <a:spcBef>
                <a:spcPts val="1000"/>
              </a:spcBef>
              <a:buFont typeface="Courier New" panose="02070309020205020404" pitchFamily="49" charset="0"/>
              <a:buChar char="o"/>
              <a:defRPr sz="1600">
                <a:ea typeface="+mn-lt"/>
                <a:cs typeface="+mn-lt"/>
              </a:defRPr>
            </a:pPr>
            <a:r>
              <a:t>Intensief gebruik van AI </a:t>
            </a:r>
            <a:r>
              <a:rPr>
                <a:highlight>
                  <a:srgbClr val="F1EAFE"/>
                </a:highlight>
              </a:rPr>
              <a:t>kan ertoe leiden dat mensen emotionele verbinding, bevestiging of 'gezelschap' zoeken </a:t>
            </a:r>
            <a:r>
              <a:t>bij AI-systemen en geleidelijk de voorkeur gaan geven aan deze altijd beschikbare, vlotte interacties boven meer inspannende menselijke relaties </a:t>
            </a:r>
            <a:endParaRPr lang="en-GB" sz="1600" dirty="0"/>
          </a:p>
          <a:p>
            <a:pPr lvl="1">
              <a:lnSpc>
                <a:spcPct val="100000"/>
              </a:lnSpc>
              <a:spcBef>
                <a:spcPts val="1000"/>
              </a:spcBef>
              <a:buFont typeface="Courier New" panose="02070309020205020404" pitchFamily="49" charset="0"/>
              <a:buChar char="o"/>
              <a:defRPr sz="1600">
                <a:ea typeface="+mn-lt"/>
                <a:cs typeface="+mn-lt"/>
              </a:defRPr>
            </a:pPr>
            <a:r>
              <a:t>Dit kan </a:t>
            </a:r>
            <a:r>
              <a:rPr>
                <a:highlight>
                  <a:srgbClr val="F1EAFE"/>
                </a:highlight>
              </a:rPr>
              <a:t>het sociale contact in het echte leven verminderen</a:t>
            </a:r>
            <a:r>
              <a:t>, interpersoonlijke vaardigheden verzwakken en isolatie veroorzaken.</a:t>
            </a:r>
            <a:endParaRPr lang="en-GB" sz="1600" dirty="0"/>
          </a:p>
          <a:p>
            <a:pPr>
              <a:lnSpc>
                <a:spcPct val="100000"/>
              </a:lnSpc>
              <a:defRPr sz="2000">
                <a:latin typeface="+mj-lt"/>
              </a:defRPr>
            </a:pPr>
            <a:r>
              <a:t>Risico's voor de democratie door polarisatie</a:t>
            </a:r>
          </a:p>
          <a:p>
            <a:pPr lvl="1">
              <a:lnSpc>
                <a:spcPct val="100000"/>
              </a:lnSpc>
              <a:spcBef>
                <a:spcPts val="1000"/>
              </a:spcBef>
              <a:buFont typeface="Courier New" panose="02070309020205020404" pitchFamily="49" charset="0"/>
              <a:buChar char="o"/>
              <a:defRPr sz="1600"/>
            </a:pPr>
            <a:r>
              <a:t>Verspreiding van desinformatie en nepnieuws</a:t>
            </a:r>
          </a:p>
          <a:p>
            <a:pPr lvl="1">
              <a:lnSpc>
                <a:spcPct val="100000"/>
              </a:lnSpc>
              <a:spcBef>
                <a:spcPts val="1000"/>
              </a:spcBef>
              <a:buFont typeface="Courier New" panose="02070309020205020404" pitchFamily="49" charset="0"/>
              <a:buChar char="o"/>
              <a:defRPr sz="1600"/>
            </a:pPr>
            <a:r>
              <a:t>Verspreiding van vooroordelen als gevolg van vertekende AI-gegenereerde content</a:t>
            </a:r>
          </a:p>
          <a:p>
            <a:pPr marL="0" indent="0">
              <a:lnSpc>
                <a:spcPct val="100000"/>
              </a:lnSpc>
              <a:buNone/>
            </a:pPr>
            <a:endParaRPr lang="en-GB" sz="2000" dirty="0"/>
          </a:p>
        </p:txBody>
      </p:sp>
      <p:sp>
        <p:nvSpPr>
          <p:cNvPr id="7" name="Textfeld 5">
            <a:extLst>
              <a:ext uri="{FF2B5EF4-FFF2-40B4-BE49-F238E27FC236}">
                <a16:creationId xmlns:a16="http://schemas.microsoft.com/office/drawing/2014/main" id="{1D71276A-DBB9-41E3-89F6-2CE6C782CA0A}"/>
              </a:ext>
            </a:extLst>
          </p:cNvPr>
          <p:cNvSpPr/>
          <p:nvPr/>
        </p:nvSpPr>
        <p:spPr>
          <a:xfrm>
            <a:off x="457199" y="755280"/>
            <a:ext cx="10963073"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err="1"/>
              <a:t>Negatieve</a:t>
            </a:r>
            <a:r>
              <a:rPr dirty="0"/>
              <a:t> </a:t>
            </a:r>
            <a:r>
              <a:rPr dirty="0" err="1"/>
              <a:t>effecten</a:t>
            </a:r>
            <a:r>
              <a:rPr dirty="0"/>
              <a:t> op de </a:t>
            </a:r>
            <a:r>
              <a:rPr dirty="0" err="1"/>
              <a:t>samenleving</a:t>
            </a:r>
            <a:endParaRPr dirty="0"/>
          </a:p>
        </p:txBody>
      </p:sp>
    </p:spTree>
    <p:extLst>
      <p:ext uri="{BB962C8B-B14F-4D97-AF65-F5344CB8AC3E}">
        <p14:creationId xmlns:p14="http://schemas.microsoft.com/office/powerpoint/2010/main" val="2098894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5851AEB-BB3A-7302-6F26-E458A3E8E1C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A130243-8B58-7B04-89EA-D185EB5A2367}"/>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0B111980-30C3-7A0A-7E24-80B879BCA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73CD61A-DFC2-BE0B-7AC8-31B04F93639D}"/>
              </a:ext>
            </a:extLst>
          </p:cNvPr>
          <p:cNvSpPr>
            <a:spLocks noGrp="1"/>
          </p:cNvSpPr>
          <p:nvPr/>
        </p:nvSpPr>
        <p:spPr>
          <a:xfrm>
            <a:off x="842400" y="1836000"/>
            <a:ext cx="10515600" cy="5055439"/>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sz="2000" b="1">
                <a:latin typeface="+mj-lt"/>
              </a:defRPr>
            </a:pPr>
            <a:r>
              <a:rPr sz="1800" dirty="0"/>
              <a:t>Risico's </a:t>
            </a:r>
            <a:r>
              <a:rPr sz="1800" dirty="0" err="1"/>
              <a:t>voor</a:t>
            </a:r>
            <a:r>
              <a:rPr sz="1800" dirty="0"/>
              <a:t> de </a:t>
            </a:r>
            <a:r>
              <a:rPr sz="1800" dirty="0" err="1"/>
              <a:t>democratie</a:t>
            </a:r>
            <a:r>
              <a:rPr sz="1800" dirty="0"/>
              <a:t> door </a:t>
            </a:r>
            <a:r>
              <a:rPr sz="1800" dirty="0" err="1"/>
              <a:t>polarisatie</a:t>
            </a:r>
            <a:endParaRPr sz="1800" dirty="0"/>
          </a:p>
          <a:p>
            <a:pPr>
              <a:lnSpc>
                <a:spcPct val="100000"/>
              </a:lnSpc>
              <a:defRPr sz="2000">
                <a:latin typeface="+mj-lt"/>
              </a:defRPr>
            </a:pPr>
            <a:r>
              <a:rPr sz="1800" dirty="0" err="1"/>
              <a:t>Verspreiding</a:t>
            </a:r>
            <a:r>
              <a:rPr sz="1800" dirty="0"/>
              <a:t> van </a:t>
            </a:r>
            <a:r>
              <a:rPr sz="1800" dirty="0" err="1"/>
              <a:t>desinformatie</a:t>
            </a:r>
            <a:r>
              <a:rPr sz="1800" dirty="0"/>
              <a:t> </a:t>
            </a:r>
            <a:r>
              <a:rPr sz="1800" dirty="0" err="1"/>
              <a:t>en</a:t>
            </a:r>
            <a:r>
              <a:rPr sz="1800" dirty="0"/>
              <a:t> </a:t>
            </a:r>
            <a:r>
              <a:rPr sz="1800" dirty="0" err="1"/>
              <a:t>nepnieuws</a:t>
            </a:r>
            <a:r>
              <a:rPr sz="1800" dirty="0"/>
              <a:t>: </a:t>
            </a:r>
          </a:p>
          <a:p>
            <a:pPr lvl="1">
              <a:lnSpc>
                <a:spcPct val="100000"/>
              </a:lnSpc>
              <a:spcBef>
                <a:spcPts val="1000"/>
              </a:spcBef>
              <a:buFont typeface="Courier New" panose="02070309020205020404" pitchFamily="49" charset="0"/>
              <a:buChar char="o"/>
              <a:defRPr sz="1600"/>
            </a:pPr>
            <a:r>
              <a:rPr sz="1400" dirty="0"/>
              <a:t>AI-</a:t>
            </a:r>
            <a:r>
              <a:rPr sz="1400" dirty="0" err="1"/>
              <a:t>gebruik</a:t>
            </a:r>
            <a:r>
              <a:rPr sz="1400" dirty="0"/>
              <a:t> in </a:t>
            </a:r>
            <a:r>
              <a:rPr sz="1400" dirty="0" err="1"/>
              <a:t>campagnes</a:t>
            </a:r>
            <a:r>
              <a:rPr sz="1400" dirty="0"/>
              <a:t> </a:t>
            </a:r>
            <a:r>
              <a:rPr sz="1400" dirty="0" err="1"/>
              <a:t>en</a:t>
            </a:r>
            <a:r>
              <a:rPr sz="1400" dirty="0"/>
              <a:t> </a:t>
            </a:r>
            <a:r>
              <a:rPr sz="1400" dirty="0" err="1"/>
              <a:t>journalistiek</a:t>
            </a:r>
            <a:r>
              <a:rPr sz="1400" dirty="0"/>
              <a:t> </a:t>
            </a:r>
            <a:r>
              <a:rPr sz="1400" dirty="0" err="1"/>
              <a:t>leidt</a:t>
            </a:r>
            <a:r>
              <a:rPr sz="1400" dirty="0"/>
              <a:t> tot </a:t>
            </a:r>
            <a:r>
              <a:rPr sz="1400" dirty="0" err="1">
                <a:highlight>
                  <a:srgbClr val="F1EAFE"/>
                </a:highlight>
              </a:rPr>
              <a:t>manipulatie</a:t>
            </a:r>
            <a:r>
              <a:rPr sz="1400" dirty="0"/>
              <a:t> van </a:t>
            </a:r>
            <a:r>
              <a:rPr sz="1400" dirty="0" err="1"/>
              <a:t>verkiezingen</a:t>
            </a:r>
            <a:r>
              <a:rPr sz="1400" dirty="0"/>
              <a:t>/</a:t>
            </a:r>
            <a:r>
              <a:rPr sz="1400" dirty="0" err="1"/>
              <a:t>kiezers</a:t>
            </a:r>
            <a:r>
              <a:rPr sz="1400" dirty="0"/>
              <a:t> (Polishchuk, 2024)</a:t>
            </a:r>
          </a:p>
          <a:p>
            <a:pPr lvl="1">
              <a:lnSpc>
                <a:spcPct val="100000"/>
              </a:lnSpc>
              <a:spcBef>
                <a:spcPts val="1000"/>
              </a:spcBef>
              <a:buFont typeface="Courier New" panose="02070309020205020404" pitchFamily="49" charset="0"/>
              <a:buChar char="o"/>
              <a:defRPr sz="1600"/>
            </a:pPr>
            <a:r>
              <a:rPr sz="1400" dirty="0"/>
              <a:t>AI-chatbots </a:t>
            </a:r>
            <a:r>
              <a:rPr sz="1400" dirty="0">
                <a:highlight>
                  <a:srgbClr val="F1EAFE"/>
                </a:highlight>
              </a:rPr>
              <a:t>die </a:t>
            </a:r>
            <a:r>
              <a:rPr sz="1400" dirty="0" err="1">
                <a:highlight>
                  <a:srgbClr val="F1EAFE"/>
                </a:highlight>
              </a:rPr>
              <a:t>kiezers</a:t>
            </a:r>
            <a:r>
              <a:rPr sz="1400" dirty="0">
                <a:highlight>
                  <a:srgbClr val="F1EAFE"/>
                </a:highlight>
              </a:rPr>
              <a:t> </a:t>
            </a:r>
            <a:r>
              <a:rPr sz="1400" dirty="0" err="1">
                <a:highlight>
                  <a:srgbClr val="F1EAFE"/>
                </a:highlight>
              </a:rPr>
              <a:t>verkeerd</a:t>
            </a:r>
            <a:r>
              <a:rPr sz="1400" dirty="0">
                <a:highlight>
                  <a:srgbClr val="F1EAFE"/>
                </a:highlight>
              </a:rPr>
              <a:t> </a:t>
            </a:r>
            <a:r>
              <a:rPr sz="1400" dirty="0" err="1">
                <a:highlight>
                  <a:srgbClr val="F1EAFE"/>
                </a:highlight>
              </a:rPr>
              <a:t>informeren</a:t>
            </a:r>
            <a:r>
              <a:rPr sz="1400" dirty="0"/>
              <a:t> </a:t>
            </a:r>
            <a:r>
              <a:rPr sz="1400" dirty="0">
                <a:ea typeface="+mn-lt"/>
                <a:cs typeface="+mn-lt"/>
              </a:rPr>
              <a:t>(</a:t>
            </a:r>
            <a:r>
              <a:rPr sz="1400" dirty="0" err="1">
                <a:ea typeface="+mn-lt"/>
                <a:cs typeface="+mn-lt"/>
              </a:rPr>
              <a:t>Algorithmwatch</a:t>
            </a:r>
            <a:r>
              <a:rPr sz="1400" dirty="0">
                <a:ea typeface="+mn-lt"/>
                <a:cs typeface="+mn-lt"/>
              </a:rPr>
              <a:t>, 2024)</a:t>
            </a:r>
            <a:endParaRPr lang="en-GB" sz="1400" dirty="0"/>
          </a:p>
          <a:p>
            <a:pPr lvl="1">
              <a:lnSpc>
                <a:spcPct val="100000"/>
              </a:lnSpc>
              <a:spcBef>
                <a:spcPts val="1000"/>
              </a:spcBef>
              <a:buFont typeface="Courier New" panose="02070309020205020404" pitchFamily="49" charset="0"/>
              <a:buChar char="o"/>
              <a:defRPr sz="1600"/>
            </a:pPr>
            <a:r>
              <a:rPr sz="1400" dirty="0">
                <a:highlight>
                  <a:srgbClr val="F1EAFE"/>
                </a:highlight>
              </a:rPr>
              <a:t>Post-truth-</a:t>
            </a:r>
            <a:r>
              <a:rPr sz="1400" dirty="0" err="1">
                <a:highlight>
                  <a:srgbClr val="F1EAFE"/>
                </a:highlight>
              </a:rPr>
              <a:t>omgevingen</a:t>
            </a:r>
            <a:r>
              <a:rPr sz="1400" dirty="0">
                <a:highlight>
                  <a:srgbClr val="F1EAFE"/>
                </a:highlight>
              </a:rPr>
              <a:t> </a:t>
            </a:r>
            <a:r>
              <a:rPr sz="1400" dirty="0" err="1"/>
              <a:t>leiden</a:t>
            </a:r>
            <a:r>
              <a:rPr sz="1400" dirty="0"/>
              <a:t> tot </a:t>
            </a:r>
            <a:r>
              <a:rPr sz="1400" dirty="0" err="1"/>
              <a:t>een</a:t>
            </a:r>
            <a:r>
              <a:rPr sz="1400" dirty="0"/>
              <a:t> </a:t>
            </a:r>
            <a:r>
              <a:rPr sz="1400" dirty="0" err="1">
                <a:highlight>
                  <a:srgbClr val="F1EAFE"/>
                </a:highlight>
              </a:rPr>
              <a:t>uitholling</a:t>
            </a:r>
            <a:r>
              <a:rPr sz="1400" dirty="0">
                <a:highlight>
                  <a:srgbClr val="F1EAFE"/>
                </a:highlight>
              </a:rPr>
              <a:t> van het </a:t>
            </a:r>
            <a:r>
              <a:rPr sz="1400" dirty="0" err="1">
                <a:highlight>
                  <a:srgbClr val="F1EAFE"/>
                </a:highlight>
              </a:rPr>
              <a:t>publieke</a:t>
            </a:r>
            <a:r>
              <a:rPr sz="1400" dirty="0">
                <a:highlight>
                  <a:srgbClr val="F1EAFE"/>
                </a:highlight>
              </a:rPr>
              <a:t> </a:t>
            </a:r>
            <a:r>
              <a:rPr sz="1400" dirty="0" err="1">
                <a:highlight>
                  <a:srgbClr val="F1EAFE"/>
                </a:highlight>
              </a:rPr>
              <a:t>discours</a:t>
            </a:r>
            <a:r>
              <a:rPr sz="1400" dirty="0">
                <a:highlight>
                  <a:srgbClr val="F1EAFE"/>
                </a:highlight>
              </a:rPr>
              <a:t> </a:t>
            </a:r>
            <a:r>
              <a:rPr sz="1400" dirty="0" err="1"/>
              <a:t>en</a:t>
            </a:r>
            <a:r>
              <a:rPr sz="1400" dirty="0"/>
              <a:t> </a:t>
            </a:r>
            <a:r>
              <a:rPr sz="1400" dirty="0" err="1"/>
              <a:t>vormen</a:t>
            </a:r>
            <a:r>
              <a:rPr sz="1400" dirty="0"/>
              <a:t> </a:t>
            </a:r>
            <a:r>
              <a:rPr sz="1400" dirty="0" err="1"/>
              <a:t>een</a:t>
            </a:r>
            <a:r>
              <a:rPr sz="1400" dirty="0"/>
              <a:t> </a:t>
            </a:r>
            <a:r>
              <a:rPr sz="1400" dirty="0" err="1"/>
              <a:t>bedreiging</a:t>
            </a:r>
            <a:r>
              <a:rPr sz="1400" dirty="0"/>
              <a:t> </a:t>
            </a:r>
            <a:r>
              <a:rPr sz="1400" dirty="0" err="1"/>
              <a:t>voor</a:t>
            </a:r>
            <a:r>
              <a:rPr sz="1400" dirty="0"/>
              <a:t> </a:t>
            </a:r>
            <a:r>
              <a:rPr sz="1400" dirty="0" err="1"/>
              <a:t>democratieën</a:t>
            </a:r>
            <a:r>
              <a:rPr sz="1400" dirty="0"/>
              <a:t> </a:t>
            </a:r>
            <a:r>
              <a:rPr sz="1400" dirty="0">
                <a:ea typeface="+mn-lt"/>
                <a:cs typeface="+mn-lt"/>
              </a:rPr>
              <a:t>(World Economic Forum &amp; RAND Corporation, 2018)</a:t>
            </a:r>
            <a:endParaRPr lang="en-GB" sz="1400" dirty="0"/>
          </a:p>
          <a:p>
            <a:pPr>
              <a:lnSpc>
                <a:spcPct val="100000"/>
              </a:lnSpc>
              <a:defRPr sz="2000">
                <a:latin typeface="+mj-lt"/>
              </a:defRPr>
            </a:pPr>
            <a:r>
              <a:rPr sz="1800" dirty="0" err="1"/>
              <a:t>Verspreiding</a:t>
            </a:r>
            <a:r>
              <a:rPr sz="1800" dirty="0"/>
              <a:t> van </a:t>
            </a:r>
            <a:r>
              <a:rPr sz="1800" dirty="0" err="1"/>
              <a:t>vooroordelen</a:t>
            </a:r>
            <a:r>
              <a:rPr sz="1800" dirty="0"/>
              <a:t> </a:t>
            </a:r>
            <a:r>
              <a:rPr sz="1800" dirty="0" err="1"/>
              <a:t>als</a:t>
            </a:r>
            <a:r>
              <a:rPr sz="1800" dirty="0"/>
              <a:t> </a:t>
            </a:r>
            <a:r>
              <a:rPr sz="1800" dirty="0" err="1"/>
              <a:t>gevolg</a:t>
            </a:r>
            <a:r>
              <a:rPr sz="1800" dirty="0"/>
              <a:t> van </a:t>
            </a:r>
            <a:r>
              <a:rPr sz="1800" dirty="0" err="1"/>
              <a:t>vertekende</a:t>
            </a:r>
            <a:r>
              <a:rPr sz="1800" dirty="0"/>
              <a:t> AI-</a:t>
            </a:r>
            <a:r>
              <a:rPr sz="1800" dirty="0" err="1"/>
              <a:t>gegenereerde</a:t>
            </a:r>
            <a:r>
              <a:rPr sz="1800" dirty="0"/>
              <a:t> content:</a:t>
            </a:r>
          </a:p>
          <a:p>
            <a:pPr lvl="1">
              <a:lnSpc>
                <a:spcPct val="100000"/>
              </a:lnSpc>
              <a:spcBef>
                <a:spcPts val="1000"/>
              </a:spcBef>
              <a:buFont typeface="Courier New" panose="02070309020205020404" pitchFamily="49" charset="0"/>
              <a:buChar char="o"/>
              <a:defRPr sz="1600"/>
            </a:pPr>
            <a:r>
              <a:rPr sz="1400" dirty="0" err="1">
                <a:highlight>
                  <a:srgbClr val="F1EAFE"/>
                </a:highlight>
              </a:rPr>
              <a:t>Versterkte</a:t>
            </a:r>
            <a:r>
              <a:rPr sz="1400" dirty="0">
                <a:highlight>
                  <a:srgbClr val="F1EAFE"/>
                </a:highlight>
              </a:rPr>
              <a:t> </a:t>
            </a:r>
            <a:r>
              <a:rPr sz="1400" dirty="0" err="1">
                <a:highlight>
                  <a:srgbClr val="F1EAFE"/>
                </a:highlight>
              </a:rPr>
              <a:t>vooroordelen</a:t>
            </a:r>
            <a:r>
              <a:rPr sz="1400" dirty="0">
                <a:highlight>
                  <a:srgbClr val="F1EAFE"/>
                </a:highlight>
              </a:rPr>
              <a:t> </a:t>
            </a:r>
            <a:r>
              <a:rPr sz="1400" dirty="0" err="1"/>
              <a:t>kunnen</a:t>
            </a:r>
            <a:r>
              <a:rPr sz="1400" dirty="0"/>
              <a:t> </a:t>
            </a:r>
            <a:r>
              <a:rPr sz="1400" dirty="0" err="1"/>
              <a:t>leiden</a:t>
            </a:r>
            <a:r>
              <a:rPr sz="1400" dirty="0"/>
              <a:t> tot (het </a:t>
            </a:r>
            <a:r>
              <a:rPr sz="1400" dirty="0" err="1"/>
              <a:t>rechtvaardigen</a:t>
            </a:r>
            <a:r>
              <a:rPr sz="1400" dirty="0"/>
              <a:t> van) </a:t>
            </a:r>
            <a:r>
              <a:rPr sz="1400" dirty="0" err="1">
                <a:highlight>
                  <a:srgbClr val="F1EAFE"/>
                </a:highlight>
              </a:rPr>
              <a:t>discriminerend</a:t>
            </a:r>
            <a:r>
              <a:rPr sz="1400" dirty="0">
                <a:highlight>
                  <a:srgbClr val="F1EAFE"/>
                </a:highlight>
              </a:rPr>
              <a:t> </a:t>
            </a:r>
            <a:r>
              <a:rPr sz="1400" dirty="0" err="1">
                <a:highlight>
                  <a:srgbClr val="F1EAFE"/>
                </a:highlight>
              </a:rPr>
              <a:t>gedrag</a:t>
            </a:r>
            <a:endParaRPr sz="1400" dirty="0">
              <a:highlight>
                <a:srgbClr val="F1EAFE"/>
              </a:highlight>
            </a:endParaRPr>
          </a:p>
          <a:p>
            <a:pPr lvl="1">
              <a:lnSpc>
                <a:spcPct val="100000"/>
              </a:lnSpc>
              <a:spcBef>
                <a:spcPts val="1000"/>
              </a:spcBef>
              <a:buFont typeface="Courier New" panose="02070309020205020404" pitchFamily="49" charset="0"/>
              <a:buChar char="o"/>
              <a:defRPr sz="1600"/>
            </a:pPr>
            <a:r>
              <a:rPr sz="1400" dirty="0" err="1">
                <a:highlight>
                  <a:srgbClr val="F1EAFE"/>
                </a:highlight>
              </a:rPr>
              <a:t>Negatieve</a:t>
            </a:r>
            <a:r>
              <a:rPr sz="1400" dirty="0">
                <a:highlight>
                  <a:srgbClr val="F1EAFE"/>
                </a:highlight>
              </a:rPr>
              <a:t> </a:t>
            </a:r>
            <a:r>
              <a:rPr sz="1400" dirty="0" err="1">
                <a:highlight>
                  <a:srgbClr val="F1EAFE"/>
                </a:highlight>
              </a:rPr>
              <a:t>effecten</a:t>
            </a:r>
            <a:r>
              <a:rPr sz="1400" dirty="0">
                <a:highlight>
                  <a:srgbClr val="F1EAFE"/>
                </a:highlight>
              </a:rPr>
              <a:t> op het </a:t>
            </a:r>
            <a:r>
              <a:rPr sz="1400" dirty="0" err="1">
                <a:highlight>
                  <a:srgbClr val="F1EAFE"/>
                </a:highlight>
              </a:rPr>
              <a:t>gevoel</a:t>
            </a:r>
            <a:r>
              <a:rPr sz="1400" dirty="0">
                <a:highlight>
                  <a:srgbClr val="F1EAFE"/>
                </a:highlight>
              </a:rPr>
              <a:t> van </a:t>
            </a:r>
            <a:r>
              <a:rPr sz="1400" dirty="0" err="1">
                <a:highlight>
                  <a:srgbClr val="F1EAFE"/>
                </a:highlight>
              </a:rPr>
              <a:t>verbondenheid</a:t>
            </a:r>
            <a:r>
              <a:rPr sz="1400" dirty="0">
                <a:highlight>
                  <a:srgbClr val="F1EAFE"/>
                </a:highlight>
              </a:rPr>
              <a:t> </a:t>
            </a:r>
            <a:r>
              <a:rPr sz="1400" dirty="0" err="1">
                <a:highlight>
                  <a:srgbClr val="F1EAFE"/>
                </a:highlight>
              </a:rPr>
              <a:t>en</a:t>
            </a:r>
            <a:r>
              <a:rPr sz="1400" dirty="0">
                <a:highlight>
                  <a:srgbClr val="F1EAFE"/>
                </a:highlight>
              </a:rPr>
              <a:t> het </a:t>
            </a:r>
            <a:r>
              <a:rPr sz="1400" dirty="0" err="1">
                <a:highlight>
                  <a:srgbClr val="F1EAFE"/>
                </a:highlight>
              </a:rPr>
              <a:t>gevoel</a:t>
            </a:r>
            <a:r>
              <a:rPr sz="1400" dirty="0">
                <a:highlight>
                  <a:srgbClr val="F1EAFE"/>
                </a:highlight>
              </a:rPr>
              <a:t> van </a:t>
            </a:r>
            <a:r>
              <a:rPr sz="1400" dirty="0" err="1">
                <a:highlight>
                  <a:srgbClr val="F1EAFE"/>
                </a:highlight>
              </a:rPr>
              <a:t>eigenwaarde</a:t>
            </a:r>
            <a:r>
              <a:rPr sz="1400" dirty="0">
                <a:highlight>
                  <a:srgbClr val="F1EAFE"/>
                </a:highlight>
              </a:rPr>
              <a:t> </a:t>
            </a:r>
            <a:r>
              <a:rPr sz="1400" dirty="0"/>
              <a:t>van </a:t>
            </a:r>
            <a:r>
              <a:rPr sz="1400" dirty="0" err="1"/>
              <a:t>groepen</a:t>
            </a:r>
            <a:r>
              <a:rPr sz="1400" dirty="0"/>
              <a:t>/</a:t>
            </a:r>
            <a:r>
              <a:rPr sz="1400" dirty="0" err="1"/>
              <a:t>personen</a:t>
            </a:r>
            <a:r>
              <a:rPr sz="1400" dirty="0"/>
              <a:t> die </a:t>
            </a:r>
            <a:r>
              <a:rPr sz="1400" dirty="0" err="1"/>
              <a:t>verkeerd</a:t>
            </a:r>
            <a:r>
              <a:rPr sz="1400" dirty="0"/>
              <a:t> </a:t>
            </a:r>
            <a:r>
              <a:rPr sz="1400" dirty="0" err="1"/>
              <a:t>worden</a:t>
            </a:r>
            <a:r>
              <a:rPr sz="1400" dirty="0"/>
              <a:t> </a:t>
            </a:r>
            <a:r>
              <a:rPr sz="1400" dirty="0" err="1"/>
              <a:t>weergegeven</a:t>
            </a:r>
            <a:r>
              <a:rPr sz="1400" dirty="0"/>
              <a:t>/</a:t>
            </a:r>
            <a:r>
              <a:rPr sz="1400" dirty="0" err="1"/>
              <a:t>beschreven</a:t>
            </a:r>
            <a:endParaRPr lang="en-GB" sz="1100" dirty="0"/>
          </a:p>
          <a:p>
            <a:pPr marL="457200" lvl="1" indent="0">
              <a:lnSpc>
                <a:spcPct val="100000"/>
              </a:lnSpc>
              <a:spcBef>
                <a:spcPts val="1200"/>
              </a:spcBef>
              <a:buNone/>
              <a:defRPr sz="1800"/>
            </a:pPr>
            <a:r>
              <a:rPr sz="1600" dirty="0"/>
              <a:t>Dit </a:t>
            </a:r>
            <a:r>
              <a:rPr sz="1600" dirty="0" err="1"/>
              <a:t>ondermijnt</a:t>
            </a:r>
            <a:r>
              <a:rPr sz="1600" dirty="0"/>
              <a:t> het </a:t>
            </a:r>
            <a:r>
              <a:rPr sz="1600" dirty="0" err="1"/>
              <a:t>vermogen</a:t>
            </a:r>
            <a:r>
              <a:rPr sz="1600" dirty="0"/>
              <a:t> van </a:t>
            </a:r>
            <a:r>
              <a:rPr sz="1600" dirty="0" err="1"/>
              <a:t>mensen</a:t>
            </a:r>
            <a:r>
              <a:rPr sz="1600" dirty="0"/>
              <a:t> om </a:t>
            </a:r>
            <a:r>
              <a:rPr sz="1600" dirty="0" err="1"/>
              <a:t>deel</a:t>
            </a:r>
            <a:r>
              <a:rPr sz="1600" dirty="0"/>
              <a:t> </a:t>
            </a:r>
            <a:r>
              <a:rPr sz="1600" dirty="0" err="1"/>
              <a:t>te</a:t>
            </a:r>
            <a:r>
              <a:rPr sz="1600" dirty="0"/>
              <a:t> </a:t>
            </a:r>
            <a:r>
              <a:rPr sz="1600" dirty="0" err="1"/>
              <a:t>nemen</a:t>
            </a:r>
            <a:r>
              <a:rPr sz="1600" dirty="0"/>
              <a:t> </a:t>
            </a:r>
            <a:r>
              <a:rPr sz="1600" dirty="0" err="1"/>
              <a:t>aan</a:t>
            </a:r>
            <a:r>
              <a:rPr sz="1600" dirty="0"/>
              <a:t> </a:t>
            </a:r>
            <a:r>
              <a:rPr sz="1600" dirty="0" err="1"/>
              <a:t>een</a:t>
            </a:r>
            <a:r>
              <a:rPr sz="1600" dirty="0"/>
              <a:t> </a:t>
            </a:r>
            <a:r>
              <a:rPr sz="1600" dirty="0" err="1"/>
              <a:t>constructief</a:t>
            </a:r>
            <a:r>
              <a:rPr sz="1600" dirty="0"/>
              <a:t>, </a:t>
            </a:r>
            <a:r>
              <a:rPr sz="1600" dirty="0" err="1"/>
              <a:t>respectvol</a:t>
            </a:r>
            <a:r>
              <a:rPr sz="1600" dirty="0"/>
              <a:t> </a:t>
            </a:r>
            <a:r>
              <a:rPr sz="1600" dirty="0" err="1"/>
              <a:t>debat</a:t>
            </a:r>
            <a:r>
              <a:rPr sz="1600" dirty="0"/>
              <a:t> over </a:t>
            </a:r>
            <a:r>
              <a:rPr sz="1600" dirty="0" err="1"/>
              <a:t>maatschappelijke</a:t>
            </a:r>
            <a:r>
              <a:rPr sz="1600" dirty="0"/>
              <a:t> </a:t>
            </a:r>
            <a:r>
              <a:rPr sz="1600" dirty="0" err="1"/>
              <a:t>kwesties</a:t>
            </a:r>
            <a:r>
              <a:rPr sz="1600" dirty="0"/>
              <a:t>, wat </a:t>
            </a:r>
            <a:r>
              <a:rPr sz="1600" dirty="0" err="1"/>
              <a:t>een</a:t>
            </a:r>
            <a:r>
              <a:rPr sz="1600" dirty="0"/>
              <a:t> </a:t>
            </a:r>
            <a:r>
              <a:rPr sz="1600" dirty="0" err="1"/>
              <a:t>essentieel</a:t>
            </a:r>
            <a:r>
              <a:rPr sz="1600" dirty="0"/>
              <a:t> </a:t>
            </a:r>
            <a:r>
              <a:rPr sz="1600" dirty="0" err="1"/>
              <a:t>kenmerk</a:t>
            </a:r>
            <a:r>
              <a:rPr sz="1600" dirty="0"/>
              <a:t> is van </a:t>
            </a:r>
            <a:r>
              <a:rPr sz="1600" dirty="0" err="1"/>
              <a:t>een</a:t>
            </a:r>
            <a:r>
              <a:rPr sz="1600" dirty="0"/>
              <a:t> </a:t>
            </a:r>
            <a:r>
              <a:rPr sz="1600" dirty="0" err="1"/>
              <a:t>democratisch</a:t>
            </a:r>
            <a:r>
              <a:rPr sz="1600" dirty="0"/>
              <a:t> </a:t>
            </a:r>
            <a:r>
              <a:rPr sz="1600" dirty="0" err="1"/>
              <a:t>publiek</a:t>
            </a:r>
            <a:r>
              <a:rPr sz="1600" dirty="0"/>
              <a:t>. </a:t>
            </a:r>
          </a:p>
        </p:txBody>
      </p:sp>
      <p:sp>
        <p:nvSpPr>
          <p:cNvPr id="6" name="Arrow: Right 5">
            <a:extLst>
              <a:ext uri="{FF2B5EF4-FFF2-40B4-BE49-F238E27FC236}">
                <a16:creationId xmlns:a16="http://schemas.microsoft.com/office/drawing/2014/main" id="{642FBCF9-3719-6995-39A5-6EDFC374C393}"/>
              </a:ext>
            </a:extLst>
          </p:cNvPr>
          <p:cNvSpPr/>
          <p:nvPr/>
        </p:nvSpPr>
        <p:spPr>
          <a:xfrm>
            <a:off x="499653" y="5779122"/>
            <a:ext cx="668693" cy="5234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8" name="Textfeld 5">
            <a:extLst>
              <a:ext uri="{FF2B5EF4-FFF2-40B4-BE49-F238E27FC236}">
                <a16:creationId xmlns:a16="http://schemas.microsoft.com/office/drawing/2014/main" id="{BFC9F667-4ECF-4D55-93FF-135AC4634FAC}"/>
              </a:ext>
            </a:extLst>
          </p:cNvPr>
          <p:cNvSpPr/>
          <p:nvPr/>
        </p:nvSpPr>
        <p:spPr>
          <a:xfrm>
            <a:off x="457199" y="755280"/>
            <a:ext cx="10651787"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err="1"/>
              <a:t>Negatieve</a:t>
            </a:r>
            <a:r>
              <a:rPr dirty="0"/>
              <a:t> </a:t>
            </a:r>
            <a:r>
              <a:rPr dirty="0" err="1"/>
              <a:t>effecten</a:t>
            </a:r>
            <a:r>
              <a:rPr dirty="0"/>
              <a:t> op de </a:t>
            </a:r>
            <a:r>
              <a:rPr dirty="0" err="1"/>
              <a:t>samenleving</a:t>
            </a:r>
            <a:endParaRPr dirty="0"/>
          </a:p>
        </p:txBody>
      </p:sp>
    </p:spTree>
    <p:extLst>
      <p:ext uri="{BB962C8B-B14F-4D97-AF65-F5344CB8AC3E}">
        <p14:creationId xmlns:p14="http://schemas.microsoft.com/office/powerpoint/2010/main" val="347017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46219F2-10DC-74C9-2D2A-D1E76B87B93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AF0FDCF-A5E8-1F2E-BE64-062AE347E60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FB38F7C1-7AE3-B02B-4F17-E336E81F7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C34E2BC1-69CE-4285-9CCD-351567484728}"/>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Inhoud</a:t>
            </a:r>
            <a:endParaRPr lang="nl-BE" sz="3200" b="0" u="none" strike="noStrike" dirty="0">
              <a:solidFill>
                <a:srgbClr val="000000"/>
              </a:solidFill>
              <a:effectLst/>
              <a:uFillTx/>
              <a:latin typeface="Arial"/>
            </a:endParaRPr>
          </a:p>
        </p:txBody>
      </p:sp>
      <p:sp>
        <p:nvSpPr>
          <p:cNvPr id="13" name="PlaceHolder 1">
            <a:extLst>
              <a:ext uri="{FF2B5EF4-FFF2-40B4-BE49-F238E27FC236}">
                <a16:creationId xmlns:a16="http://schemas.microsoft.com/office/drawing/2014/main" id="{C590835D-4597-44E8-AA31-DF5412FE1FDC}"/>
              </a:ext>
            </a:extLst>
          </p:cNvPr>
          <p:cNvSpPr txBox="1">
            <a:spLocks/>
          </p:cNvSpPr>
          <p:nvPr/>
        </p:nvSpPr>
        <p:spPr>
          <a:xfrm>
            <a:off x="957466" y="1299833"/>
            <a:ext cx="10206720" cy="5190613"/>
          </a:xfrm>
          <a:prstGeom prst="rect">
            <a:avLst/>
          </a:prstGeom>
          <a:noFill/>
          <a:ln w="0">
            <a:noFill/>
          </a:ln>
        </p:spPr>
        <p:txBody>
          <a:bodyPr vert="horz"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Gebruik van AI in het dagelijks leven (oefening)</a:t>
            </a:r>
            <a:br>
              <a:rPr lang="en-US" sz="1800" dirty="0">
                <a:solidFill>
                  <a:schemeClr val="dk1"/>
                </a:solidFill>
                <a:latin typeface="Garet Book"/>
              </a:rPr>
            </a:br>
            <a:r>
              <a:rPr sz="1400"/>
              <a:t>– #chatGPTprompts en #chatGPTtrends</a:t>
            </a:r>
            <a:endParaRPr lang="en-US" sz="1800" dirty="0">
              <a:solidFill>
                <a:schemeClr val="dk1"/>
              </a:solidFill>
              <a:latin typeface="Garet Book"/>
            </a:endParaRPr>
          </a:p>
          <a:p>
            <a:pPr marL="514800" indent="-514800">
              <a:lnSpc>
                <a:spcPct val="150000"/>
              </a:lnSpc>
              <a:spcBef>
                <a:spcPts val="600"/>
              </a:spcBef>
              <a:buClr>
                <a:srgbClr val="0B163B"/>
              </a:buClr>
              <a:buFont typeface="Arial"/>
              <a:buAutoNum type="arabicPeriod"/>
              <a:defRPr sz="1800">
                <a:solidFill>
                  <a:schemeClr val="dk1"/>
                </a:solidFill>
                <a:latin typeface="Garet Book"/>
              </a:defRPr>
            </a:pPr>
            <a:r>
              <a:t>Bespreken van de sterke en zwakke punten van AI</a:t>
            </a:r>
          </a:p>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Positieve effecten van AI-gebruik</a:t>
            </a:r>
            <a:br>
              <a:rPr lang="en-US" sz="1800" dirty="0">
                <a:solidFill>
                  <a:schemeClr val="dk1"/>
                </a:solidFill>
                <a:latin typeface="Garet Book"/>
              </a:rPr>
            </a:br>
            <a:r>
              <a:rPr sz="1400"/>
              <a:t>3.1 Positieve individuele effecten van AI</a:t>
            </a:r>
            <a:br>
              <a:rPr lang="en-US" sz="1400" dirty="0">
                <a:solidFill>
                  <a:schemeClr val="dk1"/>
                </a:solidFill>
                <a:latin typeface="Garet Book"/>
              </a:rPr>
            </a:br>
            <a:r>
              <a:rPr sz="1400"/>
              <a:t>3.2 Positieve maatschappelijke effecten van AI</a:t>
            </a:r>
          </a:p>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Negatieve effecten van intensief AI-gebruik </a:t>
            </a:r>
            <a:br>
              <a:rPr lang="en-US" sz="1800" dirty="0">
                <a:solidFill>
                  <a:schemeClr val="dk1"/>
                </a:solidFill>
                <a:latin typeface="Garet Book"/>
              </a:rPr>
            </a:br>
            <a:r>
              <a:rPr sz="1400"/>
              <a:t>4.1 Afhankelijkheid van AI</a:t>
            </a:r>
            <a:br>
              <a:rPr lang="en-US" sz="1400" dirty="0">
                <a:solidFill>
                  <a:schemeClr val="dk1"/>
                </a:solidFill>
                <a:latin typeface="Garet Book"/>
              </a:rPr>
            </a:br>
            <a:r>
              <a:rPr sz="1400"/>
              <a:t>4.2 Negatieve effecten op het individu</a:t>
            </a:r>
            <a:br>
              <a:rPr lang="en-US" sz="1400" dirty="0">
                <a:solidFill>
                  <a:schemeClr val="dk1"/>
                </a:solidFill>
                <a:latin typeface="Garet Book"/>
              </a:rPr>
            </a:br>
            <a:r>
              <a:rPr sz="1400"/>
              <a:t>4.3 Negatieve effecten op de samenleving</a:t>
            </a:r>
            <a:br>
              <a:rPr lang="en-US" sz="1400" dirty="0">
                <a:solidFill>
                  <a:schemeClr val="dk1"/>
                </a:solidFill>
                <a:latin typeface="Garet Book"/>
              </a:rPr>
            </a:br>
            <a:r>
              <a:rPr sz="1400"/>
              <a:t>4.4 Milieueffecten</a:t>
            </a:r>
            <a:br>
              <a:rPr lang="en-US" sz="1400" dirty="0">
                <a:solidFill>
                  <a:schemeClr val="dk1"/>
                </a:solidFill>
                <a:latin typeface="Garet Book"/>
              </a:rPr>
            </a:br>
            <a:r>
              <a:rPr sz="1400"/>
              <a:t>4.5 Wat we niet weten over AI</a:t>
            </a:r>
            <a:endParaRPr lang="en-US" sz="1800" dirty="0">
              <a:solidFill>
                <a:schemeClr val="dk1"/>
              </a:solidFill>
              <a:latin typeface="Garet Book"/>
            </a:endParaRPr>
          </a:p>
        </p:txBody>
      </p:sp>
    </p:spTree>
    <p:extLst>
      <p:ext uri="{BB962C8B-B14F-4D97-AF65-F5344CB8AC3E}">
        <p14:creationId xmlns:p14="http://schemas.microsoft.com/office/powerpoint/2010/main" val="1143628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54C58F8-5254-C8DA-03E6-0E5A7B413395}"/>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3B7663E-4B4C-F9C7-4149-5A7F622E643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B6F1091-3352-4298-6AEE-A713F30CE7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1" name="Freeform 2">
            <a:extLst>
              <a:ext uri="{FF2B5EF4-FFF2-40B4-BE49-F238E27FC236}">
                <a16:creationId xmlns:a16="http://schemas.microsoft.com/office/drawing/2014/main" id="{D3F4EBBD-5791-EEF3-E335-3738E83528B8}"/>
              </a:ext>
            </a:extLst>
          </p:cNvPr>
          <p:cNvSpPr/>
          <p:nvPr/>
        </p:nvSpPr>
        <p:spPr>
          <a:xfrm rot="10800000">
            <a:off x="2965490" y="1574141"/>
            <a:ext cx="5961215" cy="4732890"/>
          </a:xfrm>
          <a:custGeom>
            <a:avLst/>
            <a:gdLst/>
            <a:ahLst/>
            <a:cxnLst/>
            <a:rect l="l" t="t" r="r" b="b"/>
            <a:pathLst>
              <a:path w="7811112" h="4958038">
                <a:moveTo>
                  <a:pt x="0" y="0"/>
                </a:moveTo>
                <a:lnTo>
                  <a:pt x="7811112" y="0"/>
                </a:lnTo>
                <a:lnTo>
                  <a:pt x="7811112" y="4958038"/>
                </a:lnTo>
                <a:lnTo>
                  <a:pt x="0" y="4958038"/>
                </a:lnTo>
                <a:lnTo>
                  <a:pt x="0" y="0"/>
                </a:lnTo>
                <a:close/>
              </a:path>
            </a:pathLst>
          </a:custGeom>
          <a:blipFill>
            <a:blip r:embed="rId4">
              <a:extLst>
                <a:ext uri="{96DAC541-7B7A-43D3-8B79-37D633B846F1}">
                  <asvg:svgBlip xmlns:asvg="http://schemas.microsoft.com/office/drawing/2016/SVG/main" r:embed="rId5"/>
                </a:ext>
              </a:extLst>
            </a:blip>
            <a:stretch>
              <a:fillRect b="-24657"/>
            </a:stretch>
          </a:blipFill>
        </p:spPr>
        <p:txBody>
          <a:bodyPr/>
          <a:lstStyle/>
          <a:p>
            <a:endParaRPr lang="en-GB" dirty="0"/>
          </a:p>
        </p:txBody>
      </p:sp>
      <p:sp>
        <p:nvSpPr>
          <p:cNvPr id="36" name="TextBox 9">
            <a:extLst>
              <a:ext uri="{FF2B5EF4-FFF2-40B4-BE49-F238E27FC236}">
                <a16:creationId xmlns:a16="http://schemas.microsoft.com/office/drawing/2014/main" id="{4EAEA34B-AAF7-8702-A9CC-1E98AA924781}"/>
              </a:ext>
            </a:extLst>
          </p:cNvPr>
          <p:cNvSpPr txBox="1"/>
          <p:nvPr/>
        </p:nvSpPr>
        <p:spPr>
          <a:xfrm>
            <a:off x="3948346" y="1607269"/>
            <a:ext cx="4122127" cy="1064394"/>
          </a:xfrm>
          <a:prstGeom prst="rect">
            <a:avLst/>
          </a:prstGeom>
          <a:solidFill>
            <a:srgbClr val="AFFDF1">
              <a:alpha val="25882"/>
            </a:srgbClr>
          </a:solidFill>
        </p:spPr>
        <p:txBody>
          <a:bodyPr wrap="square" lIns="0" tIns="0" rIns="0" bIns="0" anchor="t">
            <a:spAutoFit/>
          </a:bodyPr>
          <a:lstStyle/>
          <a:p>
            <a:pPr algn="ctr">
              <a:lnSpc>
                <a:spcPts val="2798"/>
              </a:lnSpc>
              <a:defRPr sz="1600">
                <a:latin typeface="+mj-lt"/>
                <a:ea typeface="Readex Pro"/>
                <a:cs typeface="Readex Pro"/>
                <a:sym typeface="Readex Pro"/>
              </a:defRPr>
            </a:pPr>
            <a:r>
              <a:t>Laag 1: </a:t>
            </a:r>
          </a:p>
          <a:p>
            <a:pPr algn="ctr">
              <a:lnSpc>
                <a:spcPts val="2800"/>
              </a:lnSpc>
              <a:defRPr sz="1600">
                <a:ea typeface="Readex Pro"/>
                <a:cs typeface="Readex Pro"/>
                <a:sym typeface="Readex Pro"/>
              </a:defRPr>
            </a:pPr>
            <a:r>
              <a:t>Bedrijven en </a:t>
            </a:r>
          </a:p>
          <a:p>
            <a:pPr algn="ctr">
              <a:lnSpc>
                <a:spcPts val="2800"/>
              </a:lnSpc>
              <a:defRPr sz="1600">
                <a:ea typeface="Readex Pro"/>
                <a:cs typeface="Readex Pro"/>
                <a:sym typeface="Readex Pro"/>
              </a:defRPr>
            </a:pPr>
            <a:r>
              <a:t>ingenieurs ontwerpen AI</a:t>
            </a:r>
          </a:p>
        </p:txBody>
      </p:sp>
      <p:sp>
        <p:nvSpPr>
          <p:cNvPr id="38" name="TextBox 11">
            <a:extLst>
              <a:ext uri="{FF2B5EF4-FFF2-40B4-BE49-F238E27FC236}">
                <a16:creationId xmlns:a16="http://schemas.microsoft.com/office/drawing/2014/main" id="{36D94ED0-E247-A2CB-A5C5-A28E82806F1B}"/>
              </a:ext>
            </a:extLst>
          </p:cNvPr>
          <p:cNvSpPr txBox="1"/>
          <p:nvPr/>
        </p:nvSpPr>
        <p:spPr>
          <a:xfrm>
            <a:off x="3061150" y="4228319"/>
            <a:ext cx="5769893" cy="705321"/>
          </a:xfrm>
          <a:prstGeom prst="rect">
            <a:avLst/>
          </a:prstGeom>
          <a:solidFill>
            <a:srgbClr val="D6C0FB">
              <a:alpha val="32941"/>
            </a:srgbClr>
          </a:solidFill>
        </p:spPr>
        <p:txBody>
          <a:bodyPr wrap="square" lIns="0" tIns="0" rIns="0" bIns="0" anchor="t">
            <a:spAutoFit/>
          </a:bodyPr>
          <a:lstStyle/>
          <a:p>
            <a:pPr algn="ctr">
              <a:lnSpc>
                <a:spcPts val="2800"/>
              </a:lnSpc>
              <a:defRPr sz="1600">
                <a:solidFill>
                  <a:srgbClr val="FFFFFF"/>
                </a:solidFill>
                <a:latin typeface="+mj-lt"/>
                <a:ea typeface="Readex Pro"/>
                <a:cs typeface="Readex Pro"/>
                <a:sym typeface="Readex Pro"/>
              </a:defRPr>
            </a:pPr>
            <a:r>
              <a:t>Laag 3a: </a:t>
            </a:r>
          </a:p>
          <a:p>
            <a:pPr algn="ctr">
              <a:lnSpc>
                <a:spcPts val="2800"/>
              </a:lnSpc>
              <a:defRPr sz="1600">
                <a:solidFill>
                  <a:srgbClr val="FFFFFF"/>
                </a:solidFill>
                <a:ea typeface="Readex Pro"/>
                <a:cs typeface="Readex Pro"/>
                <a:sym typeface="Readex Pro"/>
              </a:defRPr>
            </a:pPr>
            <a:r>
              <a:t>Individuele effecten</a:t>
            </a:r>
          </a:p>
        </p:txBody>
      </p:sp>
      <p:sp>
        <p:nvSpPr>
          <p:cNvPr id="40" name="TextBox 13">
            <a:extLst>
              <a:ext uri="{FF2B5EF4-FFF2-40B4-BE49-F238E27FC236}">
                <a16:creationId xmlns:a16="http://schemas.microsoft.com/office/drawing/2014/main" id="{BDAEDB34-41D1-4B9E-6A79-8647F8719EA0}"/>
              </a:ext>
            </a:extLst>
          </p:cNvPr>
          <p:cNvSpPr txBox="1"/>
          <p:nvPr/>
        </p:nvSpPr>
        <p:spPr>
          <a:xfrm>
            <a:off x="3423138" y="3013213"/>
            <a:ext cx="5064370" cy="705321"/>
          </a:xfrm>
          <a:prstGeom prst="rect">
            <a:avLst/>
          </a:prstGeom>
          <a:solidFill>
            <a:srgbClr val="FECFFD">
              <a:alpha val="50196"/>
            </a:srgbClr>
          </a:solidFill>
        </p:spPr>
        <p:txBody>
          <a:bodyPr wrap="square" lIns="0" tIns="0" rIns="0" bIns="0" anchor="t">
            <a:spAutoFit/>
          </a:bodyPr>
          <a:lstStyle/>
          <a:p>
            <a:pPr algn="ctr">
              <a:lnSpc>
                <a:spcPts val="2798"/>
              </a:lnSpc>
              <a:defRPr sz="1600">
                <a:latin typeface="+mj-lt"/>
                <a:ea typeface="Readex Pro"/>
                <a:cs typeface="Readex Pro"/>
                <a:sym typeface="Readex Pro"/>
              </a:defRPr>
            </a:pPr>
            <a:r>
              <a:t>Laag 2: </a:t>
            </a:r>
          </a:p>
          <a:p>
            <a:pPr algn="ctr">
              <a:lnSpc>
                <a:spcPts val="2800"/>
              </a:lnSpc>
              <a:defRPr sz="1600">
                <a:ea typeface="Readex Pro"/>
                <a:cs typeface="Readex Pro"/>
                <a:sym typeface="Readex Pro"/>
              </a:defRPr>
            </a:pPr>
            <a:r>
              <a:t>Gebruik van AI in het dagelijks leven</a:t>
            </a:r>
          </a:p>
        </p:txBody>
      </p:sp>
      <p:sp>
        <p:nvSpPr>
          <p:cNvPr id="42" name="TextBox 15">
            <a:extLst>
              <a:ext uri="{FF2B5EF4-FFF2-40B4-BE49-F238E27FC236}">
                <a16:creationId xmlns:a16="http://schemas.microsoft.com/office/drawing/2014/main" id="{7F7457F3-026D-0682-D800-CC1FA65C5454}"/>
              </a:ext>
            </a:extLst>
          </p:cNvPr>
          <p:cNvSpPr txBox="1"/>
          <p:nvPr/>
        </p:nvSpPr>
        <p:spPr>
          <a:xfrm>
            <a:off x="2665684" y="5422967"/>
            <a:ext cx="6642908" cy="705321"/>
          </a:xfrm>
          <a:prstGeom prst="rect">
            <a:avLst/>
          </a:prstGeom>
          <a:solidFill>
            <a:srgbClr val="3785E0">
              <a:alpha val="32941"/>
            </a:srgbClr>
          </a:solidFill>
        </p:spPr>
        <p:txBody>
          <a:bodyPr wrap="square" lIns="0" tIns="0" rIns="0" bIns="0" anchor="t">
            <a:spAutoFit/>
          </a:bodyPr>
          <a:lstStyle/>
          <a:p>
            <a:pPr algn="ctr">
              <a:lnSpc>
                <a:spcPts val="2800"/>
              </a:lnSpc>
              <a:defRPr sz="1600">
                <a:solidFill>
                  <a:srgbClr val="FFFFFF"/>
                </a:solidFill>
                <a:latin typeface="+mj-lt"/>
                <a:ea typeface="Readex Pro"/>
                <a:cs typeface="Readex Pro"/>
                <a:sym typeface="Readex Pro"/>
              </a:defRPr>
            </a:pPr>
            <a:r>
              <a:t>Laag 3b: </a:t>
            </a:r>
          </a:p>
          <a:p>
            <a:pPr algn="ctr">
              <a:lnSpc>
                <a:spcPts val="2800"/>
              </a:lnSpc>
              <a:defRPr sz="1600">
                <a:solidFill>
                  <a:srgbClr val="FFFFFF"/>
                </a:solidFill>
                <a:ea typeface="Readex Pro"/>
                <a:cs typeface="Readex Pro"/>
                <a:sym typeface="Readex Pro"/>
              </a:defRPr>
            </a:pPr>
            <a:r>
              <a:t>Maatschappelijke effecten</a:t>
            </a:r>
          </a:p>
        </p:txBody>
      </p:sp>
      <p:sp>
        <p:nvSpPr>
          <p:cNvPr id="37" name="TextBox 10">
            <a:extLst>
              <a:ext uri="{FF2B5EF4-FFF2-40B4-BE49-F238E27FC236}">
                <a16:creationId xmlns:a16="http://schemas.microsoft.com/office/drawing/2014/main" id="{33499FAD-903D-122E-AD91-BA48911B578A}"/>
              </a:ext>
            </a:extLst>
          </p:cNvPr>
          <p:cNvSpPr txBox="1"/>
          <p:nvPr/>
        </p:nvSpPr>
        <p:spPr>
          <a:xfrm>
            <a:off x="8702443" y="3513578"/>
            <a:ext cx="2954751" cy="1431161"/>
          </a:xfrm>
          <a:prstGeom prst="rect">
            <a:avLst/>
          </a:prstGeom>
          <a:solidFill>
            <a:srgbClr val="F1EAFE"/>
          </a:solidFill>
        </p:spPr>
        <p:txBody>
          <a:bodyPr wrap="square" lIns="0" tIns="0" rIns="0" bIns="0" anchor="t">
            <a:spAutoFit/>
          </a:bodyPr>
          <a:lstStyle/>
          <a:p>
            <a:pPr>
              <a:lnSpc>
                <a:spcPct val="200000"/>
              </a:lnSpc>
              <a:defRPr sz="1400">
                <a:solidFill>
                  <a:srgbClr val="000000"/>
                </a:solidFill>
                <a:ea typeface="Canva Sans"/>
                <a:cs typeface="Canva Sans"/>
                <a:sym typeface="Canva Sans"/>
              </a:defRPr>
            </a:pPr>
            <a:r>
              <a:rPr sz="1200" dirty="0" err="1"/>
              <a:t>Individuele</a:t>
            </a:r>
            <a:r>
              <a:rPr sz="1200" dirty="0"/>
              <a:t> </a:t>
            </a:r>
            <a:r>
              <a:rPr sz="1200" dirty="0" err="1"/>
              <a:t>schade</a:t>
            </a:r>
            <a:r>
              <a:rPr sz="1200" dirty="0"/>
              <a:t> is </a:t>
            </a:r>
            <a:r>
              <a:rPr sz="1200" dirty="0" err="1"/>
              <a:t>een</a:t>
            </a:r>
            <a:r>
              <a:rPr sz="1200" dirty="0"/>
              <a:t> </a:t>
            </a:r>
            <a:r>
              <a:rPr sz="1200" dirty="0" err="1"/>
              <a:t>voorzienbaar</a:t>
            </a:r>
            <a:r>
              <a:rPr sz="1200" dirty="0"/>
              <a:t> </a:t>
            </a:r>
            <a:r>
              <a:rPr sz="1200" dirty="0" err="1"/>
              <a:t>gevolg</a:t>
            </a:r>
            <a:r>
              <a:rPr sz="1200" dirty="0"/>
              <a:t> van het </a:t>
            </a:r>
            <a:r>
              <a:rPr sz="1200" dirty="0" err="1"/>
              <a:t>ontwerp</a:t>
            </a:r>
            <a:r>
              <a:rPr sz="1200" dirty="0"/>
              <a:t> + de </a:t>
            </a:r>
            <a:r>
              <a:rPr sz="1200" dirty="0" err="1"/>
              <a:t>verhoogde</a:t>
            </a:r>
            <a:r>
              <a:rPr sz="1200" dirty="0"/>
              <a:t> </a:t>
            </a:r>
            <a:r>
              <a:rPr sz="1200" dirty="0" err="1"/>
              <a:t>kwetsbaarheid</a:t>
            </a:r>
            <a:r>
              <a:rPr sz="1200" dirty="0"/>
              <a:t> van </a:t>
            </a:r>
            <a:r>
              <a:rPr sz="1200" dirty="0" err="1"/>
              <a:t>bepaalde</a:t>
            </a:r>
            <a:r>
              <a:rPr sz="1200" dirty="0"/>
              <a:t> </a:t>
            </a:r>
            <a:r>
              <a:rPr sz="1200" dirty="0" err="1"/>
              <a:t>bevolkingsgroepen</a:t>
            </a:r>
            <a:endParaRPr sz="1200" dirty="0"/>
          </a:p>
        </p:txBody>
      </p:sp>
      <p:sp>
        <p:nvSpPr>
          <p:cNvPr id="41" name="TextBox 14">
            <a:extLst>
              <a:ext uri="{FF2B5EF4-FFF2-40B4-BE49-F238E27FC236}">
                <a16:creationId xmlns:a16="http://schemas.microsoft.com/office/drawing/2014/main" id="{ADB3F8EA-FECB-1439-8306-A209D9FFD7B2}"/>
              </a:ext>
            </a:extLst>
          </p:cNvPr>
          <p:cNvSpPr txBox="1"/>
          <p:nvPr/>
        </p:nvSpPr>
        <p:spPr>
          <a:xfrm>
            <a:off x="459264" y="4349444"/>
            <a:ext cx="2269185" cy="1431161"/>
          </a:xfrm>
          <a:prstGeom prst="rect">
            <a:avLst/>
          </a:prstGeom>
          <a:solidFill>
            <a:srgbClr val="BDD7F6"/>
          </a:solidFill>
        </p:spPr>
        <p:txBody>
          <a:bodyPr wrap="square" lIns="0" tIns="0" rIns="0" bIns="0" anchor="t">
            <a:spAutoFit/>
          </a:bodyPr>
          <a:lstStyle/>
          <a:p>
            <a:pPr algn="r">
              <a:lnSpc>
                <a:spcPct val="200000"/>
              </a:lnSpc>
              <a:defRPr sz="1400">
                <a:solidFill>
                  <a:srgbClr val="000000"/>
                </a:solidFill>
                <a:latin typeface="Garet Book" pitchFamily="2" charset="77"/>
                <a:ea typeface="Canva Sans"/>
                <a:cs typeface="Canva Sans"/>
                <a:sym typeface="Canva Sans"/>
              </a:defRPr>
            </a:pPr>
            <a:r>
              <a:rPr sz="1200"/>
              <a:t>Maatschappelijke schade stapelt zich op; vereist regelgevende en beleidsmatige reacties op L1</a:t>
            </a:r>
          </a:p>
        </p:txBody>
      </p:sp>
      <p:sp>
        <p:nvSpPr>
          <p:cNvPr id="35" name="TextBox 8">
            <a:extLst>
              <a:ext uri="{FF2B5EF4-FFF2-40B4-BE49-F238E27FC236}">
                <a16:creationId xmlns:a16="http://schemas.microsoft.com/office/drawing/2014/main" id="{D69FA563-E42B-3C9B-85BA-8AD8C063F0BB}"/>
              </a:ext>
            </a:extLst>
          </p:cNvPr>
          <p:cNvSpPr txBox="1"/>
          <p:nvPr/>
        </p:nvSpPr>
        <p:spPr>
          <a:xfrm>
            <a:off x="8038519" y="1242732"/>
            <a:ext cx="3396476" cy="1431161"/>
          </a:xfrm>
          <a:prstGeom prst="rect">
            <a:avLst/>
          </a:prstGeom>
          <a:solidFill>
            <a:srgbClr val="EAFEFB"/>
          </a:solidFill>
        </p:spPr>
        <p:txBody>
          <a:bodyPr wrap="square" lIns="0" tIns="0" rIns="0" bIns="0" anchor="t">
            <a:spAutoFit/>
          </a:bodyPr>
          <a:lstStyle/>
          <a:p>
            <a:pPr>
              <a:lnSpc>
                <a:spcPct val="200000"/>
              </a:lnSpc>
              <a:defRPr sz="1400">
                <a:solidFill>
                  <a:srgbClr val="000000"/>
                </a:solidFill>
                <a:ea typeface="Canva Sans"/>
                <a:cs typeface="Canva Sans"/>
                <a:sym typeface="Canva Sans"/>
              </a:defRPr>
            </a:pPr>
            <a:r>
              <a:rPr sz="1200" dirty="0"/>
              <a:t>Het </a:t>
            </a:r>
            <a:r>
              <a:rPr sz="1200" dirty="0" err="1"/>
              <a:t>ontwerp</a:t>
            </a:r>
            <a:r>
              <a:rPr sz="1200" dirty="0"/>
              <a:t> van de </a:t>
            </a:r>
            <a:r>
              <a:rPr sz="1200" dirty="0" err="1"/>
              <a:t>manier</a:t>
            </a:r>
            <a:r>
              <a:rPr sz="1200" dirty="0"/>
              <a:t> </a:t>
            </a:r>
            <a:r>
              <a:rPr sz="1200" dirty="0" err="1"/>
              <a:t>waarop</a:t>
            </a:r>
            <a:r>
              <a:rPr sz="1200" dirty="0"/>
              <a:t> AI met </a:t>
            </a:r>
            <a:r>
              <a:rPr sz="1200" dirty="0" err="1"/>
              <a:t>gebruikers</a:t>
            </a:r>
            <a:r>
              <a:rPr sz="1200" dirty="0"/>
              <a:t> </a:t>
            </a:r>
            <a:r>
              <a:rPr sz="1200" dirty="0" err="1"/>
              <a:t>omgaat</a:t>
            </a:r>
            <a:r>
              <a:rPr sz="1200" dirty="0"/>
              <a:t>, </a:t>
            </a:r>
            <a:r>
              <a:rPr sz="1200" dirty="0" err="1"/>
              <a:t>schept</a:t>
            </a:r>
            <a:r>
              <a:rPr sz="1200" dirty="0"/>
              <a:t> de </a:t>
            </a:r>
            <a:r>
              <a:rPr sz="1200" dirty="0" err="1"/>
              <a:t>voorwaarden</a:t>
            </a:r>
            <a:r>
              <a:rPr sz="1200" dirty="0"/>
              <a:t> </a:t>
            </a:r>
            <a:r>
              <a:rPr sz="1200" dirty="0" err="1"/>
              <a:t>voor</a:t>
            </a:r>
            <a:r>
              <a:rPr sz="1200" dirty="0"/>
              <a:t> al het </a:t>
            </a:r>
            <a:r>
              <a:rPr sz="1200" dirty="0" err="1"/>
              <a:t>latere</a:t>
            </a:r>
            <a:r>
              <a:rPr sz="1200" dirty="0"/>
              <a:t> </a:t>
            </a:r>
            <a:r>
              <a:rPr sz="1200" dirty="0" err="1"/>
              <a:t>gebruik</a:t>
            </a:r>
            <a:r>
              <a:rPr sz="1200" dirty="0"/>
              <a:t> </a:t>
            </a:r>
            <a:r>
              <a:rPr sz="1200" dirty="0" err="1"/>
              <a:t>en</a:t>
            </a:r>
            <a:r>
              <a:rPr sz="1200" dirty="0"/>
              <a:t> alle </a:t>
            </a:r>
            <a:r>
              <a:rPr sz="1200" dirty="0" err="1"/>
              <a:t>latere</a:t>
            </a:r>
            <a:r>
              <a:rPr sz="1200" dirty="0"/>
              <a:t> </a:t>
            </a:r>
            <a:r>
              <a:rPr sz="1200" dirty="0" err="1"/>
              <a:t>effecten</a:t>
            </a:r>
            <a:r>
              <a:rPr sz="1200" dirty="0"/>
              <a:t>.</a:t>
            </a:r>
          </a:p>
        </p:txBody>
      </p:sp>
      <p:sp>
        <p:nvSpPr>
          <p:cNvPr id="39" name="TextBox 12">
            <a:extLst>
              <a:ext uri="{FF2B5EF4-FFF2-40B4-BE49-F238E27FC236}">
                <a16:creationId xmlns:a16="http://schemas.microsoft.com/office/drawing/2014/main" id="{C7F2732F-721B-A2EA-31D9-C8610659EEF9}"/>
              </a:ext>
            </a:extLst>
          </p:cNvPr>
          <p:cNvSpPr txBox="1"/>
          <p:nvPr/>
        </p:nvSpPr>
        <p:spPr>
          <a:xfrm>
            <a:off x="1059534" y="2418252"/>
            <a:ext cx="2656403" cy="1800493"/>
          </a:xfrm>
          <a:prstGeom prst="rect">
            <a:avLst/>
          </a:prstGeom>
          <a:solidFill>
            <a:srgbClr val="FFE7FE"/>
          </a:solidFill>
        </p:spPr>
        <p:txBody>
          <a:bodyPr wrap="square" lIns="0" tIns="0" rIns="0" bIns="0" anchor="t">
            <a:spAutoFit/>
          </a:bodyPr>
          <a:lstStyle/>
          <a:p>
            <a:pPr algn="r">
              <a:lnSpc>
                <a:spcPct val="200000"/>
              </a:lnSpc>
              <a:defRPr sz="1400">
                <a:solidFill>
                  <a:srgbClr val="000000"/>
                </a:solidFill>
                <a:latin typeface="Garet Book" pitchFamily="2" charset="77"/>
                <a:ea typeface="Canva Sans"/>
                <a:cs typeface="Canva Sans"/>
                <a:sym typeface="Canva Sans"/>
              </a:defRPr>
            </a:pPr>
            <a:r>
              <a:rPr sz="1200" dirty="0"/>
              <a:t>De </a:t>
            </a:r>
            <a:r>
              <a:rPr sz="1200" dirty="0" err="1"/>
              <a:t>keuze</a:t>
            </a:r>
            <a:r>
              <a:rPr sz="1200" dirty="0"/>
              <a:t> van de </a:t>
            </a:r>
            <a:r>
              <a:rPr sz="1200" dirty="0" err="1"/>
              <a:t>gebruiker</a:t>
            </a:r>
            <a:r>
              <a:rPr sz="1200" dirty="0"/>
              <a:t> is </a:t>
            </a:r>
            <a:r>
              <a:rPr sz="1200" dirty="0" err="1"/>
              <a:t>reëel</a:t>
            </a:r>
            <a:r>
              <a:rPr sz="1200" dirty="0"/>
              <a:t>, maar </a:t>
            </a:r>
            <a:r>
              <a:rPr sz="1200" dirty="0" err="1"/>
              <a:t>beperkt</a:t>
            </a:r>
            <a:r>
              <a:rPr sz="1200" dirty="0"/>
              <a:t>; het is </a:t>
            </a:r>
            <a:r>
              <a:rPr sz="1200" dirty="0" err="1"/>
              <a:t>misleidend</a:t>
            </a:r>
            <a:r>
              <a:rPr sz="1200" dirty="0"/>
              <a:t> om </a:t>
            </a:r>
            <a:r>
              <a:rPr sz="1200" dirty="0" err="1"/>
              <a:t>dit</a:t>
            </a:r>
            <a:r>
              <a:rPr sz="1200" dirty="0"/>
              <a:t> </a:t>
            </a:r>
            <a:r>
              <a:rPr sz="1200" dirty="0" err="1"/>
              <a:t>te</a:t>
            </a:r>
            <a:r>
              <a:rPr sz="1200" dirty="0"/>
              <a:t> </a:t>
            </a:r>
            <a:r>
              <a:rPr sz="1200" dirty="0" err="1"/>
              <a:t>presenteren</a:t>
            </a:r>
            <a:r>
              <a:rPr sz="1200" dirty="0"/>
              <a:t> </a:t>
            </a:r>
            <a:r>
              <a:rPr sz="1200" dirty="0" err="1"/>
              <a:t>als</a:t>
            </a:r>
            <a:r>
              <a:rPr sz="1200" dirty="0"/>
              <a:t> </a:t>
            </a:r>
            <a:r>
              <a:rPr sz="1200" dirty="0" err="1"/>
              <a:t>louter</a:t>
            </a:r>
            <a:r>
              <a:rPr sz="1200" dirty="0"/>
              <a:t> </a:t>
            </a:r>
            <a:r>
              <a:rPr sz="1200" dirty="0" err="1"/>
              <a:t>een</a:t>
            </a:r>
            <a:r>
              <a:rPr sz="1200" dirty="0"/>
              <a:t> '</a:t>
            </a:r>
            <a:r>
              <a:rPr sz="1200" dirty="0" err="1"/>
              <a:t>individuele</a:t>
            </a:r>
            <a:r>
              <a:rPr sz="1200" dirty="0"/>
              <a:t> </a:t>
            </a:r>
            <a:r>
              <a:rPr sz="1200" dirty="0" err="1"/>
              <a:t>keuze</a:t>
            </a:r>
            <a:r>
              <a:rPr sz="1200" dirty="0"/>
              <a:t>'</a:t>
            </a:r>
          </a:p>
        </p:txBody>
      </p:sp>
      <p:sp>
        <p:nvSpPr>
          <p:cNvPr id="49" name="Arc 48">
            <a:extLst>
              <a:ext uri="{FF2B5EF4-FFF2-40B4-BE49-F238E27FC236}">
                <a16:creationId xmlns:a16="http://schemas.microsoft.com/office/drawing/2014/main" id="{AD352BC8-3C2D-85AC-7F37-86905B10B5EA}"/>
              </a:ext>
            </a:extLst>
          </p:cNvPr>
          <p:cNvSpPr/>
          <p:nvPr/>
        </p:nvSpPr>
        <p:spPr>
          <a:xfrm rot="1116181">
            <a:off x="-1216289" y="-3788967"/>
            <a:ext cx="6439903" cy="10425531"/>
          </a:xfrm>
          <a:prstGeom prst="arc">
            <a:avLst>
              <a:gd name="adj1" fmla="val 312570"/>
              <a:gd name="adj2" fmla="val 3277403"/>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anchor="ctr"/>
          <a:lstStyle/>
          <a:p>
            <a:pPr algn="ctr"/>
            <a:endParaRPr lang="en-GB" dirty="0"/>
          </a:p>
        </p:txBody>
      </p:sp>
      <p:sp>
        <p:nvSpPr>
          <p:cNvPr id="50" name="Arc 49">
            <a:extLst>
              <a:ext uri="{FF2B5EF4-FFF2-40B4-BE49-F238E27FC236}">
                <a16:creationId xmlns:a16="http://schemas.microsoft.com/office/drawing/2014/main" id="{B2C76348-5553-B1F5-5B36-65003E2DB42E}"/>
              </a:ext>
            </a:extLst>
          </p:cNvPr>
          <p:cNvSpPr/>
          <p:nvPr/>
        </p:nvSpPr>
        <p:spPr>
          <a:xfrm rot="233122" flipH="1">
            <a:off x="7088243" y="-1616624"/>
            <a:ext cx="8856607" cy="8069750"/>
          </a:xfrm>
          <a:prstGeom prst="arc">
            <a:avLst>
              <a:gd name="adj1" fmla="val 549296"/>
              <a:gd name="adj2" fmla="val 2874872"/>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anchor="ctr"/>
          <a:lstStyle/>
          <a:p>
            <a:pPr algn="ctr"/>
            <a:endParaRPr lang="en-GB" dirty="0"/>
          </a:p>
        </p:txBody>
      </p:sp>
      <p:sp>
        <p:nvSpPr>
          <p:cNvPr id="17" name="Textfeld 5">
            <a:extLst>
              <a:ext uri="{FF2B5EF4-FFF2-40B4-BE49-F238E27FC236}">
                <a16:creationId xmlns:a16="http://schemas.microsoft.com/office/drawing/2014/main" id="{7E48F6D0-CB72-48AD-AAAE-684A29AE4B65}"/>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Ontwerp → Gebruik → Effecten </a:t>
            </a:r>
          </a:p>
          <a:p>
            <a:pPr>
              <a:defRPr sz="2000"/>
            </a:pPr>
            <a:r>
              <a:t>(Weergave op systeemniveau)</a:t>
            </a:r>
          </a:p>
        </p:txBody>
      </p:sp>
    </p:spTree>
    <p:extLst>
      <p:ext uri="{BB962C8B-B14F-4D97-AF65-F5344CB8AC3E}">
        <p14:creationId xmlns:p14="http://schemas.microsoft.com/office/powerpoint/2010/main" val="3641450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7AF0EE-3D85-CE19-AE09-D8800D490D9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60EDFB4-9E50-685C-0D3B-F14CE1DA66C9}"/>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graphicFrame>
        <p:nvGraphicFramePr>
          <p:cNvPr id="4" name="Table 0">
            <a:extLst>
              <a:ext uri="{FF2B5EF4-FFF2-40B4-BE49-F238E27FC236}">
                <a16:creationId xmlns:a16="http://schemas.microsoft.com/office/drawing/2014/main" id="{749F70F8-A8E2-1F5C-07F0-47114BAA05B6}"/>
              </a:ext>
            </a:extLst>
          </p:cNvPr>
          <p:cNvGraphicFramePr>
            <a:graphicFrameLocks noGrp="1"/>
          </p:cNvGraphicFramePr>
          <p:nvPr>
            <p:extLst>
              <p:ext uri="{D42A27DB-BD31-4B8C-83A1-F6EECF244321}">
                <p14:modId xmlns:p14="http://schemas.microsoft.com/office/powerpoint/2010/main" val="2809822655"/>
              </p:ext>
            </p:extLst>
          </p:nvPr>
        </p:nvGraphicFramePr>
        <p:xfrm>
          <a:off x="0" y="1585267"/>
          <a:ext cx="12192000" cy="4824124"/>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742173">
                <a:tc>
                  <a:txBody>
                    <a:bodyPr/>
                    <a:lstStyle/>
                    <a:p>
                      <a:pPr marL="0" indent="0" algn="l">
                        <a:buNone/>
                        <a:defRPr sz="1200" b="1">
                          <a:solidFill>
                            <a:schemeClr val="accent3">
                              <a:lumMod val="50000"/>
                            </a:schemeClr>
                          </a:solidFill>
                          <a:latin typeface="+mj-lt"/>
                          <a:ea typeface="Arial" pitchFamily="34" charset="-122"/>
                          <a:cs typeface="Arial" pitchFamily="34" charset="-120"/>
                        </a:defRPr>
                      </a:pPr>
                      <a:r>
                        <a:t>Laag 1: Bedrijven en ontwikkelaars ontwerpen AI</a:t>
                      </a:r>
                      <a:endParaRPr lang="en-GB" sz="1200" dirty="0">
                        <a:solidFill>
                          <a:schemeClr val="accent3">
                            <a:lumMod val="50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tx1"/>
                          </a:solidFill>
                          <a:latin typeface="+mj-lt"/>
                          <a:ea typeface="Arial" pitchFamily="34" charset="-122"/>
                          <a:cs typeface="Arial" pitchFamily="34" charset="-120"/>
                        </a:defRPr>
                      </a:pPr>
                      <a:r>
                        <a:t>Laag 2: Gebruik van AI in het dagelijks leven</a:t>
                      </a:r>
                      <a:endParaRPr lang="en-GB" sz="1200" dirty="0">
                        <a:solidFill>
                          <a:schemeClr val="tx1"/>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accent5">
                              <a:lumMod val="75000"/>
                            </a:schemeClr>
                          </a:solidFill>
                          <a:latin typeface="+mj-lt"/>
                          <a:ea typeface="Arial" pitchFamily="34" charset="-122"/>
                          <a:cs typeface="Arial" pitchFamily="34" charset="-120"/>
                        </a:defRPr>
                      </a:pPr>
                      <a:r>
                        <a:t>Laag 3a: Individuele effecten</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accent5">
                              <a:lumMod val="75000"/>
                            </a:schemeClr>
                          </a:solidFill>
                          <a:latin typeface="+mj-lt"/>
                          <a:ea typeface="Arial" pitchFamily="34" charset="-122"/>
                          <a:cs typeface="Arial" pitchFamily="34" charset="-120"/>
                        </a:defRPr>
                      </a:pPr>
                      <a:r>
                        <a:t>Laag 3b: Maatschappelijke effecten</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extLst>
                  <a:ext uri="{0D108BD9-81ED-4DB2-BD59-A6C34878D82A}">
                    <a16:rowId xmlns:a16="http://schemas.microsoft.com/office/drawing/2014/main" val="10000"/>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Vervolgvragen en gespreksuitbreidingen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tx1"/>
                          </a:solidFill>
                          <a:latin typeface="+mn-lt"/>
                          <a:ea typeface="Arial" pitchFamily="34" charset="-122"/>
                          <a:cs typeface="Arial" pitchFamily="34" charset="-120"/>
                        </a:defRPr>
                      </a:pPr>
                      <a:r>
                        <a:t>Informele gesprekken (laag risico) versus gesprekken over (geestelijke) gezondheid (hoog risico)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Verminderde concentratie; langere sessies; minder tijd offline; </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Afnemende persoonlijke interactie; uitholling van menselijke relaties</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extLst>
                  <a:ext uri="{0D108BD9-81ED-4DB2-BD59-A6C34878D82A}">
                    <a16:rowId xmlns:a16="http://schemas.microsoft.com/office/drawing/2014/main" val="10001"/>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Antropomorfisch ontwerp (vriendelijke toon, 'vriend'-achtige taal)</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tx1"/>
                          </a:solidFill>
                          <a:latin typeface="+mn-lt"/>
                          <a:ea typeface="Arial" pitchFamily="34" charset="-122"/>
                          <a:cs typeface="Arial" pitchFamily="34" charset="-120"/>
                        </a:defRPr>
                      </a:pPr>
                      <a:r>
                        <a:t>Informele ondersteuning (laag risico) versus vervanging van menselijke relaties (hoog risico)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Parasociale binding; voorkeur voor AI boven mensen; sociaal isolement</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Versnippering van het sociale weefsel; afname van gemeenschaps- en maatschappelijke betrokkenheid</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2"/>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Geheugensystemen die intieme details opslaan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tx1"/>
                          </a:solidFill>
                          <a:latin typeface="+mn-lt"/>
                          <a:ea typeface="Arial" pitchFamily="34" charset="-122"/>
                          <a:cs typeface="Arial" pitchFamily="34" charset="-120"/>
                        </a:defRPr>
                      </a:pPr>
                      <a:r>
                        <a:t>Algemeen gebruik (laag risico) versus gebruik door kwetsbare gebruikers (hoog risico)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Toenemende afhankelijkheid; escalerende zelfonthulling; psychologische verslaving</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Normalisering van gegevensextractie voor psychologische profilering</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extLst>
                  <a:ext uri="{0D108BD9-81ED-4DB2-BD59-A6C34878D82A}">
                    <a16:rowId xmlns:a16="http://schemas.microsoft.com/office/drawing/2014/main" val="10003"/>
                  </a:ext>
                </a:extLst>
              </a:tr>
              <a:tr h="1187476">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Consistente bevestiging en validatie (geen weerstand tegen schadelijke ideeën)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tx1"/>
                          </a:solidFill>
                          <a:latin typeface="+mn-lt"/>
                          <a:ea typeface="Arial" pitchFamily="34" charset="-122"/>
                          <a:cs typeface="Arial" pitchFamily="34" charset="-120"/>
                        </a:defRPr>
                      </a:pPr>
                      <a:r>
                        <a:t>Positieve bekrachtiging (laag risico) versus bevestiging van schadelijke gedachten (hoog risico)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Onbetwiste ideeën; escalatie van schadelijke gedachten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rPr dirty="0" err="1"/>
                        <a:t>Verspreiding</a:t>
                      </a:r>
                      <a:r>
                        <a:rPr dirty="0"/>
                        <a:t> van </a:t>
                      </a:r>
                      <a:r>
                        <a:rPr dirty="0" err="1"/>
                        <a:t>desinformatie</a:t>
                      </a:r>
                      <a:r>
                        <a:rPr dirty="0"/>
                        <a:t>; </a:t>
                      </a:r>
                      <a:r>
                        <a:rPr dirty="0" err="1"/>
                        <a:t>echokamers</a:t>
                      </a:r>
                      <a:r>
                        <a:rPr dirty="0"/>
                        <a:t>; </a:t>
                      </a:r>
                      <a:r>
                        <a:rPr dirty="0" err="1"/>
                        <a:t>versterking</a:t>
                      </a:r>
                      <a:r>
                        <a:rPr dirty="0"/>
                        <a:t> van </a:t>
                      </a:r>
                      <a:r>
                        <a:rPr dirty="0" err="1"/>
                        <a:t>vooroordelen</a:t>
                      </a:r>
                      <a:r>
                        <a:rPr dirty="0"/>
                        <a:t> </a:t>
                      </a:r>
                      <a:r>
                        <a:rPr dirty="0" err="1"/>
                        <a:t>en</a:t>
                      </a:r>
                      <a:br>
                        <a:rPr lang="it-IT" dirty="0"/>
                      </a:br>
                      <a:r>
                        <a:rPr dirty="0" err="1"/>
                        <a:t>complotten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4"/>
                  </a:ext>
                </a:extLst>
              </a:tr>
            </a:tbl>
          </a:graphicData>
        </a:graphic>
      </p:graphicFrame>
      <p:pic>
        <p:nvPicPr>
          <p:cNvPr id="2" name="Grafik 1">
            <a:extLst>
              <a:ext uri="{FF2B5EF4-FFF2-40B4-BE49-F238E27FC236}">
                <a16:creationId xmlns:a16="http://schemas.microsoft.com/office/drawing/2014/main" id="{642A5941-DC49-982B-0E28-EBCC37D028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0EBF7CFD-776C-41D3-866F-3C19D2EB511D}"/>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Ontwerp → Gebruik → Effecten </a:t>
            </a:r>
          </a:p>
        </p:txBody>
      </p:sp>
    </p:spTree>
    <p:extLst>
      <p:ext uri="{BB962C8B-B14F-4D97-AF65-F5344CB8AC3E}">
        <p14:creationId xmlns:p14="http://schemas.microsoft.com/office/powerpoint/2010/main" val="2097349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BB012-FADF-4A7D-0408-439C00C7CC36}"/>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DA298791-6550-4EB4-BC3E-C54D1EFC47D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B14BF382-CFFE-806A-0716-D7BCDAB63CE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142BD8E4-4D14-878F-EBEA-11406FC343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DB55C3AC-C43B-4BC8-9E25-79FF093B9E71}"/>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Milieueffecten </a:t>
            </a:r>
          </a:p>
          <a:p>
            <a:pPr>
              <a:defRPr sz="2000"/>
            </a:pPr>
            <a:r>
              <a:t>(Columbia Climate School, 2023)</a:t>
            </a:r>
          </a:p>
        </p:txBody>
      </p:sp>
      <p:sp>
        <p:nvSpPr>
          <p:cNvPr id="9" name="Inhaltsplatzhalter 2">
            <a:extLst>
              <a:ext uri="{FF2B5EF4-FFF2-40B4-BE49-F238E27FC236}">
                <a16:creationId xmlns:a16="http://schemas.microsoft.com/office/drawing/2014/main" id="{6E812EC6-2F6B-4C3B-9DBB-336645F6A617}"/>
              </a:ext>
            </a:extLst>
          </p:cNvPr>
          <p:cNvSpPr/>
          <p:nvPr/>
        </p:nvSpPr>
        <p:spPr>
          <a:xfrm>
            <a:off x="457200" y="244129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Ontwikkeling van modellen voor de </a:t>
            </a:r>
            <a:r>
              <a:rPr b="1"/>
              <a:t>reactie op klimaatverandering</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Ontwerpen van nieuwe producten voor </a:t>
            </a:r>
            <a:r>
              <a:rPr b="1"/>
              <a:t>energieproductie/-opslag</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Analyse en monitoring van </a:t>
            </a:r>
            <a:r>
              <a:rPr b="1"/>
              <a:t>energie-efficiëntie en duurzaamheid</a:t>
            </a:r>
          </a:p>
        </p:txBody>
      </p:sp>
      <p:sp>
        <p:nvSpPr>
          <p:cNvPr id="10" name="Inhaltsplatzhalter 2">
            <a:extLst>
              <a:ext uri="{FF2B5EF4-FFF2-40B4-BE49-F238E27FC236}">
                <a16:creationId xmlns:a16="http://schemas.microsoft.com/office/drawing/2014/main" id="{A8ACC4D5-06EC-4BE6-8DC3-80F5ED0E1315}"/>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Positieve effecten:</a:t>
            </a:r>
          </a:p>
        </p:txBody>
      </p:sp>
      <p:sp>
        <p:nvSpPr>
          <p:cNvPr id="11" name="Textfeld 10">
            <a:extLst>
              <a:ext uri="{FF2B5EF4-FFF2-40B4-BE49-F238E27FC236}">
                <a16:creationId xmlns:a16="http://schemas.microsoft.com/office/drawing/2014/main" id="{6E5DEC4C-A3C4-44C6-9789-BF492C45534D}"/>
              </a:ext>
            </a:extLst>
          </p:cNvPr>
          <p:cNvSpPr txBox="1"/>
          <p:nvPr/>
        </p:nvSpPr>
        <p:spPr>
          <a:xfrm>
            <a:off x="0" y="379145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6B79E7C-FE7F-4CF5-8FC3-EA48489311FA}"/>
              </a:ext>
            </a:extLst>
          </p:cNvPr>
          <p:cNvSpPr/>
          <p:nvPr/>
        </p:nvSpPr>
        <p:spPr>
          <a:xfrm>
            <a:off x="457200" y="4180751"/>
            <a:ext cx="11518560" cy="16671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Datacenters draaien voornamelijk op energie die is gewonnen uit </a:t>
            </a:r>
            <a:r>
              <a:rPr b="1"/>
              <a:t>fossiele brandstoffen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rPr b="1"/>
              <a:t>Hoog energieverbruik </a:t>
            </a:r>
            <a:r>
              <a:t>voor het trainen en gebruiken van AI-systemen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rPr b="1"/>
              <a:t>Veel meer energie nodig </a:t>
            </a:r>
            <a:r>
              <a:t>dan voor internetzoekmachines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De productie van hardware heeft </a:t>
            </a:r>
            <a:r>
              <a:rPr b="1"/>
              <a:t>een hoge koolstofvoetafdruk</a:t>
            </a:r>
          </a:p>
        </p:txBody>
      </p:sp>
      <p:sp>
        <p:nvSpPr>
          <p:cNvPr id="14" name="Inhaltsplatzhalter 2">
            <a:extLst>
              <a:ext uri="{FF2B5EF4-FFF2-40B4-BE49-F238E27FC236}">
                <a16:creationId xmlns:a16="http://schemas.microsoft.com/office/drawing/2014/main" id="{80701726-D5CE-4641-9238-F0E86ABF23A2}"/>
              </a:ext>
            </a:extLst>
          </p:cNvPr>
          <p:cNvSpPr/>
          <p:nvPr/>
        </p:nvSpPr>
        <p:spPr>
          <a:xfrm>
            <a:off x="457200" y="379145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Negatieve effecten:</a:t>
            </a:r>
          </a:p>
        </p:txBody>
      </p:sp>
    </p:spTree>
    <p:extLst>
      <p:ext uri="{BB962C8B-B14F-4D97-AF65-F5344CB8AC3E}">
        <p14:creationId xmlns:p14="http://schemas.microsoft.com/office/powerpoint/2010/main" val="1050718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6842656-3A48-7262-72A3-D56618A3B817}"/>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327AC1A-04C6-4DFE-90E5-2A0CA0DCD52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7EE5812B-2D29-24E5-D1ED-59DBFA5F6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Content Placeholder 2">
            <a:extLst>
              <a:ext uri="{FF2B5EF4-FFF2-40B4-BE49-F238E27FC236}">
                <a16:creationId xmlns:a16="http://schemas.microsoft.com/office/drawing/2014/main" id="{BC5E3A13-CAAA-499B-C1F2-1BB22C6FB04D}"/>
              </a:ext>
            </a:extLst>
          </p:cNvPr>
          <p:cNvSpPr>
            <a:spLocks noGrp="1"/>
          </p:cNvSpPr>
          <p:nvPr/>
        </p:nvSpPr>
        <p:spPr>
          <a:xfrm>
            <a:off x="842400" y="1836000"/>
            <a:ext cx="10515600" cy="435133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defRPr sz="2000">
                <a:ea typeface="+mn-lt"/>
                <a:cs typeface="+mn-lt"/>
              </a:defRPr>
            </a:pPr>
            <a:r>
              <a:t>“Als je kijkt naar de geschiedenis van de vooruitgang op het gebied van computing, denk ik dat we ons in de fase bevinden waarin we verbaasd zijn over wat we kunnen doen, dit is geweldig, laten we het doen […] Maar we zouden in een fase moeten komen waarin we ons bewust zijn van het energieverbruik en daarmee rekening houden bij onze beslissingen over de vraag of we iets wel of niet moeten doen, of over hoe groot het model moet zijn. </a:t>
            </a:r>
            <a:r>
              <a:rPr>
                <a:highlight>
                  <a:srgbClr val="F1EAFE"/>
                </a:highlight>
              </a:rPr>
              <a:t>We zouden de tools moeten ontwikkelen om na te denken over de vraag of het de moeite waard is om deze grote taalmodellen te gebruiken, gezien de hoeveelheid energie die ze verbruiken, en op zijn minst bewust moeten zijn van hun energie- en milieukosten</a:t>
            </a:r>
            <a:r>
              <a:t>.” </a:t>
            </a:r>
          </a:p>
          <a:p>
            <a:pPr marL="0" indent="0">
              <a:lnSpc>
                <a:spcPct val="130000"/>
              </a:lnSpc>
              <a:buNone/>
              <a:defRPr sz="2000">
                <a:ea typeface="+mn-lt"/>
                <a:cs typeface="+mn-lt"/>
                <a:hlinkClick r:id="rId3"/>
              </a:defRPr>
            </a:pPr>
            <a:r>
              <a:t>Clifford Stein</a:t>
            </a:r>
            <a:endParaRPr lang="en-GB" sz="2000" dirty="0"/>
          </a:p>
        </p:txBody>
      </p:sp>
      <p:sp>
        <p:nvSpPr>
          <p:cNvPr id="9" name="Textfeld 5">
            <a:extLst>
              <a:ext uri="{FF2B5EF4-FFF2-40B4-BE49-F238E27FC236}">
                <a16:creationId xmlns:a16="http://schemas.microsoft.com/office/drawing/2014/main" id="{9208D3BC-0907-4798-A7EF-64C87B1D70C9}"/>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Milieueffecten </a:t>
            </a:r>
          </a:p>
          <a:p>
            <a:pPr>
              <a:defRPr sz="2000"/>
            </a:pPr>
            <a:r>
              <a:t>(Columbia Climate School, 2023)</a:t>
            </a:r>
          </a:p>
        </p:txBody>
      </p:sp>
    </p:spTree>
    <p:extLst>
      <p:ext uri="{BB962C8B-B14F-4D97-AF65-F5344CB8AC3E}">
        <p14:creationId xmlns:p14="http://schemas.microsoft.com/office/powerpoint/2010/main" val="82978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AD95C29-D351-6AFD-FDCF-1A69639BB69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55A7B838-E800-B8C7-F3D4-178F52C9F35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657C3A1-5725-593E-8250-822DC40AF4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173D5143-0424-4832-873B-C8A9CB6FFC34}"/>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Milieueffecten </a:t>
            </a:r>
          </a:p>
          <a:p>
            <a:pPr>
              <a:defRPr sz="2000"/>
            </a:pPr>
            <a:r>
              <a:t>(Columbia Climate School, 2023)</a:t>
            </a:r>
          </a:p>
        </p:txBody>
      </p:sp>
      <p:sp>
        <p:nvSpPr>
          <p:cNvPr id="8" name="Textfeld 7">
            <a:extLst>
              <a:ext uri="{FF2B5EF4-FFF2-40B4-BE49-F238E27FC236}">
                <a16:creationId xmlns:a16="http://schemas.microsoft.com/office/drawing/2014/main" id="{91820C31-3E20-477C-A610-6F987BDD7B7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4C81183-1943-4059-B5F2-85F66D05BC21}"/>
              </a:ext>
            </a:extLst>
          </p:cNvPr>
          <p:cNvSpPr/>
          <p:nvPr/>
        </p:nvSpPr>
        <p:spPr>
          <a:xfrm>
            <a:off x="457200" y="2487015"/>
            <a:ext cx="11518560" cy="220852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b="1" kern="1200">
                <a:ln>
                  <a:noFill/>
                </a:ln>
                <a:solidFill>
                  <a:srgbClr val="0B163B"/>
                </a:solidFill>
                <a:effectLst/>
                <a:uLnTx/>
                <a:uFillTx/>
                <a:latin typeface="Garet Book"/>
                <a:ea typeface="+mn-ea"/>
                <a:cs typeface="+mn-cs"/>
              </a:defRPr>
            </a:pPr>
            <a:r>
              <a:t>Gebrek aan transparantie van techbedrijven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kern="1200">
                <a:ln>
                  <a:noFill/>
                </a:ln>
                <a:solidFill>
                  <a:srgbClr val="0B163B"/>
                </a:solidFill>
                <a:effectLst/>
                <a:uLnTx/>
                <a:uFillTx/>
                <a:latin typeface="Garet Book"/>
                <a:ea typeface="+mn-ea"/>
                <a:cs typeface="+mn-cs"/>
              </a:defRPr>
            </a:pPr>
            <a:r>
              <a:rPr b="1"/>
              <a:t>Experimenten en onderzoeken </a:t>
            </a:r>
            <a:r>
              <a:t>om AI 'groener' te maken</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verplaatsing van datacenters</a:t>
            </a:r>
            <a:endParaRPr kumimoji="0" lang="en-US" sz="1600" b="0" i="0" u="none" strike="noStrike" kern="1200" cap="none" spc="0" normalizeH="0" baseline="0" noProof="0" dirty="0">
              <a:ln>
                <a:noFill/>
              </a:ln>
              <a:solidFill>
                <a:srgbClr val="0B163B"/>
              </a:solidFill>
              <a:effectLst/>
              <a:uLnTx/>
              <a:uFillTx/>
              <a:latin typeface="Garet Book"/>
              <a:ea typeface="+mn-ea"/>
              <a:cs typeface="+mn-cs"/>
            </a:endParaRP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gebruik van hernieuwbare energiebronnen</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gebruik van energie-efficiënte hardware</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gebruik van verschillende modellen en algoritmen</a:t>
            </a:r>
            <a:endParaRPr kumimoji="0" lang="en-US" sz="1600" b="1"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ACDC41F2-F32C-44FA-8E3C-2E52247AF263}"/>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rPr sz="1900"/>
              <a:t>Huidige</a:t>
            </a:r>
            <a:r>
              <a:rPr sz="2200"/>
              <a:t> situatie:</a:t>
            </a:r>
          </a:p>
        </p:txBody>
      </p:sp>
    </p:spTree>
    <p:extLst>
      <p:ext uri="{BB962C8B-B14F-4D97-AF65-F5344CB8AC3E}">
        <p14:creationId xmlns:p14="http://schemas.microsoft.com/office/powerpoint/2010/main" val="3541443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9B0FC73-BD3A-2AEA-DF9F-1B5C3D7862A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736FA380-8222-EF2D-4D37-3785D1ED8A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5DFB3CD-5448-F409-F79B-81E6AD6551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50677E04-5376-1F5D-542F-3D700826802C}"/>
              </a:ext>
            </a:extLst>
          </p:cNvPr>
          <p:cNvSpPr>
            <a:spLocks noGrp="1"/>
          </p:cNvSpPr>
          <p:nvPr/>
        </p:nvSpPr>
        <p:spPr>
          <a:xfrm>
            <a:off x="457200" y="4850537"/>
            <a:ext cx="10515600" cy="623094"/>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400">
                <a:highlight>
                  <a:srgbClr val="F1EAFE"/>
                </a:highlight>
                <a:latin typeface="+mj-lt"/>
              </a:defRPr>
            </a:pPr>
            <a:r>
              <a:t>Daarom: blijf kritisch!</a:t>
            </a:r>
          </a:p>
        </p:txBody>
      </p:sp>
      <p:sp>
        <p:nvSpPr>
          <p:cNvPr id="7" name="Textfeld 5">
            <a:extLst>
              <a:ext uri="{FF2B5EF4-FFF2-40B4-BE49-F238E27FC236}">
                <a16:creationId xmlns:a16="http://schemas.microsoft.com/office/drawing/2014/main" id="{B216C3F7-2767-46A9-8EE3-B818E2572523}"/>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Wat we niet weten over AI</a:t>
            </a:r>
          </a:p>
        </p:txBody>
      </p:sp>
      <p:sp>
        <p:nvSpPr>
          <p:cNvPr id="8" name="Textfeld 7">
            <a:extLst>
              <a:ext uri="{FF2B5EF4-FFF2-40B4-BE49-F238E27FC236}">
                <a16:creationId xmlns:a16="http://schemas.microsoft.com/office/drawing/2014/main" id="{0D01169F-D2F8-47D3-80AB-B7322AC773E2}"/>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1282E29D-2034-43B8-B5C8-6003763D8687}"/>
              </a:ext>
            </a:extLst>
          </p:cNvPr>
          <p:cNvSpPr/>
          <p:nvPr/>
        </p:nvSpPr>
        <p:spPr>
          <a:xfrm>
            <a:off x="457200" y="2464155"/>
            <a:ext cx="11518560" cy="1338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Milieueffecten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Psychologische effecten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Effecten op lange termijn (op studenten/kinderen)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B04050B5-C260-437A-9293-4551C059E12A}"/>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Behoefte aan verder onderzoek:</a:t>
            </a:r>
          </a:p>
        </p:txBody>
      </p:sp>
      <p:sp>
        <p:nvSpPr>
          <p:cNvPr id="11" name="Textfeld 10">
            <a:extLst>
              <a:ext uri="{FF2B5EF4-FFF2-40B4-BE49-F238E27FC236}">
                <a16:creationId xmlns:a16="http://schemas.microsoft.com/office/drawing/2014/main" id="{1B8CB743-47AD-461C-B627-7E41AB48C554}"/>
              </a:ext>
            </a:extLst>
          </p:cNvPr>
          <p:cNvSpPr txBox="1"/>
          <p:nvPr/>
        </p:nvSpPr>
        <p:spPr>
          <a:xfrm>
            <a:off x="0" y="378016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4" name="Inhaltsplatzhalter 2">
            <a:extLst>
              <a:ext uri="{FF2B5EF4-FFF2-40B4-BE49-F238E27FC236}">
                <a16:creationId xmlns:a16="http://schemas.microsoft.com/office/drawing/2014/main" id="{352FD04A-AF30-4BD5-8031-087976265D21}"/>
              </a:ext>
            </a:extLst>
          </p:cNvPr>
          <p:cNvSpPr/>
          <p:nvPr/>
        </p:nvSpPr>
        <p:spPr>
          <a:xfrm>
            <a:off x="457200" y="378016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Behoefte aan meer transparantie van techbedrijven</a:t>
            </a:r>
          </a:p>
        </p:txBody>
      </p:sp>
    </p:spTree>
    <p:extLst>
      <p:ext uri="{BB962C8B-B14F-4D97-AF65-F5344CB8AC3E}">
        <p14:creationId xmlns:p14="http://schemas.microsoft.com/office/powerpoint/2010/main" val="2229568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66E56CF-0665-4774-8E37-F9645A03210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591A20C-C936-C37F-69A5-740A7CD4A8F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D70ABED-E092-A6D3-E8E1-368F35BF9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Content Placeholder 2">
            <a:extLst>
              <a:ext uri="{FF2B5EF4-FFF2-40B4-BE49-F238E27FC236}">
                <a16:creationId xmlns:a16="http://schemas.microsoft.com/office/drawing/2014/main" id="{41D4CEA6-4CC9-439E-14C5-9C5D1B952B9A}"/>
              </a:ext>
            </a:extLst>
          </p:cNvPr>
          <p:cNvSpPr>
            <a:spLocks noGrp="1"/>
          </p:cNvSpPr>
          <p:nvPr/>
        </p:nvSpPr>
        <p:spPr>
          <a:xfrm>
            <a:off x="457200" y="1324800"/>
            <a:ext cx="10515600" cy="5100299"/>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sz="850"/>
            </a:pPr>
            <a:r>
              <a:t>Aghaziarati, A., en Rahimi, H. (2025). The Future of Digital Assistants: Human Dependence and Behavioural Change. </a:t>
            </a:r>
            <a:r>
              <a:rPr i="1"/>
              <a:t>Journal of Foresight and Public Health</a:t>
            </a:r>
            <a:r>
              <a:t>, </a:t>
            </a:r>
            <a:r>
              <a:rPr i="1"/>
              <a:t>2</a:t>
            </a:r>
            <a:r>
              <a:t>(1), 52–61. </a:t>
            </a:r>
            <a:r>
              <a:rPr u="sng">
                <a:hlinkClick r:id="rId4"/>
              </a:rPr>
              <a:t>https://journalfph.com/index.php/jfph/article/view/6</a:t>
            </a:r>
            <a:endParaRPr lang="en-GB" sz="850" dirty="0"/>
          </a:p>
          <a:p>
            <a:pPr>
              <a:lnSpc>
                <a:spcPct val="100000"/>
              </a:lnSpc>
              <a:spcBef>
                <a:spcPts val="0"/>
              </a:spcBef>
              <a:defRPr sz="850"/>
            </a:pPr>
            <a:r>
              <a:t>Ahmad, S. F., Han, H., Alam, M. M., Rehmat, M. K., Irshad, M., Arraño-Muñoz, M., en Ariza-Montes, A. (2023). Impact of artificial intelligence on human loss in decision making, laziness and safety in education. </a:t>
            </a:r>
            <a:r>
              <a:rPr i="1"/>
              <a:t>Humanities and Social Sciences Communications</a:t>
            </a:r>
            <a:r>
              <a:t>, </a:t>
            </a:r>
            <a:r>
              <a:rPr i="1"/>
              <a:t>10</a:t>
            </a:r>
            <a:r>
              <a:t>(1), 1–14. </a:t>
            </a:r>
            <a:r>
              <a:rPr u="sng">
                <a:hlinkClick r:id="rId5"/>
              </a:rPr>
              <a:t>https://doi.org/10.1057/s41599-023-01787-8</a:t>
            </a:r>
            <a:endParaRPr lang="en-GB" sz="850" dirty="0"/>
          </a:p>
          <a:p>
            <a:pPr>
              <a:lnSpc>
                <a:spcPct val="100000"/>
              </a:lnSpc>
              <a:spcBef>
                <a:spcPts val="0"/>
              </a:spcBef>
              <a:defRPr sz="850"/>
            </a:pPr>
            <a:r>
              <a:t>Algorithmwatch. (2024). </a:t>
            </a:r>
            <a:r>
              <a:rPr i="1"/>
              <a:t>Generative KI und Wahlen:  Eine systematische Untersuchung großer Sprachmodelle anhand dreier Landtagswahlen.</a:t>
            </a:r>
            <a:r>
              <a:t> </a:t>
            </a:r>
            <a:r>
              <a:rPr u="sng">
                <a:hlinkClick r:id="rId6"/>
              </a:rPr>
              <a:t>https://algorithmwatch.org/de/sprachmodelle_landtagswahlen/</a:t>
            </a:r>
            <a:endParaRPr lang="en-GB" sz="850" dirty="0"/>
          </a:p>
          <a:p>
            <a:pPr>
              <a:lnSpc>
                <a:spcPct val="100000"/>
              </a:lnSpc>
              <a:spcBef>
                <a:spcPts val="0"/>
              </a:spcBef>
              <a:defRPr sz="850"/>
            </a:pPr>
            <a:r>
              <a:t>Columbia Climate School. (9 juni 2023). AI’s Growing Carbon Footprint. </a:t>
            </a:r>
            <a:r>
              <a:rPr i="1"/>
              <a:t>State of the Planet.</a:t>
            </a:r>
            <a:r>
              <a:t> </a:t>
            </a:r>
            <a:r>
              <a:rPr u="sng">
                <a:hlinkClick r:id="rId7"/>
              </a:rPr>
              <a:t>https://news.climate.columbia.edu/2023/06/09/ais-growing-carbon-footprint/</a:t>
            </a:r>
            <a:endParaRPr lang="en-GB" sz="850" dirty="0"/>
          </a:p>
          <a:p>
            <a:pPr>
              <a:lnSpc>
                <a:spcPct val="100000"/>
              </a:lnSpc>
              <a:spcBef>
                <a:spcPts val="0"/>
              </a:spcBef>
              <a:defRPr sz="850"/>
            </a:pPr>
            <a:r>
              <a:t>Dhar, P. (2020). The carbon impact of artificial intelligence. </a:t>
            </a:r>
            <a:r>
              <a:rPr i="1"/>
              <a:t>Nature Machine Intelligence</a:t>
            </a:r>
            <a:r>
              <a:t>, </a:t>
            </a:r>
            <a:r>
              <a:rPr i="1"/>
              <a:t>2</a:t>
            </a:r>
            <a:r>
              <a:t>(8), 423–425. </a:t>
            </a:r>
            <a:r>
              <a:rPr u="sng">
                <a:hlinkClick r:id="rId8"/>
              </a:rPr>
              <a:t>https://doi.org/10.1038/s42256-020-0219-9</a:t>
            </a:r>
            <a:endParaRPr lang="en-GB" sz="850" dirty="0"/>
          </a:p>
          <a:p>
            <a:pPr>
              <a:lnSpc>
                <a:spcPct val="100000"/>
              </a:lnSpc>
              <a:spcBef>
                <a:spcPts val="0"/>
              </a:spcBef>
              <a:defRPr sz="850"/>
            </a:pPr>
            <a:r>
              <a:t>Hasas, A., et al. (2024). AI for social good: Leveraging artificial intelligence for community development. </a:t>
            </a:r>
            <a:r>
              <a:rPr i="1"/>
              <a:t>Journal of Community Service and Society Empowerment</a:t>
            </a:r>
            <a:r>
              <a:t>, 2(2), 196–210.</a:t>
            </a:r>
          </a:p>
          <a:p>
            <a:pPr>
              <a:lnSpc>
                <a:spcPct val="100000"/>
              </a:lnSpc>
              <a:spcBef>
                <a:spcPts val="0"/>
              </a:spcBef>
              <a:defRPr sz="850"/>
            </a:pPr>
            <a:r>
              <a:t>Li, H., Zhang, R., Lee, Y.-C., Kraut, R. E., en Mohr, D. C. (2023). Systematic review and meta-analysis of AI-based conversational agents for promoting mental health and well-being. </a:t>
            </a:r>
            <a:r>
              <a:rPr i="1"/>
              <a:t>npj Digital Medicine</a:t>
            </a:r>
            <a:r>
              <a:t>, 6, 236.</a:t>
            </a:r>
          </a:p>
          <a:p>
            <a:pPr>
              <a:lnSpc>
                <a:spcPct val="100000"/>
              </a:lnSpc>
              <a:spcBef>
                <a:spcPts val="0"/>
              </a:spcBef>
              <a:defRPr sz="850"/>
            </a:pPr>
            <a:r>
              <a:t>D. C. G. Mendes, R. Costa, G. Agrela, S. B. i. Badia en M. S. Cameirão, ‘Evaluating the Impact of Anthropomorphism and Verbal Interaction on Users’ Perception of a Virtual Agent in Facilitating Self-Disclosure’, </a:t>
            </a:r>
            <a:r>
              <a:rPr i="1"/>
              <a:t>2024 IEEE 12th International Conference on Serious Games and Applications for Health (SeGAH)</a:t>
            </a:r>
            <a:r>
              <a:t>, Funchal, Portugal, 2024, pp. 1-8, doi: 10.1109/SeGAH61285.2024.10639572.</a:t>
            </a:r>
          </a:p>
          <a:p>
            <a:pPr>
              <a:lnSpc>
                <a:spcPct val="100000"/>
              </a:lnSpc>
              <a:spcBef>
                <a:spcPts val="0"/>
              </a:spcBef>
              <a:defRPr sz="850"/>
            </a:pPr>
            <a:r>
              <a:t>Naseer, A., Ahmad, N. R., en Chishti, M. A. (2025). Psychological Impacts of AI Dependence: Assessing the Cognitive and Emotional Costs of Intelligent Systems in Daily Life. </a:t>
            </a:r>
            <a:r>
              <a:rPr i="1"/>
              <a:t>Review of Applied Management and Social Sciences</a:t>
            </a:r>
            <a:r>
              <a:t>, </a:t>
            </a:r>
            <a:r>
              <a:rPr i="1"/>
              <a:t>8</a:t>
            </a:r>
            <a:r>
              <a:t>(1), 291–307. </a:t>
            </a:r>
            <a:r>
              <a:rPr u="sng">
                <a:hlinkClick r:id="rId9"/>
              </a:rPr>
              <a:t>https://doi.org/10.47067/ramss.v8i1.458</a:t>
            </a:r>
            <a:endParaRPr lang="en-GB" sz="850" dirty="0"/>
          </a:p>
          <a:p>
            <a:pPr>
              <a:lnSpc>
                <a:spcPct val="100000"/>
              </a:lnSpc>
              <a:spcBef>
                <a:spcPts val="0"/>
              </a:spcBef>
              <a:defRPr sz="850"/>
            </a:pPr>
            <a:r>
              <a:t>Polishchuk, A. (26 januari 2024). </a:t>
            </a:r>
            <a:r>
              <a:rPr i="1"/>
              <a:t>AI Poses Risks to Both Authoritarian and Democratic Politics</a:t>
            </a:r>
            <a:r>
              <a:t>. Wilson Center. Opgehaald op 27-03-2025 via </a:t>
            </a:r>
            <a:r>
              <a:rPr u="sng">
                <a:hlinkClick r:id="rId10"/>
              </a:rPr>
              <a:t>https://www.wilsoncenter.org/blog-post/ai-poses-risks-both-authoritarian-and-democratic-politics</a:t>
            </a:r>
            <a:endParaRPr lang="en-GB" sz="850" dirty="0"/>
          </a:p>
          <a:p>
            <a:pPr>
              <a:lnSpc>
                <a:spcPct val="100000"/>
              </a:lnSpc>
              <a:spcBef>
                <a:spcPts val="0"/>
              </a:spcBef>
              <a:defRPr sz="850"/>
            </a:pPr>
            <a:r>
              <a:t>Zhang, J., Hu, X., en Fang, C. (2025). </a:t>
            </a:r>
            <a:r>
              <a:rPr i="1"/>
              <a:t>AI and the climate crisis: Accelerating climate action through artificial intelligence</a:t>
            </a:r>
            <a:r>
              <a:t> [Rapport]. UNDP Climate Promise Initiative. Opgehaald op 28-01-2026 via </a:t>
            </a:r>
            <a:r>
              <a:rPr u="sng">
                <a:hlinkClick r:id="rId11"/>
              </a:rPr>
              <a:t>https://www.undp.org/sites/g/files/zskgke326/files/2025-12/ai-and-the-climate-crisis.pdf</a:t>
            </a:r>
            <a:r>
              <a:t> </a:t>
            </a:r>
          </a:p>
          <a:p>
            <a:pPr>
              <a:lnSpc>
                <a:spcPct val="100000"/>
              </a:lnSpc>
              <a:spcBef>
                <a:spcPts val="0"/>
              </a:spcBef>
              <a:defRPr sz="850"/>
            </a:pPr>
            <a:r>
              <a:t>UNESCO. (2024). </a:t>
            </a:r>
            <a:r>
              <a:rPr i="1"/>
              <a:t>AI competency framework for teachers</a:t>
            </a:r>
            <a:r>
              <a:t>. UNESCO. Opgehaald op 28-01-2026 via  </a:t>
            </a:r>
            <a:r>
              <a:rPr u="sng">
                <a:hlinkClick r:id="rId12"/>
              </a:rPr>
              <a:t>https://doi.org/10.54675/ZJTE2084</a:t>
            </a:r>
            <a:endParaRPr lang="en-GB" sz="850" dirty="0"/>
          </a:p>
          <a:p>
            <a:pPr>
              <a:lnSpc>
                <a:spcPct val="100000"/>
              </a:lnSpc>
              <a:spcBef>
                <a:spcPts val="0"/>
              </a:spcBef>
              <a:defRPr sz="850"/>
            </a:pPr>
            <a:r>
              <a:t>AVVN. (2024). </a:t>
            </a:r>
            <a:r>
              <a:rPr i="1"/>
              <a:t>Seizing the opportunities of safe, secure, and trustworthy artificial intelligence systems for sustainable development</a:t>
            </a:r>
            <a:r>
              <a:t> (Resolutie A/78/L.57). Algemene Vergadering van de Verenigde Naties. Opgehaald op 28-01-2026 via </a:t>
            </a:r>
            <a:r>
              <a:rPr u="sng">
                <a:hlinkClick r:id="rId13"/>
              </a:rPr>
              <a:t>https://docs.un.org/en/A/78/L.49</a:t>
            </a:r>
            <a:r>
              <a:t> </a:t>
            </a:r>
          </a:p>
          <a:p>
            <a:pPr>
              <a:lnSpc>
                <a:spcPct val="100000"/>
              </a:lnSpc>
              <a:spcBef>
                <a:spcPts val="0"/>
              </a:spcBef>
              <a:defRPr sz="850"/>
            </a:pPr>
            <a:r>
              <a:t>Global Compact van de Verenigde Naties. (2025). </a:t>
            </a:r>
            <a:r>
              <a:rPr i="1"/>
              <a:t>Artificial intelligence and the sustainable development goals: Operationalizing AI for global impact</a:t>
            </a:r>
            <a:r>
              <a:t>. UN Global Compact-bureau. Opgehaald op 28-01-2026 via </a:t>
            </a:r>
            <a:r>
              <a:rPr u="sng">
                <a:hlinkClick r:id="rId14"/>
              </a:rPr>
              <a:t>https://unglobalcompact.org/compactjournal/artificial-intelligence-and-sustainable-development-goals-operationalizing</a:t>
            </a:r>
            <a:r>
              <a:t> </a:t>
            </a:r>
          </a:p>
          <a:p>
            <a:pPr>
              <a:lnSpc>
                <a:spcPct val="100000"/>
              </a:lnSpc>
              <a:spcBef>
                <a:spcPts val="0"/>
              </a:spcBef>
              <a:defRPr sz="850"/>
            </a:pPr>
            <a:r>
              <a:t>World Economic Forum &amp; RAND Corporation. (18 mei 2018). </a:t>
            </a:r>
            <a:r>
              <a:rPr i="1"/>
              <a:t>Truth Decay in public discourse and how to fight it</a:t>
            </a:r>
            <a:r>
              <a:t>. Opgehaald op 28-03-2025 via </a:t>
            </a:r>
            <a:r>
              <a:rPr u="sng">
                <a:hlinkClick r:id="rId15"/>
              </a:rPr>
              <a:t>https://www.weforum.org/stories/2018/05/truth-decay-in-public-discourse-and-how-to-fight-it/</a:t>
            </a:r>
            <a:endParaRPr lang="en-GB" sz="850" dirty="0"/>
          </a:p>
          <a:p>
            <a:pPr>
              <a:lnSpc>
                <a:spcPct val="100000"/>
              </a:lnSpc>
              <a:spcBef>
                <a:spcPts val="0"/>
              </a:spcBef>
              <a:defRPr sz="850"/>
            </a:pPr>
            <a:r>
              <a:t>Yankouskaya, A., Liebherr, M., en Ali, R. (2025). Can ChatGPT Be Addictive? A Call to Examine the Shift from Support to Dependence in AI Conversational Large Language Models. </a:t>
            </a:r>
            <a:r>
              <a:rPr i="1"/>
              <a:t>Human-Centric Intelligent Systems.</a:t>
            </a:r>
            <a:r>
              <a:t> </a:t>
            </a:r>
            <a:r>
              <a:rPr u="sng">
                <a:hlinkClick r:id="rId16"/>
              </a:rPr>
              <a:t>https://doi.org/10.1007/s44230-025-00090-w</a:t>
            </a:r>
            <a:endParaRPr lang="en-GB" sz="850" dirty="0"/>
          </a:p>
          <a:p>
            <a:pPr>
              <a:lnSpc>
                <a:spcPct val="100000"/>
              </a:lnSpc>
              <a:spcBef>
                <a:spcPts val="0"/>
              </a:spcBef>
              <a:defRPr sz="850"/>
            </a:pPr>
            <a:r>
              <a:t>Yılmaz, Ö. (2024). Personalised learning and artificial intelligence in science education: Current state and future perspectives. </a:t>
            </a:r>
            <a:r>
              <a:rPr i="1"/>
              <a:t>Educational Technology Quarterly</a:t>
            </a:r>
            <a:r>
              <a:t>, </a:t>
            </a:r>
            <a:r>
              <a:rPr i="1"/>
              <a:t>2024</a:t>
            </a:r>
            <a:r>
              <a:t>(3), 255–274. </a:t>
            </a:r>
            <a:r>
              <a:rPr b="1" u="sng">
                <a:hlinkClick r:id="rId17"/>
              </a:rPr>
              <a:t>https://doi.org/10.55056/etq.744</a:t>
            </a:r>
            <a:endParaRPr lang="en-GB" sz="850" dirty="0"/>
          </a:p>
          <a:p>
            <a:pPr>
              <a:lnSpc>
                <a:spcPct val="100000"/>
              </a:lnSpc>
              <a:spcBef>
                <a:spcPts val="0"/>
              </a:spcBef>
              <a:defRPr sz="850"/>
            </a:pPr>
            <a:r>
              <a:t>Yuan, L., Zhou, X., en Rajaram, K. (2025). </a:t>
            </a:r>
            <a:r>
              <a:rPr i="1"/>
              <a:t>The impact of AI adoption in the workplace on employees: A systematic review</a:t>
            </a:r>
            <a:r>
              <a:t>. British Academy of Management (BAM) Annual Conference 2025. Opgehaald op 28-01-2026 via </a:t>
            </a:r>
            <a:r>
              <a:rPr u="sng">
                <a:hlinkClick r:id="rId18"/>
              </a:rPr>
              <a:t>https://www.researchgate.net/publication/396219396_The_Impact_of_AI_Adoption_in_the_Workplace_on_Employees_A_Systematic_Review</a:t>
            </a:r>
            <a:r>
              <a:t> </a:t>
            </a:r>
          </a:p>
          <a:p>
            <a:pPr>
              <a:lnSpc>
                <a:spcPct val="100000"/>
              </a:lnSpc>
              <a:spcBef>
                <a:spcPts val="0"/>
              </a:spcBef>
              <a:defRPr sz="850"/>
            </a:pPr>
            <a:r>
              <a:t>Zhai, C., Wibowo, S., en Li, L. D. (2024). The effects of over-reliance on AI dialogue systems on students’ cognitive abilities: a systematic review. </a:t>
            </a:r>
            <a:r>
              <a:rPr i="1"/>
              <a:t>Smart Learning Environments</a:t>
            </a:r>
            <a:r>
              <a:t>, </a:t>
            </a:r>
            <a:r>
              <a:rPr i="1"/>
              <a:t>11</a:t>
            </a:r>
            <a:r>
              <a:t>(1), 28. </a:t>
            </a:r>
            <a:r>
              <a:rPr u="sng">
                <a:hlinkClick r:id="rId19"/>
              </a:rPr>
              <a:t>https://doi.org/10.1186/s40561-024-00316-7</a:t>
            </a:r>
            <a:endParaRPr lang="en-GB" sz="850" dirty="0"/>
          </a:p>
          <a:p>
            <a:pPr>
              <a:lnSpc>
                <a:spcPct val="100000"/>
              </a:lnSpc>
              <a:spcBef>
                <a:spcPts val="0"/>
              </a:spcBef>
              <a:defRPr sz="850"/>
            </a:pPr>
            <a:r>
              <a:t>Zhang, S., Zhao, X., Zhou, T., en Kim, J. H. (2024). Do you have AI dependency? The roles of academic self-efficacy, academic stress, and performance expectations on problematic AI usage behavior. </a:t>
            </a:r>
            <a:r>
              <a:rPr i="1"/>
              <a:t>International Journal of Educational Technology in Higher Education</a:t>
            </a:r>
            <a:r>
              <a:t>, </a:t>
            </a:r>
            <a:r>
              <a:rPr i="1"/>
              <a:t>21</a:t>
            </a:r>
            <a:r>
              <a:t>(1), 34. </a:t>
            </a:r>
            <a:r>
              <a:rPr u="sng">
                <a:hlinkClick r:id="rId20"/>
              </a:rPr>
              <a:t>https://doi.org/10.1186/s41239-024-00467-0</a:t>
            </a:r>
            <a:endParaRPr lang="en-GB" sz="850" dirty="0"/>
          </a:p>
        </p:txBody>
      </p:sp>
      <p:sp>
        <p:nvSpPr>
          <p:cNvPr id="8" name="Textfeld 5">
            <a:extLst>
              <a:ext uri="{FF2B5EF4-FFF2-40B4-BE49-F238E27FC236}">
                <a16:creationId xmlns:a16="http://schemas.microsoft.com/office/drawing/2014/main" id="{40CC5572-6AAA-437C-8A04-74E1CDB94D5C}"/>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Bronnen</a:t>
            </a:r>
          </a:p>
        </p:txBody>
      </p:sp>
    </p:spTree>
    <p:extLst>
      <p:ext uri="{BB962C8B-B14F-4D97-AF65-F5344CB8AC3E}">
        <p14:creationId xmlns:p14="http://schemas.microsoft.com/office/powerpoint/2010/main" val="1696501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17240"/>
            <a:ext cx="10584360" cy="890120"/>
            <a:chOff x="1369440" y="5617240"/>
            <a:chExt cx="10584360" cy="89012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17240"/>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kumimoji="0" lang="nl-NL" sz="900" b="0" i="0" u="none" strike="noStrike" kern="1200" cap="none" spc="0" normalizeH="0" baseline="0" noProof="0" dirty="0">
                  <a:ln>
                    <a:noFill/>
                  </a:ln>
                  <a:solidFill>
                    <a:srgbClr val="1F2328"/>
                  </a:solidFill>
                  <a:effectLst/>
                  <a:uLnTx/>
                  <a:uFillTx/>
                  <a:latin typeface="Garet Book" pitchFamily="2" charset="0"/>
                </a:rPr>
              </a:br>
              <a:r>
                <a:rPr kumimoji="0" lang="de-DE" sz="900" b="1" i="0" u="none" strike="noStrike" kern="1200" cap="none" spc="0" normalizeH="0" baseline="0" noProof="0" dirty="0" err="1">
                  <a:ln>
                    <a:noFill/>
                  </a:ln>
                  <a:solidFill>
                    <a:srgbClr val="0B163B"/>
                  </a:solidFill>
                  <a:effectLst/>
                  <a:uLnTx/>
                  <a:uFillTx/>
                  <a:latin typeface="Garet Book"/>
                </a:rPr>
                <a:t>Projectnr</a:t>
              </a:r>
              <a:r>
                <a:rPr kumimoji="0" lang="de-DE" sz="900" b="1" i="0" u="none" strike="noStrike" kern="1200" cap="none" spc="0" normalizeH="0" baseline="0" noProof="0" dirty="0">
                  <a:ln>
                    <a:noFill/>
                  </a:ln>
                  <a:solidFill>
                    <a:srgbClr val="0B163B"/>
                  </a:solidFill>
                  <a:effectLst/>
                  <a:uLnTx/>
                  <a:uFillTx/>
                  <a:latin typeface="Garet Book"/>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a:ln>
                      <a:noFill/>
                    </a:ln>
                    <a:solidFill>
                      <a:srgbClr val="0B163B"/>
                    </a:solidFill>
                    <a:effectLst/>
                    <a:uLnTx/>
                    <a:uFillTx/>
                    <a:latin typeface="Garet Book"/>
                  </a:rPr>
                  <a:t>Copyright © 2026 door </a:t>
                </a:r>
                <a:r>
                  <a:rPr kumimoji="0" sz="900" b="0" i="0" u="sng" strike="noStrike" kern="1200" cap="none" spc="0" normalizeH="0" baseline="0" noProof="0">
                    <a:ln>
                      <a:noFill/>
                    </a:ln>
                    <a:solidFill>
                      <a:srgbClr val="1F2C8F"/>
                    </a:solidFill>
                    <a:effectLst/>
                    <a:uLnTx/>
                    <a:uFillTx/>
                    <a:latin typeface="Garet Book"/>
                    <a:hlinkClick r:id="rId3"/>
                  </a:rPr>
                  <a:t>het partnerconsortium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a:ln>
                      <a:noFill/>
                    </a:ln>
                    <a:solidFill>
                      <a:srgbClr val="0B163B"/>
                    </a:solidFill>
                    <a:effectLst/>
                    <a:uLnTx/>
                    <a:uFillTx/>
                    <a:latin typeface="Garet Book"/>
                  </a:rPr>
                  <a:t>Dit werk valt onder de licentie </a:t>
                </a:r>
                <a:r>
                  <a:rPr kumimoji="0" sz="900" b="1" i="0" u="sng" strike="noStrike" kern="1200" cap="none" spc="0" normalizeH="0" baseline="0" noProof="0">
                    <a:ln>
                      <a:noFill/>
                    </a:ln>
                    <a:solidFill>
                      <a:srgbClr val="1F2C8F"/>
                    </a:solidFill>
                    <a:effectLst/>
                    <a:uLnTx/>
                    <a:uFillTx/>
                    <a:latin typeface="Garet Book"/>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rPr dirty="0" err="1"/>
              <a:t>Gebruik</a:t>
            </a:r>
            <a:r>
              <a:rPr dirty="0"/>
              <a:t> van AI in het </a:t>
            </a:r>
            <a:r>
              <a:rPr dirty="0" err="1"/>
              <a:t>dagelijks</a:t>
            </a:r>
            <a:r>
              <a:rPr dirty="0"/>
              <a:t> </a:t>
            </a:r>
            <a:r>
              <a:rPr dirty="0" err="1"/>
              <a:t>leven</a:t>
            </a:r>
            <a:endParaRPr lang="nl-BE" sz="3600" dirty="0">
              <a:solidFill>
                <a:srgbClr val="000000"/>
              </a:solidFill>
              <a:latin typeface="Arial"/>
            </a:endParaRPr>
          </a:p>
        </p:txBody>
      </p:sp>
    </p:spTree>
    <p:extLst>
      <p:ext uri="{BB962C8B-B14F-4D97-AF65-F5344CB8AC3E}">
        <p14:creationId xmlns:p14="http://schemas.microsoft.com/office/powerpoint/2010/main" val="346371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Title 1">
            <a:extLst>
              <a:ext uri="{FF2B5EF4-FFF2-40B4-BE49-F238E27FC236}">
                <a16:creationId xmlns:a16="http://schemas.microsoft.com/office/drawing/2014/main" id="{3087F80D-3757-935E-E0B7-1B2D9C259E6F}"/>
              </a:ext>
            </a:extLst>
          </p:cNvPr>
          <p:cNvSpPr>
            <a:spLocks noGrp="1"/>
          </p:cNvSpPr>
          <p:nvPr/>
        </p:nvSpPr>
        <p:spPr>
          <a:xfrm>
            <a:off x="838200" y="500319"/>
            <a:ext cx="10515600" cy="1325563"/>
          </a:xfrm>
          <a:prstGeom prst="rect">
            <a:avLst/>
          </a:prstGeom>
        </p:spPr>
        <p:txBody>
          <a:bodyPr vert="horz"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Rechteck 10">
            <a:extLst>
              <a:ext uri="{FF2B5EF4-FFF2-40B4-BE49-F238E27FC236}">
                <a16:creationId xmlns:a16="http://schemas.microsoft.com/office/drawing/2014/main" id="{490DDA1A-8658-41BA-B8FD-163D5840353B}"/>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3" name="PlaceHolder 1">
            <a:extLst>
              <a:ext uri="{FF2B5EF4-FFF2-40B4-BE49-F238E27FC236}">
                <a16:creationId xmlns:a16="http://schemas.microsoft.com/office/drawing/2014/main" id="{9974AFFA-8EA7-4BF4-A070-4B5FA3B9C40A}"/>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a:ea typeface="+mj-lt"/>
                <a:cs typeface="+mj-lt"/>
              </a:defRPr>
            </a:pPr>
            <a:r>
              <a:t>AI in het dagelijks leven</a:t>
            </a:r>
            <a:endParaRPr lang="de-DE" dirty="0">
              <a:solidFill>
                <a:schemeClr val="dk1"/>
              </a:solidFill>
              <a:latin typeface="Garet Book"/>
            </a:endParaRPr>
          </a:p>
        </p:txBody>
      </p:sp>
      <p:sp>
        <p:nvSpPr>
          <p:cNvPr id="14" name="Textfeld 5">
            <a:extLst>
              <a:ext uri="{FF2B5EF4-FFF2-40B4-BE49-F238E27FC236}">
                <a16:creationId xmlns:a16="http://schemas.microsoft.com/office/drawing/2014/main" id="{B4A803BE-DEB8-4776-9390-EF51C648D68E}"/>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OEFENING</a:t>
            </a:r>
            <a:endParaRPr lang="nl-BE" sz="3200" b="0" u="none" strike="noStrike" dirty="0">
              <a:solidFill>
                <a:srgbClr val="000000"/>
              </a:solidFill>
              <a:effectLst/>
              <a:uFillTx/>
              <a:latin typeface="Arial"/>
            </a:endParaRPr>
          </a:p>
        </p:txBody>
      </p:sp>
      <p:pic>
        <p:nvPicPr>
          <p:cNvPr id="16" name="Grafik 15">
            <a:extLst>
              <a:ext uri="{FF2B5EF4-FFF2-40B4-BE49-F238E27FC236}">
                <a16:creationId xmlns:a16="http://schemas.microsoft.com/office/drawing/2014/main" id="{25B136B8-2FED-49CC-B5CB-30782E1D2E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7969"/>
            <a:ext cx="1027814" cy="1059828"/>
          </a:xfrm>
          <a:prstGeom prst="rect">
            <a:avLst/>
          </a:prstGeom>
        </p:spPr>
      </p:pic>
      <p:sp>
        <p:nvSpPr>
          <p:cNvPr id="17" name="Inhaltsplatzhalter 2">
            <a:extLst>
              <a:ext uri="{FF2B5EF4-FFF2-40B4-BE49-F238E27FC236}">
                <a16:creationId xmlns:a16="http://schemas.microsoft.com/office/drawing/2014/main" id="{190534A2-084D-4ABF-A720-50E88EC50040}"/>
              </a:ext>
            </a:extLst>
          </p:cNvPr>
          <p:cNvSpPr/>
          <p:nvPr/>
        </p:nvSpPr>
        <p:spPr>
          <a:xfrm>
            <a:off x="4562671" y="2030137"/>
            <a:ext cx="5962260" cy="1059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chemeClr val="dk1"/>
                </a:solidFill>
                <a:effectLst/>
                <a:uFillTx/>
                <a:latin typeface="+mj-lt"/>
              </a:defRPr>
            </a:pPr>
            <a:r>
              <a:t>Aanpak:</a:t>
            </a:r>
            <a:endParaRPr lang="nl-BE" sz="20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t>Wat betekenen #chatgptprompts en #chatgpttrend? </a:t>
            </a:r>
            <a:r>
              <a:rPr u="sng"/>
              <a:t>Doe kort onderzoek</a:t>
            </a:r>
            <a:r>
              <a:t>.</a:t>
            </a:r>
          </a:p>
        </p:txBody>
      </p:sp>
      <p:sp>
        <p:nvSpPr>
          <p:cNvPr id="18" name="Inhaltsplatzhalter 2">
            <a:extLst>
              <a:ext uri="{FF2B5EF4-FFF2-40B4-BE49-F238E27FC236}">
                <a16:creationId xmlns:a16="http://schemas.microsoft.com/office/drawing/2014/main" id="{811C1238-B491-46B5-8692-D27A2F10DCF5}"/>
              </a:ext>
            </a:extLst>
          </p:cNvPr>
          <p:cNvSpPr/>
          <p:nvPr/>
        </p:nvSpPr>
        <p:spPr>
          <a:xfrm>
            <a:off x="4562671" y="3341281"/>
            <a:ext cx="7629329" cy="140216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pPr>
            <a:r>
              <a:rPr u="sng" dirty="0" err="1"/>
              <a:t>Bespreek</a:t>
            </a:r>
            <a:r>
              <a:rPr u="sng" dirty="0"/>
              <a:t> </a:t>
            </a:r>
            <a:r>
              <a:rPr u="sng" dirty="0" err="1"/>
              <a:t>dit</a:t>
            </a:r>
            <a:r>
              <a:rPr dirty="0"/>
              <a:t> in </a:t>
            </a:r>
            <a:r>
              <a:rPr dirty="0" err="1"/>
              <a:t>een</a:t>
            </a:r>
            <a:r>
              <a:rPr dirty="0"/>
              <a:t> </a:t>
            </a:r>
            <a:r>
              <a:rPr dirty="0" err="1"/>
              <a:t>groep</a:t>
            </a:r>
            <a:r>
              <a:rPr dirty="0"/>
              <a:t> of in </a:t>
            </a:r>
            <a:r>
              <a:rPr dirty="0" err="1"/>
              <a:t>tweetallen</a:t>
            </a:r>
            <a:r>
              <a:rPr dirty="0"/>
              <a:t>, of </a:t>
            </a:r>
            <a:r>
              <a:rPr dirty="0" err="1"/>
              <a:t>schrijf</a:t>
            </a:r>
            <a:r>
              <a:rPr dirty="0"/>
              <a:t> je </a:t>
            </a:r>
            <a:r>
              <a:rPr dirty="0" err="1"/>
              <a:t>antwoorden</a:t>
            </a:r>
            <a:r>
              <a:rPr dirty="0"/>
              <a:t> op </a:t>
            </a:r>
            <a:r>
              <a:rPr dirty="0" err="1"/>
              <a:t>als</a:t>
            </a:r>
            <a:r>
              <a:rPr dirty="0"/>
              <a:t> je </a:t>
            </a:r>
            <a:r>
              <a:rPr dirty="0" err="1"/>
              <a:t>alleen</a:t>
            </a:r>
            <a:r>
              <a:rPr dirty="0"/>
              <a:t> </a:t>
            </a:r>
            <a:r>
              <a:rPr dirty="0" err="1"/>
              <a:t>werkt</a:t>
            </a:r>
            <a:r>
              <a:rPr dirty="0"/>
              <a:t>:</a:t>
            </a:r>
          </a:p>
          <a:p>
            <a:pPr lvl="1">
              <a:spcBef>
                <a:spcPts val="1001"/>
              </a:spcBef>
              <a:tabLst>
                <a:tab pos="0" algn="l"/>
              </a:tabLst>
              <a:defRPr sz="1600"/>
            </a:pPr>
            <a:r>
              <a:rPr dirty="0"/>
              <a:t>1. </a:t>
            </a:r>
            <a:r>
              <a:rPr dirty="0" err="1"/>
              <a:t>Waarvoor</a:t>
            </a:r>
            <a:r>
              <a:rPr dirty="0"/>
              <a:t> </a:t>
            </a:r>
            <a:r>
              <a:rPr dirty="0" err="1"/>
              <a:t>wordt</a:t>
            </a:r>
            <a:r>
              <a:rPr dirty="0"/>
              <a:t> AI </a:t>
            </a:r>
            <a:r>
              <a:rPr dirty="0" err="1"/>
              <a:t>gebruikt</a:t>
            </a:r>
            <a:r>
              <a:rPr dirty="0"/>
              <a:t> in </a:t>
            </a:r>
            <a:r>
              <a:rPr dirty="0" err="1"/>
              <a:t>deze</a:t>
            </a:r>
            <a:r>
              <a:rPr dirty="0"/>
              <a:t> </a:t>
            </a:r>
            <a:r>
              <a:rPr dirty="0" err="1"/>
              <a:t>socialemediatrends</a:t>
            </a:r>
            <a:r>
              <a:rPr dirty="0"/>
              <a:t>? </a:t>
            </a:r>
          </a:p>
          <a:p>
            <a:pPr lvl="1">
              <a:spcBef>
                <a:spcPts val="1001"/>
              </a:spcBef>
              <a:tabLst>
                <a:tab pos="0" algn="l"/>
              </a:tabLst>
              <a:defRPr sz="1600"/>
            </a:pPr>
            <a:r>
              <a:rPr dirty="0"/>
              <a:t>2. </a:t>
            </a:r>
            <a:r>
              <a:rPr dirty="0" err="1"/>
              <a:t>Waarom</a:t>
            </a:r>
            <a:r>
              <a:rPr dirty="0"/>
              <a:t> </a:t>
            </a:r>
            <a:r>
              <a:rPr dirty="0" err="1"/>
              <a:t>gebruiken</a:t>
            </a:r>
            <a:r>
              <a:rPr dirty="0"/>
              <a:t> </a:t>
            </a:r>
            <a:r>
              <a:rPr dirty="0" err="1"/>
              <a:t>mensen</a:t>
            </a:r>
            <a:r>
              <a:rPr dirty="0"/>
              <a:t> AI in </a:t>
            </a:r>
            <a:r>
              <a:rPr dirty="0" err="1"/>
              <a:t>hun</a:t>
            </a:r>
            <a:r>
              <a:rPr dirty="0"/>
              <a:t> </a:t>
            </a:r>
            <a:r>
              <a:rPr dirty="0" err="1"/>
              <a:t>dagelijks</a:t>
            </a:r>
            <a:r>
              <a:rPr dirty="0"/>
              <a:t> </a:t>
            </a:r>
            <a:r>
              <a:rPr dirty="0" err="1"/>
              <a:t>leven</a:t>
            </a:r>
            <a:r>
              <a:rPr dirty="0"/>
              <a:t>? </a:t>
            </a:r>
            <a:r>
              <a:rPr dirty="0" err="1"/>
              <a:t>Voorbeelden</a:t>
            </a:r>
            <a:r>
              <a:rPr dirty="0"/>
              <a:t>: </a:t>
            </a:r>
            <a:r>
              <a:rPr dirty="0" err="1"/>
              <a:t>efficiëntie</a:t>
            </a:r>
            <a:r>
              <a:rPr dirty="0"/>
              <a:t>, </a:t>
            </a:r>
            <a:r>
              <a:rPr dirty="0" err="1"/>
              <a:t>productiviteit</a:t>
            </a:r>
            <a:r>
              <a:rPr dirty="0"/>
              <a:t>, </a:t>
            </a:r>
            <a:r>
              <a:rPr dirty="0" err="1"/>
              <a:t>inspiratie</a:t>
            </a:r>
            <a:r>
              <a:rPr dirty="0"/>
              <a:t>, </a:t>
            </a:r>
            <a:r>
              <a:rPr dirty="0" err="1"/>
              <a:t>nieuwsgierigheid</a:t>
            </a:r>
            <a:r>
              <a:rPr dirty="0"/>
              <a:t>, entertainment. </a:t>
            </a:r>
          </a:p>
        </p:txBody>
      </p:sp>
    </p:spTree>
    <p:extLst>
      <p:ext uri="{BB962C8B-B14F-4D97-AF65-F5344CB8AC3E}">
        <p14:creationId xmlns:p14="http://schemas.microsoft.com/office/powerpoint/2010/main" val="642215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Bespreken van de sterke en zwakke punten van AI</a:t>
            </a:r>
            <a:endParaRPr lang="nl-BE" sz="3600" dirty="0">
              <a:solidFill>
                <a:srgbClr val="000000"/>
              </a:solidFill>
              <a:latin typeface="Arial"/>
            </a:endParaRPr>
          </a:p>
        </p:txBody>
      </p:sp>
    </p:spTree>
    <p:extLst>
      <p:ext uri="{BB962C8B-B14F-4D97-AF65-F5344CB8AC3E}">
        <p14:creationId xmlns:p14="http://schemas.microsoft.com/office/powerpoint/2010/main" val="2241000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D85D50-B025-F673-B032-9C8DB0314413}"/>
            </a:ext>
          </a:extLst>
        </p:cNvPr>
        <p:cNvGrpSpPr/>
        <p:nvPr/>
      </p:nvGrpSpPr>
      <p:grpSpPr>
        <a:xfrm>
          <a:off x="0" y="0"/>
          <a:ext cx="0" cy="0"/>
          <a:chOff x="0" y="0"/>
          <a:chExt cx="0" cy="0"/>
        </a:xfrm>
      </p:grpSpPr>
      <p:sp>
        <p:nvSpPr>
          <p:cNvPr id="14" name="Rechteck 10">
            <a:extLst>
              <a:ext uri="{FF2B5EF4-FFF2-40B4-BE49-F238E27FC236}">
                <a16:creationId xmlns:a16="http://schemas.microsoft.com/office/drawing/2014/main" id="{BC70B625-5B48-4B3F-A3B0-3763A2EC65C3}"/>
              </a:ext>
            </a:extLst>
          </p:cNvPr>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2" name="Rechteck 11">
            <a:extLst>
              <a:ext uri="{FF2B5EF4-FFF2-40B4-BE49-F238E27FC236}">
                <a16:creationId xmlns:a16="http://schemas.microsoft.com/office/drawing/2014/main" id="{B9D078F7-F5AA-B7D2-276D-47B7D795CC5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8A0AE6B-A3FC-D3D8-55B9-CDF28740C0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Rectangle 2">
            <a:extLst>
              <a:ext uri="{FF2B5EF4-FFF2-40B4-BE49-F238E27FC236}">
                <a16:creationId xmlns:a16="http://schemas.microsoft.com/office/drawing/2014/main" id="{2A984BE1-1580-55ED-AA22-319CBAF206EB}"/>
              </a:ext>
            </a:extLst>
          </p:cNvPr>
          <p:cNvSpPr/>
          <p:nvPr/>
        </p:nvSpPr>
        <p:spPr>
          <a:xfrm>
            <a:off x="1905426" y="2070864"/>
            <a:ext cx="3112576" cy="17306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solidFill>
                  <a:srgbClr val="0B163B"/>
                </a:solidFill>
              </a:defRPr>
            </a:pPr>
            <a:r>
              <a:t>Sterke punten</a:t>
            </a:r>
          </a:p>
        </p:txBody>
      </p:sp>
      <p:sp>
        <p:nvSpPr>
          <p:cNvPr id="6" name="Rectangle 5">
            <a:extLst>
              <a:ext uri="{FF2B5EF4-FFF2-40B4-BE49-F238E27FC236}">
                <a16:creationId xmlns:a16="http://schemas.microsoft.com/office/drawing/2014/main" id="{D930738D-A3CC-EC93-ABE9-6BAD5100783F}"/>
              </a:ext>
            </a:extLst>
          </p:cNvPr>
          <p:cNvSpPr/>
          <p:nvPr/>
        </p:nvSpPr>
        <p:spPr>
          <a:xfrm>
            <a:off x="1905425" y="3801507"/>
            <a:ext cx="3112576" cy="173064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Kansen</a:t>
            </a:r>
          </a:p>
        </p:txBody>
      </p:sp>
      <p:sp>
        <p:nvSpPr>
          <p:cNvPr id="7" name="Rectangle 6">
            <a:extLst>
              <a:ext uri="{FF2B5EF4-FFF2-40B4-BE49-F238E27FC236}">
                <a16:creationId xmlns:a16="http://schemas.microsoft.com/office/drawing/2014/main" id="{E9E805E9-3155-9C65-204C-A86FC6B7F4B6}"/>
              </a:ext>
            </a:extLst>
          </p:cNvPr>
          <p:cNvSpPr/>
          <p:nvPr/>
        </p:nvSpPr>
        <p:spPr>
          <a:xfrm>
            <a:off x="5018000" y="3801506"/>
            <a:ext cx="3112576" cy="173064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Bedreigingen</a:t>
            </a:r>
          </a:p>
        </p:txBody>
      </p:sp>
      <p:sp>
        <p:nvSpPr>
          <p:cNvPr id="8" name="Rectangle 7">
            <a:extLst>
              <a:ext uri="{FF2B5EF4-FFF2-40B4-BE49-F238E27FC236}">
                <a16:creationId xmlns:a16="http://schemas.microsoft.com/office/drawing/2014/main" id="{61CA3388-B817-5108-BDDF-605ED15BAE31}"/>
              </a:ext>
            </a:extLst>
          </p:cNvPr>
          <p:cNvSpPr/>
          <p:nvPr/>
        </p:nvSpPr>
        <p:spPr>
          <a:xfrm>
            <a:off x="5018001" y="2070861"/>
            <a:ext cx="3112576" cy="173064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Zwakke punten</a:t>
            </a:r>
          </a:p>
        </p:txBody>
      </p:sp>
      <p:sp>
        <p:nvSpPr>
          <p:cNvPr id="11" name="Textfeld 5">
            <a:extLst>
              <a:ext uri="{FF2B5EF4-FFF2-40B4-BE49-F238E27FC236}">
                <a16:creationId xmlns:a16="http://schemas.microsoft.com/office/drawing/2014/main" id="{0955F616-BAB6-4CE7-B8EF-10F511686B77}"/>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SWOT</a:t>
            </a:r>
            <a:endParaRPr lang="nl-BE" sz="3200" b="0" u="none" strike="noStrike" dirty="0">
              <a:solidFill>
                <a:srgbClr val="000000"/>
              </a:solidFill>
              <a:effectLst/>
              <a:uFillTx/>
              <a:latin typeface="Arial"/>
            </a:endParaRPr>
          </a:p>
        </p:txBody>
      </p:sp>
      <p:sp>
        <p:nvSpPr>
          <p:cNvPr id="15" name="Inhaltsplatzhalter 2">
            <a:extLst>
              <a:ext uri="{FF2B5EF4-FFF2-40B4-BE49-F238E27FC236}">
                <a16:creationId xmlns:a16="http://schemas.microsoft.com/office/drawing/2014/main" id="{145964FF-9A7C-471A-97BF-C91E3310EB6E}"/>
              </a:ext>
            </a:extLst>
          </p:cNvPr>
          <p:cNvSpPr/>
          <p:nvPr/>
        </p:nvSpPr>
        <p:spPr>
          <a:xfrm>
            <a:off x="9959040" y="253548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Aanpak:</a:t>
            </a:r>
          </a:p>
          <a:p>
            <a:pPr marL="285750" indent="-285750" defTabSz="914400">
              <a:lnSpc>
                <a:spcPct val="90000"/>
              </a:lnSpc>
              <a:spcBef>
                <a:spcPts val="1001"/>
              </a:spcBef>
              <a:buFont typeface="Arial" panose="020B0604020202020204" pitchFamily="34" charset="0"/>
              <a:buChar char="•"/>
              <a:tabLst>
                <a:tab pos="0" algn="l"/>
              </a:tabLst>
              <a:defRPr sz="1400" u="sng">
                <a:solidFill>
                  <a:srgbClr val="000000"/>
                </a:solidFill>
                <a:effectLst/>
                <a:uFillTx/>
              </a:defRPr>
            </a:pPr>
            <a:r>
              <a:t>Maak een SWOT-analyse van de besproken trends.</a:t>
            </a:r>
          </a:p>
          <a:p>
            <a:pPr defTabSz="914400">
              <a:lnSpc>
                <a:spcPct val="90000"/>
              </a:lnSpc>
              <a:spcBef>
                <a:spcPts val="1001"/>
              </a:spcBef>
              <a:tabLst>
                <a:tab pos="0" algn="l"/>
              </a:tabLst>
            </a:pPr>
            <a:endParaRPr lang="nl-BE" sz="2000" b="0" u="none" strike="noStrike" dirty="0">
              <a:solidFill>
                <a:srgbClr val="000000"/>
              </a:solidFill>
              <a:effectLst/>
              <a:uFillTx/>
              <a:latin typeface="Arial"/>
            </a:endParaRPr>
          </a:p>
        </p:txBody>
      </p:sp>
    </p:spTree>
    <p:extLst>
      <p:ext uri="{BB962C8B-B14F-4D97-AF65-F5344CB8AC3E}">
        <p14:creationId xmlns:p14="http://schemas.microsoft.com/office/powerpoint/2010/main" val="3160416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Positieve effecten van AI-gebruik</a:t>
            </a:r>
          </a:p>
        </p:txBody>
      </p:sp>
    </p:spTree>
    <p:extLst>
      <p:ext uri="{BB962C8B-B14F-4D97-AF65-F5344CB8AC3E}">
        <p14:creationId xmlns:p14="http://schemas.microsoft.com/office/powerpoint/2010/main" val="149265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5851A7-4FE9-40E5-4B13-71405E5BD01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A4CA4D62-F6CF-66D3-422A-6BB05B79D33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0C7BA05-2E27-D00D-C9D2-4AB2D82C38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EEC09A63-01A8-7ED6-9727-18CBA95CD415}"/>
              </a:ext>
            </a:extLst>
          </p:cNvPr>
          <p:cNvSpPr>
            <a:spLocks noGrp="1"/>
          </p:cNvSpPr>
          <p:nvPr>
            <p:ph idx="1"/>
          </p:nvPr>
        </p:nvSpPr>
        <p:spPr>
          <a:xfrm>
            <a:off x="457200" y="1836000"/>
            <a:ext cx="10505945" cy="3878948"/>
          </a:xfrm>
        </p:spPr>
        <p:txBody>
          <a:bodyPr vert="horz" lIns="91440" tIns="45720" rIns="91440" bIns="45720" anchor="t">
            <a:normAutofit/>
          </a:bodyPr>
          <a:lstStyle/>
          <a:p>
            <a:pPr marL="0" indent="0">
              <a:lnSpc>
                <a:spcPct val="100000"/>
              </a:lnSpc>
              <a:buNone/>
              <a:defRPr sz="2000">
                <a:ea typeface="+mn-lt"/>
                <a:cs typeface="+mn-lt"/>
              </a:defRPr>
            </a:pPr>
            <a:r>
              <a:t>Verantwoord gebruik van AI kan in ons dagelijks leven veel positieve effecten hebben.</a:t>
            </a:r>
          </a:p>
          <a:p>
            <a:pPr marL="0" indent="0">
              <a:lnSpc>
                <a:spcPct val="100000"/>
              </a:lnSpc>
              <a:buNone/>
              <a:defRPr sz="2000">
                <a:ea typeface="+mn-lt"/>
                <a:cs typeface="+mn-lt"/>
              </a:defRPr>
            </a:pPr>
            <a:r>
              <a:t>Bijvoorbeeld...</a:t>
            </a:r>
          </a:p>
          <a:p>
            <a:pPr marL="457200" lvl="1" indent="0">
              <a:lnSpc>
                <a:spcPct val="100000"/>
              </a:lnSpc>
              <a:spcBef>
                <a:spcPts val="1000"/>
              </a:spcBef>
              <a:buNone/>
              <a:defRPr sz="1600"/>
            </a:pPr>
            <a:r>
              <a:rPr>
                <a:ea typeface="+mn-lt"/>
                <a:cs typeface="+mn-lt"/>
              </a:rPr>
              <a:t>...AI kan </a:t>
            </a:r>
            <a:r>
              <a:rPr>
                <a:highlight>
                  <a:srgbClr val="F1EAFE"/>
                </a:highlight>
                <a:ea typeface="+mn-lt"/>
                <a:cs typeface="+mn-lt"/>
              </a:rPr>
              <a:t>saaie, overbodige taken verminderen </a:t>
            </a:r>
            <a:r>
              <a:rPr>
                <a:ea typeface="+mn-lt"/>
                <a:cs typeface="+mn-lt"/>
              </a:rPr>
              <a:t>, zodat we ons kunnen concentreren op belangrijkere, kritischere en creatievere taken (Yuan et al., </a:t>
            </a:r>
            <a:r>
              <a:t>2025</a:t>
            </a:r>
            <a:r>
              <a:rPr>
                <a:ea typeface="+mn-lt"/>
                <a:cs typeface="+mn-lt"/>
              </a:rPr>
              <a:t>).</a:t>
            </a:r>
          </a:p>
          <a:p>
            <a:pPr marL="457200" lvl="1" indent="0">
              <a:lnSpc>
                <a:spcPct val="100000"/>
              </a:lnSpc>
              <a:spcBef>
                <a:spcPts val="1000"/>
              </a:spcBef>
              <a:buNone/>
              <a:defRPr sz="1600">
                <a:ea typeface="+mn-lt"/>
                <a:cs typeface="+mn-lt"/>
              </a:defRPr>
            </a:pPr>
            <a:r>
              <a:t>​...AI-leraren kunnen </a:t>
            </a:r>
            <a:r>
              <a:rPr>
                <a:highlight>
                  <a:srgbClr val="F1EAFE"/>
                </a:highlight>
              </a:rPr>
              <a:t>ons helpen te leren op een manier die aansluit bij onze individuele behoeften</a:t>
            </a:r>
            <a:r>
              <a:t> (Yılmaz, 2024).</a:t>
            </a:r>
          </a:p>
          <a:p>
            <a:pPr marL="457200" lvl="1" indent="0">
              <a:lnSpc>
                <a:spcPct val="100000"/>
              </a:lnSpc>
              <a:spcBef>
                <a:spcPts val="1000"/>
              </a:spcBef>
              <a:buNone/>
              <a:defRPr sz="1600"/>
            </a:pPr>
            <a:r>
              <a:t>...onder bepaalde omstandigheden kunnen AI-apps voor geestelijke gezondheid </a:t>
            </a:r>
            <a:r>
              <a:rPr>
                <a:highlight>
                  <a:srgbClr val="F1EAFE"/>
                </a:highlight>
              </a:rPr>
              <a:t>onze stress, angst en depressie verminderen</a:t>
            </a:r>
            <a:r>
              <a:t> wanneer we geen hulp van een professional of vriend(in) kunnen krijgen (Li et al., 2023).</a:t>
            </a:r>
          </a:p>
        </p:txBody>
      </p:sp>
      <p:sp>
        <p:nvSpPr>
          <p:cNvPr id="10" name="Textfeld 5">
            <a:extLst>
              <a:ext uri="{FF2B5EF4-FFF2-40B4-BE49-F238E27FC236}">
                <a16:creationId xmlns:a16="http://schemas.microsoft.com/office/drawing/2014/main" id="{5CDF9614-A812-48DF-8096-DB6AFCA4B7C7}"/>
              </a:ext>
            </a:extLst>
          </p:cNvPr>
          <p:cNvSpPr/>
          <p:nvPr/>
        </p:nvSpPr>
        <p:spPr>
          <a:xfrm>
            <a:off x="457200" y="755280"/>
            <a:ext cx="9251004"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Positieve</a:t>
            </a:r>
            <a:r>
              <a:rPr dirty="0"/>
              <a:t> </a:t>
            </a:r>
            <a:r>
              <a:rPr dirty="0" err="1"/>
              <a:t>individuele</a:t>
            </a:r>
            <a:r>
              <a:rPr dirty="0"/>
              <a:t> </a:t>
            </a:r>
            <a:r>
              <a:rPr dirty="0" err="1"/>
              <a:t>effecten</a:t>
            </a:r>
            <a:r>
              <a:rPr dirty="0"/>
              <a:t> van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41163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B506D2-558C-F72B-6D92-5D670C2F86F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4E1763-0445-CC59-82D8-D34E9A7E820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2702F92-1C6E-8DA7-52FC-2A136D7ECE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B6F8764D-AC48-6C10-610C-FFB76044B337}"/>
              </a:ext>
            </a:extLst>
          </p:cNvPr>
          <p:cNvSpPr>
            <a:spLocks noGrp="1"/>
          </p:cNvSpPr>
          <p:nvPr>
            <p:ph idx="1"/>
          </p:nvPr>
        </p:nvSpPr>
        <p:spPr>
          <a:xfrm>
            <a:off x="457200" y="1836000"/>
            <a:ext cx="10504800" cy="4443037"/>
          </a:xfrm>
        </p:spPr>
        <p:txBody>
          <a:bodyPr vert="horz" lIns="91440" tIns="45720" rIns="91440" bIns="45720" anchor="t">
            <a:normAutofit/>
          </a:bodyPr>
          <a:lstStyle/>
          <a:p>
            <a:pPr>
              <a:lnSpc>
                <a:spcPct val="100000"/>
              </a:lnSpc>
              <a:defRPr sz="2000">
                <a:ea typeface="+mn-lt"/>
                <a:cs typeface="+mn-lt"/>
              </a:defRPr>
            </a:pPr>
            <a:r>
              <a:t>AI heeft een positief effect op ons gemeenschappelijke en wereldwijde samenleven.</a:t>
            </a:r>
            <a:endParaRPr lang="en-GB" sz="2000" dirty="0"/>
          </a:p>
          <a:p>
            <a:pPr>
              <a:lnSpc>
                <a:spcPct val="100000"/>
              </a:lnSpc>
            </a:pPr>
            <a:endParaRPr lang="en-GB" sz="2000" dirty="0"/>
          </a:p>
          <a:p>
            <a:pPr>
              <a:lnSpc>
                <a:spcPct val="100000"/>
              </a:lnSpc>
              <a:defRPr sz="2000"/>
            </a:pPr>
            <a:r>
              <a:t>Onderzoek toont aan dat AI, indien verantwoord gebruikt, </a:t>
            </a:r>
            <a:r>
              <a:rPr>
                <a:ea typeface="+mn-lt"/>
                <a:cs typeface="+mn-lt"/>
              </a:rPr>
              <a:t>een aanzienlijk </a:t>
            </a:r>
            <a:r>
              <a:rPr>
                <a:highlight>
                  <a:srgbClr val="F1EAFE"/>
                </a:highlight>
                <a:ea typeface="+mn-lt"/>
                <a:cs typeface="+mn-lt"/>
              </a:rPr>
              <a:t>positief effect kan hebben op 'gezondheidszorg, onderwijs, ecologische duurzaamheid en empowerment van gemeenschappen' </a:t>
            </a:r>
            <a:r>
              <a:rPr>
                <a:ea typeface="+mn-lt"/>
                <a:cs typeface="+mn-lt"/>
              </a:rPr>
              <a:t>(Hasas et al., 2024, p. 206)</a:t>
            </a:r>
            <a:endParaRPr lang="en-GB" sz="2000" dirty="0"/>
          </a:p>
          <a:p>
            <a:pPr>
              <a:lnSpc>
                <a:spcPct val="100000"/>
              </a:lnSpc>
            </a:pPr>
            <a:endParaRPr lang="en-GB" sz="2000" dirty="0"/>
          </a:p>
          <a:p>
            <a:pPr>
              <a:lnSpc>
                <a:spcPct val="100000"/>
              </a:lnSpc>
              <a:defRPr sz="2000"/>
            </a:pPr>
            <a:r>
              <a:t>Dit wordt verder geïllustreerd door de manieren waarop AI wordt ingezet om </a:t>
            </a:r>
            <a:r>
              <a:rPr>
                <a:highlight>
                  <a:srgbClr val="F1EAFE"/>
                </a:highlight>
              </a:rPr>
              <a:t>de Duurzame Ontwikkelingsdoelen (SDG's) van de VN te bereiken. </a:t>
            </a:r>
            <a:endParaRPr lang="en-GB" sz="2000" dirty="0">
              <a:solidFill>
                <a:srgbClr val="000000"/>
              </a:solidFill>
              <a:highlight>
                <a:srgbClr val="F1EAFE"/>
              </a:highlight>
            </a:endParaRPr>
          </a:p>
        </p:txBody>
      </p:sp>
      <p:sp>
        <p:nvSpPr>
          <p:cNvPr id="7" name="Textfeld 5">
            <a:extLst>
              <a:ext uri="{FF2B5EF4-FFF2-40B4-BE49-F238E27FC236}">
                <a16:creationId xmlns:a16="http://schemas.microsoft.com/office/drawing/2014/main" id="{86C467F8-6E3C-4232-8F9F-8C1FF5E63A40}"/>
              </a:ext>
            </a:extLst>
          </p:cNvPr>
          <p:cNvSpPr/>
          <p:nvPr/>
        </p:nvSpPr>
        <p:spPr>
          <a:xfrm>
            <a:off x="457200" y="755280"/>
            <a:ext cx="11092774"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Positieve</a:t>
            </a:r>
            <a:r>
              <a:rPr dirty="0"/>
              <a:t> </a:t>
            </a:r>
            <a:r>
              <a:rPr dirty="0" err="1"/>
              <a:t>maatschappelijke</a:t>
            </a:r>
            <a:r>
              <a:rPr dirty="0"/>
              <a:t> </a:t>
            </a:r>
            <a:r>
              <a:rPr dirty="0" err="1"/>
              <a:t>effecten</a:t>
            </a:r>
            <a:r>
              <a:rPr dirty="0"/>
              <a:t> van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595081867"/>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2925</Words>
  <Application>Microsoft Office PowerPoint</Application>
  <PresentationFormat>Breitbild</PresentationFormat>
  <Paragraphs>198</Paragraphs>
  <Slides>27</Slides>
  <Notes>8</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27</vt:i4>
      </vt:variant>
    </vt:vector>
  </HeadingPairs>
  <TitlesOfParts>
    <vt:vector size="34" baseType="lpstr">
      <vt:lpstr>Garet Book</vt:lpstr>
      <vt:lpstr>Arial</vt:lpstr>
      <vt:lpstr>Garet Heavy</vt:lpstr>
      <vt:lpstr>Calibri</vt:lpstr>
      <vt:lpstr>Courier New</vt:lpstr>
      <vt:lpstr>Office Theme</vt:lpstr>
      <vt:lpstr>1_Benutzerdefiniertes Design</vt:lpstr>
      <vt:lpstr>AI in het dagelijks leven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lfender</cp:lastModifiedBy>
  <cp:revision>1285</cp:revision>
  <dcterms:created xsi:type="dcterms:W3CDTF">2022-04-07T07:53:06Z</dcterms:created>
  <dcterms:modified xsi:type="dcterms:W3CDTF">2026-06-08T08:12:10Z</dcterms:modified>
</cp:coreProperties>
</file>