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494" r:id="rId17"/>
  </p:sldIdLst>
  <p:sldSz cx="12192000" cy="6858000"/>
  <p:notesSz cx="7559675" cy="10691813"/>
  <p:embeddedFontLst>
    <p:embeddedFont>
      <p:font typeface="Garet Book" pitchFamily="2" charset="0"/>
      <p:regular r:id="rId19"/>
    </p:embeddedFont>
    <p:embeddedFont>
      <p:font typeface="Garet Heavy" pitchFamily="2" charset="0"/>
      <p:bold r:id="rId20"/>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1FBB5446-BF9B-4709-8AF3-948EB0616929}" type="datetimeFigureOut">
              <a:rPr lang="it-IT" smtClean="0"/>
              <a:t>08/06/2026</a:t>
            </a:fld>
            <a:endParaRPr lang="it-IT"/>
          </a:p>
        </p:txBody>
      </p:sp>
      <p:sp>
        <p:nvSpPr>
          <p:cNvPr id="4" name="Segnaposto immagine diapositiva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C8A6116C-407E-4CE9-8FFE-EE56A28A68B6}" type="slidenum">
              <a:rPr lang="it-IT" smtClean="0"/>
              <a:t>‹Nr.›</a:t>
            </a:fld>
            <a:endParaRPr lang="it-IT"/>
          </a:p>
        </p:txBody>
      </p:sp>
    </p:spTree>
    <p:extLst>
      <p:ext uri="{BB962C8B-B14F-4D97-AF65-F5344CB8AC3E}">
        <p14:creationId xmlns:p14="http://schemas.microsoft.com/office/powerpoint/2010/main" val="1641097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A6116C-407E-4CE9-8FFE-EE56A28A68B6}" type="slidenum">
              <a:rPr lang="it-IT" smtClean="0"/>
              <a:t>4</a:t>
            </a:fld>
            <a:endParaRPr lang="it-IT"/>
          </a:p>
        </p:txBody>
      </p:sp>
    </p:spTree>
    <p:extLst>
      <p:ext uri="{BB962C8B-B14F-4D97-AF65-F5344CB8AC3E}">
        <p14:creationId xmlns:p14="http://schemas.microsoft.com/office/powerpoint/2010/main" val="3452078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426965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937091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321113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3037876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74843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024216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536255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353222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7878064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2802940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118609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1076845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hyperlink" Target="https://www.un.org/sites/un2.un.org/files/governing_ai_for_humanity_final_report_en.pdf" TargetMode="External"/><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hyperlink" Target="https://learning-corner.learning.europa.eu/learning-materials/use-artificial-intelligence-ai-and-data-teaching-and-learning_e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schulministerium.nrw/system/files/media/document/file/handlungsleitfaden_ki_msb_nrw_230223.pdf"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oecd.ai/en/dashboards/overview"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080/03071847.2019.1694260" TargetMode="External"/><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hyperlink" Target="https://doi.org/10.1007/s43681-022-00143-x" TargetMode="External"/><Relationship Id="rId5" Type="http://schemas.openxmlformats.org/officeDocument/2006/relationships/hyperlink" Target="https://doi.org/10.1109/MIC.2017.4180835" TargetMode="External"/><Relationship Id="rId4" Type="http://schemas.openxmlformats.org/officeDocument/2006/relationships/hyperlink" Target="https://doi.org/10.1098/rsta.2018.0081"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emocracy-ai.eu/de" TargetMode="External"/><Relationship Id="rId2" Type="http://schemas.openxmlformats.org/officeDocument/2006/relationships/image" Target="../media/image13.png"/><Relationship Id="rId1" Type="http://schemas.openxmlformats.org/officeDocument/2006/relationships/slideLayout" Target="../slideLayouts/slideLayout17.xml"/><Relationship Id="rId5" Type="http://schemas.openxmlformats.org/officeDocument/2006/relationships/image" Target="../media/image14.png"/><Relationship Id="rId4" Type="http://schemas.openxmlformats.org/officeDocument/2006/relationships/hyperlink" Target="https://creativecommons.org/licenses/by-sa/4.0/?ref=chooser-v1"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hyperlink" Target="https://doi.org/10.1109/MIC.2017.4180835"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defRPr sz="4800">
                <a:solidFill>
                  <a:schemeClr val="dk1"/>
                </a:solidFill>
                <a:effectLst/>
                <a:uFillTx/>
                <a:latin typeface="Garet Heavy"/>
              </a:defRPr>
            </a:pPr>
            <a:r>
              <a:rPr dirty="0"/>
              <a:t>KI-Governance</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61" name="Textfeld 26"/>
          <p:cNvSpPr/>
          <p:nvPr/>
        </p:nvSpPr>
        <p:spPr>
          <a:xfrm>
            <a:off x="768600" y="4151520"/>
            <a:ext cx="10548360" cy="109730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defRPr sz="2400">
                <a:solidFill>
                  <a:srgbClr val="E7EBF0"/>
                </a:solidFill>
                <a:effectLst/>
                <a:uFillTx/>
              </a:defRPr>
            </a:pPr>
            <a:r>
              <a:rPr dirty="0"/>
              <a:t>Modul 3 – KI-Governance, </a:t>
            </a:r>
            <a:r>
              <a:rPr dirty="0" err="1"/>
              <a:t>Ethik</a:t>
            </a:r>
            <a:r>
              <a:rPr dirty="0"/>
              <a:t>, </a:t>
            </a:r>
            <a:r>
              <a:rPr dirty="0" err="1"/>
              <a:t>Menschenrechte</a:t>
            </a:r>
            <a:r>
              <a:rPr dirty="0"/>
              <a:t> und </a:t>
            </a:r>
            <a:r>
              <a:rPr dirty="0" err="1"/>
              <a:t>Demokratie</a:t>
            </a:r>
            <a:r>
              <a:rPr dirty="0"/>
              <a:t> </a:t>
            </a:r>
            <a:r>
              <a:rPr dirty="0" err="1"/>
              <a:t>Lehreinheit</a:t>
            </a:r>
            <a:r>
              <a:rPr dirty="0"/>
              <a:t> 1 – Lokal, regional, national und </a:t>
            </a:r>
            <a:r>
              <a:rPr dirty="0" err="1"/>
              <a:t>europäisch</a:t>
            </a:r>
            <a:r>
              <a:rPr dirty="0"/>
              <a:t>: </a:t>
            </a:r>
            <a:br>
              <a:rPr sz="2400" dirty="0"/>
            </a:br>
            <a:r>
              <a:rPr dirty="0"/>
              <a:t>KI-Governance auf </a:t>
            </a:r>
            <a:r>
              <a:rPr dirty="0" err="1"/>
              <a:t>einen</a:t>
            </a:r>
            <a:r>
              <a:rPr dirty="0"/>
              <a:t> Blick</a:t>
            </a:r>
            <a:endParaRPr lang="nl-BE" sz="2400" b="0" u="none" strike="noStrike" dirty="0">
              <a:solidFill>
                <a:srgbClr val="000000"/>
              </a:solidFill>
              <a:effectLst/>
              <a:uFillTx/>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21" name="Grafik 1"/>
          <p:cNvPicPr/>
          <p:nvPr/>
        </p:nvPicPr>
        <p:blipFill>
          <a:blip r:embed="rId2"/>
          <a:stretch/>
        </p:blipFill>
        <p:spPr>
          <a:xfrm>
            <a:off x="11164320" y="5798160"/>
            <a:ext cx="1027440" cy="1059480"/>
          </a:xfrm>
          <a:prstGeom prst="rect">
            <a:avLst/>
          </a:prstGeom>
          <a:noFill/>
          <a:ln w="0">
            <a:noFill/>
          </a:ln>
        </p:spPr>
      </p:pic>
      <p:sp>
        <p:nvSpPr>
          <p:cNvPr id="122" name="Textfeld 5"/>
          <p:cNvSpPr/>
          <p:nvPr/>
        </p:nvSpPr>
        <p:spPr>
          <a:xfrm>
            <a:off x="457199" y="755280"/>
            <a:ext cx="10288621"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err="1"/>
              <a:t>Unvollständiger</a:t>
            </a:r>
            <a:r>
              <a:rPr dirty="0"/>
              <a:t> </a:t>
            </a:r>
            <a:r>
              <a:rPr dirty="0" err="1"/>
              <a:t>Überblick</a:t>
            </a:r>
            <a:endParaRPr lang="nl-BE" sz="3200" b="0" u="none" strike="noStrike" dirty="0">
              <a:solidFill>
                <a:srgbClr val="000000"/>
              </a:solidFill>
              <a:effectLst/>
              <a:uFillTx/>
              <a:latin typeface="Arial"/>
            </a:endParaRPr>
          </a:p>
        </p:txBody>
      </p:sp>
      <p:sp>
        <p:nvSpPr>
          <p:cNvPr id="123" name="Rechteck 8"/>
          <p:cNvSpPr/>
          <p:nvPr/>
        </p:nvSpPr>
        <p:spPr>
          <a:xfrm>
            <a:off x="0" y="363636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24" name="Rechteck 9"/>
          <p:cNvSpPr/>
          <p:nvPr/>
        </p:nvSpPr>
        <p:spPr>
          <a:xfrm>
            <a:off x="0" y="143820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25" name="PlaceHolder 1"/>
          <p:cNvSpPr>
            <a:spLocks noGrp="1"/>
          </p:cNvSpPr>
          <p:nvPr>
            <p:ph/>
          </p:nvPr>
        </p:nvSpPr>
        <p:spPr>
          <a:xfrm>
            <a:off x="457200" y="1453680"/>
            <a:ext cx="11518560" cy="395640"/>
          </a:xfrm>
          <a:prstGeom prst="rect">
            <a:avLst/>
          </a:prstGeom>
          <a:noFill/>
          <a:ln w="0">
            <a:noFill/>
          </a:ln>
        </p:spPr>
        <p:txBody>
          <a:bodyPr lIns="91440" tIns="45720" rIns="91440" bIns="45720" anchor="t">
            <a:normAutofit fontScale="92500" lnSpcReduction="19999"/>
          </a:bodyPr>
          <a:lstStyle/>
          <a:p>
            <a:pPr indent="0" defTabSz="914400">
              <a:lnSpc>
                <a:spcPct val="100000"/>
              </a:lnSpc>
              <a:spcBef>
                <a:spcPts val="1001"/>
              </a:spcBef>
              <a:buNone/>
              <a:tabLst>
                <a:tab pos="0" algn="l"/>
              </a:tabLst>
              <a:defRPr sz="2000">
                <a:solidFill>
                  <a:schemeClr val="accent4"/>
                </a:solidFill>
                <a:effectLst/>
                <a:uFillTx/>
                <a:latin typeface="Garet Heavy"/>
              </a:defRPr>
            </a:pPr>
            <a:r>
              <a:t>UN: </a:t>
            </a:r>
            <a:r>
              <a:rPr u="sng">
                <a:hlinkClick r:id="rId3"/>
              </a:rPr>
              <a:t>„Governing AI for Humanity“</a:t>
            </a:r>
            <a:endParaRPr lang="de-DE" sz="2000" b="0" u="none" strike="noStrike">
              <a:solidFill>
                <a:schemeClr val="dk1"/>
              </a:solidFill>
              <a:effectLst/>
              <a:uFillTx/>
              <a:latin typeface="Garet Book"/>
            </a:endParaRPr>
          </a:p>
        </p:txBody>
      </p:sp>
      <p:sp>
        <p:nvSpPr>
          <p:cNvPr id="126" name="Inhaltsplatzhalter 2"/>
          <p:cNvSpPr/>
          <p:nvPr/>
        </p:nvSpPr>
        <p:spPr>
          <a:xfrm>
            <a:off x="457200" y="3665520"/>
            <a:ext cx="11518560" cy="39564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19999"/>
          </a:bodyPr>
          <a:lstStyle/>
          <a:p>
            <a:pPr defTabSz="914400">
              <a:lnSpc>
                <a:spcPct val="100000"/>
              </a:lnSpc>
              <a:spcBef>
                <a:spcPts val="1001"/>
              </a:spcBef>
              <a:tabLst>
                <a:tab pos="0" algn="l"/>
              </a:tabLst>
              <a:defRPr sz="2000">
                <a:solidFill>
                  <a:schemeClr val="accent4"/>
                </a:solidFill>
                <a:effectLst/>
                <a:uFillTx/>
                <a:latin typeface="Garet Heavy"/>
              </a:defRPr>
            </a:pPr>
            <a:r>
              <a:t>EU: </a:t>
            </a:r>
            <a:r>
              <a:rPr u="sng">
                <a:hlinkClick r:id="rId4"/>
              </a:rPr>
              <a:t>„Ethical Guidelines on the use of AI and data in teaching and learning“</a:t>
            </a:r>
            <a:endParaRPr lang="nl-BE" sz="2000" b="0" u="none" strike="noStrike">
              <a:solidFill>
                <a:srgbClr val="000000"/>
              </a:solidFill>
              <a:effectLst/>
              <a:uFillTx/>
              <a:latin typeface="Arial"/>
            </a:endParaRPr>
          </a:p>
        </p:txBody>
      </p:sp>
      <p:sp>
        <p:nvSpPr>
          <p:cNvPr id="127" name="Textfeld 4"/>
          <p:cNvSpPr/>
          <p:nvPr/>
        </p:nvSpPr>
        <p:spPr>
          <a:xfrm>
            <a:off x="554760" y="1993320"/>
            <a:ext cx="5540760" cy="115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erkennt die vielfältigen gesellschaftlichen Risiken von KI an, fordert globale Governance, Verantwortlichkeit und Transparenz</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stellt eine erhebliche Diskrepanz zwischen der Vertretung des globalen Nordens und des Südens fest</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KI-Governance unter Berücksichtigung der Ziele für nachhaltige Entwicklung</a:t>
            </a:r>
            <a:endParaRPr lang="nl-BE" sz="1400" b="0" u="none" strike="noStrike">
              <a:solidFill>
                <a:srgbClr val="000000"/>
              </a:solidFill>
              <a:effectLst/>
              <a:uFillTx/>
              <a:latin typeface="Arial"/>
            </a:endParaRPr>
          </a:p>
        </p:txBody>
      </p:sp>
      <p:sp>
        <p:nvSpPr>
          <p:cNvPr id="128" name="Textfeld 7"/>
          <p:cNvSpPr/>
          <p:nvPr/>
        </p:nvSpPr>
        <p:spPr>
          <a:xfrm>
            <a:off x="6095880" y="1990080"/>
            <a:ext cx="5540760" cy="138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Empfehlung 1: Internationales wissenschaftliches Gremium</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Empfehlung 2: Politischer Dialog zur KI-Governance</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Empfehlung 3: Austausch von KI-Standards […]</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Empfehlung 6: Globaler KI-Datenrahmen</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Empfehlung 7: KI-Büro innerhalb des UN-Sekretariats</a:t>
            </a:r>
            <a:endParaRPr lang="nl-BE" sz="1400" b="0" u="none" strike="noStrike">
              <a:solidFill>
                <a:srgbClr val="000000"/>
              </a:solidFill>
              <a:effectLst/>
              <a:uFillTx/>
              <a:latin typeface="Arial"/>
            </a:endParaRPr>
          </a:p>
          <a:p>
            <a:pPr defTabSz="914400">
              <a:lnSpc>
                <a:spcPct val="100000"/>
              </a:lnSpc>
            </a:pPr>
            <a:endParaRPr lang="nl-BE" sz="1400" b="0" u="none" strike="noStrike">
              <a:solidFill>
                <a:srgbClr val="000000"/>
              </a:solidFill>
              <a:effectLst/>
              <a:uFillTx/>
              <a:latin typeface="Arial"/>
            </a:endParaRPr>
          </a:p>
        </p:txBody>
      </p:sp>
      <p:sp>
        <p:nvSpPr>
          <p:cNvPr id="129" name="Textfeld 12"/>
          <p:cNvSpPr/>
          <p:nvPr/>
        </p:nvSpPr>
        <p:spPr>
          <a:xfrm>
            <a:off x="554760" y="4210920"/>
            <a:ext cx="5540760" cy="138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spezifische Beispiele und grundlegende Anwendungsfälle, die ethische Überlegungen und Anforderungen untermauern</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Teil des EU-Aktionsplans für digitale Bildung und in Bezug auf DigComp 2.2 und DigCompEdu, die die digitalen Kompetenzen von Lehrkräften und Bürger*innen definieren</a:t>
            </a:r>
            <a:endParaRPr lang="nl-BE" sz="1400" b="0" u="none" strike="noStrike">
              <a:solidFill>
                <a:srgbClr val="000000"/>
              </a:solidFill>
              <a:effectLst/>
              <a:uFillTx/>
              <a:latin typeface="Arial"/>
            </a:endParaRPr>
          </a:p>
          <a:p>
            <a:pPr defTabSz="914400">
              <a:lnSpc>
                <a:spcPct val="100000"/>
              </a:lnSpc>
            </a:pPr>
            <a:endParaRPr lang="nl-BE" sz="1400" b="0" u="none" strike="noStrike">
              <a:solidFill>
                <a:srgbClr val="000000"/>
              </a:solidFill>
              <a:effectLst/>
              <a:uFillTx/>
              <a:latin typeface="Arial"/>
            </a:endParaRPr>
          </a:p>
        </p:txBody>
      </p:sp>
      <p:sp>
        <p:nvSpPr>
          <p:cNvPr id="130" name="Textfeld 13"/>
          <p:cNvSpPr/>
          <p:nvPr/>
        </p:nvSpPr>
        <p:spPr>
          <a:xfrm>
            <a:off x="6095880" y="4210920"/>
            <a:ext cx="5540760" cy="95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rPr dirty="0" err="1"/>
              <a:t>befähigt</a:t>
            </a:r>
            <a:r>
              <a:rPr dirty="0"/>
              <a:t> </a:t>
            </a:r>
            <a:r>
              <a:rPr dirty="0" err="1"/>
              <a:t>Lehrkräfte</a:t>
            </a:r>
            <a:r>
              <a:rPr dirty="0"/>
              <a:t>, in Zusammenarbeit </a:t>
            </a:r>
            <a:r>
              <a:rPr dirty="0" err="1"/>
              <a:t>mit</a:t>
            </a:r>
            <a:r>
              <a:rPr dirty="0"/>
              <a:t> den </a:t>
            </a:r>
            <a:r>
              <a:rPr dirty="0" err="1"/>
              <a:t>Lernenden</a:t>
            </a:r>
            <a:r>
              <a:rPr dirty="0"/>
              <a:t> KI- und Data-Governance-</a:t>
            </a:r>
            <a:r>
              <a:rPr dirty="0" err="1"/>
              <a:t>Maßnahmen</a:t>
            </a:r>
            <a:r>
              <a:rPr dirty="0"/>
              <a:t> für </a:t>
            </a:r>
            <a:r>
              <a:rPr dirty="0" err="1"/>
              <a:t>ihr</a:t>
            </a:r>
            <a:r>
              <a:rPr dirty="0"/>
              <a:t> </a:t>
            </a:r>
            <a:r>
              <a:rPr dirty="0" err="1"/>
              <a:t>Klassenzimmer</a:t>
            </a:r>
            <a:r>
              <a:rPr dirty="0"/>
              <a:t> </a:t>
            </a:r>
            <a:r>
              <a:rPr dirty="0" err="1"/>
              <a:t>zu</a:t>
            </a:r>
            <a:r>
              <a:rPr dirty="0"/>
              <a:t> </a:t>
            </a:r>
            <a:r>
              <a:rPr dirty="0" err="1"/>
              <a:t>entwickeln</a:t>
            </a:r>
            <a:r>
              <a:rPr dirty="0"/>
              <a:t> </a:t>
            </a:r>
            <a:endParaRPr lang="nl-BE" sz="1400" b="0" u="none" strike="noStrike" dirty="0">
              <a:solidFill>
                <a:srgbClr val="000000"/>
              </a:solidFill>
              <a:effectLst/>
              <a:uFillTx/>
              <a:latin typeface="Arial"/>
            </a:endParaRPr>
          </a:p>
          <a:p>
            <a:pPr defTabSz="914400">
              <a:lnSpc>
                <a:spcPct val="100000"/>
              </a:lnSpc>
            </a:pPr>
            <a:endParaRPr lang="nl-BE" sz="1400" b="0" u="none" strike="noStrike" dirty="0">
              <a:solidFill>
                <a:srgbClr val="000000"/>
              </a:solidFill>
              <a:effectLst/>
              <a:uFillTx/>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32" name="Grafik 1"/>
          <p:cNvPicPr/>
          <p:nvPr/>
        </p:nvPicPr>
        <p:blipFill>
          <a:blip r:embed="rId2"/>
          <a:stretch/>
        </p:blipFill>
        <p:spPr>
          <a:xfrm>
            <a:off x="11164320" y="5798160"/>
            <a:ext cx="1027440" cy="1059480"/>
          </a:xfrm>
          <a:prstGeom prst="rect">
            <a:avLst/>
          </a:prstGeom>
          <a:noFill/>
          <a:ln w="0">
            <a:noFill/>
          </a:ln>
        </p:spPr>
      </p:pic>
      <p:sp>
        <p:nvSpPr>
          <p:cNvPr id="133" name="Textfeld 5"/>
          <p:cNvSpPr/>
          <p:nvPr/>
        </p:nvSpPr>
        <p:spPr>
          <a:xfrm>
            <a:off x="457200" y="755280"/>
            <a:ext cx="9614170"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err="1"/>
              <a:t>Unvollständiger</a:t>
            </a:r>
            <a:r>
              <a:rPr dirty="0"/>
              <a:t> </a:t>
            </a:r>
            <a:r>
              <a:rPr dirty="0" err="1"/>
              <a:t>Überblick</a:t>
            </a:r>
            <a:endParaRPr lang="nl-BE" sz="3200" b="0" u="none" strike="noStrike" dirty="0">
              <a:solidFill>
                <a:srgbClr val="000000"/>
              </a:solidFill>
              <a:effectLst/>
              <a:uFillTx/>
              <a:latin typeface="Arial"/>
            </a:endParaRPr>
          </a:p>
        </p:txBody>
      </p:sp>
      <p:sp>
        <p:nvSpPr>
          <p:cNvPr id="134" name="Rechteck 8"/>
          <p:cNvSpPr/>
          <p:nvPr/>
        </p:nvSpPr>
        <p:spPr>
          <a:xfrm>
            <a:off x="0" y="328932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35" name="Rechteck 9"/>
          <p:cNvSpPr/>
          <p:nvPr/>
        </p:nvSpPr>
        <p:spPr>
          <a:xfrm>
            <a:off x="0" y="1411696"/>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36" name="PlaceHolder 1"/>
          <p:cNvSpPr>
            <a:spLocks noGrp="1"/>
          </p:cNvSpPr>
          <p:nvPr>
            <p:ph/>
          </p:nvPr>
        </p:nvSpPr>
        <p:spPr>
          <a:xfrm>
            <a:off x="457200" y="1453680"/>
            <a:ext cx="11518560" cy="395640"/>
          </a:xfrm>
          <a:prstGeom prst="rect">
            <a:avLst/>
          </a:prstGeom>
          <a:noFill/>
          <a:ln w="0">
            <a:noFill/>
          </a:ln>
        </p:spPr>
        <p:txBody>
          <a:bodyPr lIns="91440" tIns="45720" rIns="91440" bIns="45720" anchor="t">
            <a:normAutofit fontScale="92500" lnSpcReduction="9999"/>
          </a:bodyPr>
          <a:lstStyle/>
          <a:p>
            <a:pPr indent="0" defTabSz="914400">
              <a:lnSpc>
                <a:spcPct val="100000"/>
              </a:lnSpc>
              <a:spcBef>
                <a:spcPts val="1001"/>
              </a:spcBef>
              <a:buNone/>
              <a:tabLst>
                <a:tab pos="0" algn="l"/>
              </a:tabLst>
              <a:defRPr sz="1850">
                <a:solidFill>
                  <a:schemeClr val="accent4"/>
                </a:solidFill>
                <a:effectLst/>
                <a:uFillTx/>
                <a:latin typeface="Garet Heavy"/>
              </a:defRPr>
            </a:pPr>
            <a:r>
              <a:t>Regionales Beispiel: </a:t>
            </a:r>
            <a:r>
              <a:rPr u="sng">
                <a:hlinkClick r:id="rId3"/>
              </a:rPr>
              <a:t>„Richtlinien des nordrhein-westfälischen Bildungsministeriums“</a:t>
            </a:r>
            <a:endParaRPr lang="de-DE" sz="1850" b="0" u="none" strike="noStrike">
              <a:solidFill>
                <a:schemeClr val="dk1"/>
              </a:solidFill>
              <a:effectLst/>
              <a:uFillTx/>
              <a:latin typeface="Garet Book"/>
            </a:endParaRPr>
          </a:p>
        </p:txBody>
      </p:sp>
      <p:sp>
        <p:nvSpPr>
          <p:cNvPr id="137" name="Inhaltsplatzhalter 2"/>
          <p:cNvSpPr/>
          <p:nvPr/>
        </p:nvSpPr>
        <p:spPr>
          <a:xfrm>
            <a:off x="457200" y="3309840"/>
            <a:ext cx="11518560" cy="395640"/>
          </a:xfrm>
          <a:prstGeom prst="rect">
            <a:avLst/>
          </a:prstGeom>
          <a:noFill/>
          <a:ln w="0">
            <a:noFill/>
          </a:ln>
        </p:spPr>
        <p:style>
          <a:lnRef idx="0">
            <a:scrgbClr r="0" g="0" b="0"/>
          </a:lnRef>
          <a:fillRef idx="0">
            <a:scrgbClr r="0" g="0" b="0"/>
          </a:fillRef>
          <a:effectRef idx="0">
            <a:scrgbClr r="0" g="0" b="0"/>
          </a:effectRef>
          <a:fontRef idx="minor"/>
        </p:style>
        <p:txBody>
          <a:bodyPr anchor="t">
            <a:normAutofit lnSpcReduction="9999"/>
          </a:bodyPr>
          <a:lstStyle/>
          <a:p>
            <a:pPr defTabSz="914400">
              <a:lnSpc>
                <a:spcPct val="100000"/>
              </a:lnSpc>
              <a:spcBef>
                <a:spcPts val="1001"/>
              </a:spcBef>
              <a:tabLst>
                <a:tab pos="0" algn="l"/>
              </a:tabLst>
              <a:defRPr sz="2000">
                <a:solidFill>
                  <a:schemeClr val="accent4"/>
                </a:solidFill>
                <a:effectLst/>
                <a:uFillTx/>
                <a:latin typeface="Garet Heavy"/>
              </a:defRPr>
            </a:pPr>
            <a:r>
              <a:t>Und viele mehr:</a:t>
            </a:r>
            <a:endParaRPr lang="nl-BE" sz="2000" b="0" u="none" strike="noStrike">
              <a:solidFill>
                <a:srgbClr val="000000"/>
              </a:solidFill>
              <a:effectLst/>
              <a:uFillTx/>
              <a:latin typeface="Arial"/>
            </a:endParaRPr>
          </a:p>
        </p:txBody>
      </p:sp>
      <p:sp>
        <p:nvSpPr>
          <p:cNvPr id="138" name="Textfeld 3"/>
          <p:cNvSpPr/>
          <p:nvPr/>
        </p:nvSpPr>
        <p:spPr>
          <a:xfrm>
            <a:off x="595800" y="3842640"/>
            <a:ext cx="10027080" cy="119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1800">
                <a:solidFill>
                  <a:schemeClr val="dk1"/>
                </a:solidFill>
                <a:effectLst/>
                <a:uFillTx/>
                <a:latin typeface="Garet Book"/>
              </a:defRPr>
            </a:pPr>
            <a:r>
              <a:t>Viele Branchen haben eigene Rahmenbedingungen entwickelt, die auf ihre jeweiligen Bedürfnisse und Herausforderungen zugeschnitten sind. Insbesondere im Schulbereich haben nationale, regionale und lokale Schulbehörden spezifische Governance-Ansätze etabliert, mit denen Lehrkräfte vertraut sein müssen.</a:t>
            </a:r>
            <a:endParaRPr lang="nl-BE" sz="1800" b="0" u="none" strike="noStrike">
              <a:solidFill>
                <a:srgbClr val="000000"/>
              </a:solidFill>
              <a:effectLst/>
              <a:uFillTx/>
              <a:latin typeface="Arial"/>
            </a:endParaRPr>
          </a:p>
        </p:txBody>
      </p:sp>
      <p:sp>
        <p:nvSpPr>
          <p:cNvPr id="139" name="Textfeld 6"/>
          <p:cNvSpPr/>
          <p:nvPr/>
        </p:nvSpPr>
        <p:spPr>
          <a:xfrm>
            <a:off x="554760" y="1993320"/>
            <a:ext cx="5540760" cy="116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Fokus auf GenAI im Unterricht</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Leicht zugängliches grundlegendes technisches Wissen über GenAI</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Rechtliche Rahmenbedingungen für den Einsatz im Lehrkontext</a:t>
            </a:r>
            <a:endParaRPr lang="nl-BE" sz="1400" b="0" u="none" strike="noStrike">
              <a:solidFill>
                <a:srgbClr val="000000"/>
              </a:solidFill>
              <a:effectLst/>
              <a:uFillTx/>
              <a:latin typeface="Arial"/>
            </a:endParaRPr>
          </a:p>
        </p:txBody>
      </p:sp>
      <p:sp>
        <p:nvSpPr>
          <p:cNvPr id="140" name="Textfeld 12"/>
          <p:cNvSpPr/>
          <p:nvPr/>
        </p:nvSpPr>
        <p:spPr>
          <a:xfrm>
            <a:off x="6095880" y="1984680"/>
            <a:ext cx="5540760" cy="94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Praktische Tipps für den verantwortungsvollen Einsatz von GenAI im Klassenzimmer</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Unterscheidung zwischen technologischen, soziokulturellen und anwendungsbezogenen Perspektiven auf GenAI</a:t>
            </a:r>
            <a:endParaRPr lang="nl-BE" sz="1400" b="0" u="none" strike="noStrike">
              <a:solidFill>
                <a:srgbClr val="000000"/>
              </a:solidFill>
              <a:effectLst/>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42"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43" name="Grafik 1"/>
          <p:cNvPicPr/>
          <p:nvPr/>
        </p:nvPicPr>
        <p:blipFill>
          <a:blip r:embed="rId2"/>
          <a:stretch/>
        </p:blipFill>
        <p:spPr>
          <a:xfrm>
            <a:off x="11164320" y="5798160"/>
            <a:ext cx="1027440" cy="1059480"/>
          </a:xfrm>
          <a:prstGeom prst="rect">
            <a:avLst/>
          </a:prstGeom>
          <a:noFill/>
          <a:ln w="0">
            <a:noFill/>
          </a:ln>
        </p:spPr>
      </p:pic>
      <p:sp>
        <p:nvSpPr>
          <p:cNvPr id="144"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Rechercheaufgabe</a:t>
            </a:r>
            <a:endParaRPr lang="nl-BE" sz="3200" b="0" u="none" strike="noStrike">
              <a:solidFill>
                <a:srgbClr val="000000"/>
              </a:solidFill>
              <a:effectLst/>
              <a:uFillTx/>
              <a:latin typeface="Arial"/>
            </a:endParaRPr>
          </a:p>
        </p:txBody>
      </p:sp>
      <p:sp>
        <p:nvSpPr>
          <p:cNvPr id="145" name="PlaceHolder 1"/>
          <p:cNvSpPr>
            <a:spLocks noGrp="1"/>
          </p:cNvSpPr>
          <p:nvPr>
            <p:ph/>
          </p:nvPr>
        </p:nvSpPr>
        <p:spPr>
          <a:xfrm>
            <a:off x="1063080" y="2297880"/>
            <a:ext cx="7729560" cy="275904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defRPr sz="2800">
                <a:solidFill>
                  <a:schemeClr val="dk1"/>
                </a:solidFill>
                <a:effectLst/>
                <a:uFillTx/>
                <a:latin typeface="Garet Book"/>
              </a:defRPr>
            </a:pPr>
            <a:r>
              <a:t>Erstellen Sie eine Übersicht über regionale und lokale Initiativen zur KI-Governance für Ihren spezifischen Kontext (z. B. Richtlinien regionaler oder nationaler Behörden, lokaler Schulbehörden usw.). Sie können beispielsweise die </a:t>
            </a:r>
            <a:r>
              <a:rPr u="sng">
                <a:hlinkClick r:id="rId3"/>
              </a:rPr>
              <a:t>OECD.AI-Datenbank</a:t>
            </a:r>
            <a:r>
              <a:t> als Ausgangspunkt nutzen.</a:t>
            </a:r>
            <a:endParaRPr lang="de-DE" sz="2800" b="0" u="none" strike="noStrike">
              <a:solidFill>
                <a:schemeClr val="dk1"/>
              </a:solidFill>
              <a:effectLst/>
              <a:uFillTx/>
              <a:latin typeface="Garet Book"/>
            </a:endParaRPr>
          </a:p>
        </p:txBody>
      </p:sp>
      <p:sp>
        <p:nvSpPr>
          <p:cNvPr id="146" name="Inhaltsplatzhalter 2"/>
          <p:cNvSpPr/>
          <p:nvPr/>
        </p:nvSpPr>
        <p:spPr>
          <a:xfrm>
            <a:off x="9959040" y="578260"/>
            <a:ext cx="223272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Garet Book"/>
              </a:defRPr>
            </a:pPr>
            <a:r>
              <a:rPr dirty="0" err="1"/>
              <a:t>Vorgehen</a:t>
            </a:r>
            <a:r>
              <a:rPr dirty="0"/>
              <a:t> </a:t>
            </a:r>
            <a:br>
              <a:rPr sz="2000" dirty="0"/>
            </a:br>
            <a:r>
              <a:rPr dirty="0"/>
              <a:t>(30 Min.):</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800" u="sng">
                <a:solidFill>
                  <a:schemeClr val="dk1"/>
                </a:solidFill>
                <a:effectLst/>
                <a:uFillTx/>
                <a:latin typeface="Garet Book"/>
              </a:defRPr>
            </a:pPr>
            <a:r>
              <a:rPr dirty="0" err="1"/>
              <a:t>Verschaffen</a:t>
            </a:r>
            <a:r>
              <a:rPr dirty="0"/>
              <a:t> Sie </a:t>
            </a:r>
            <a:r>
              <a:rPr dirty="0" err="1"/>
              <a:t>sich</a:t>
            </a:r>
            <a:r>
              <a:rPr dirty="0"/>
              <a:t> </a:t>
            </a:r>
            <a:r>
              <a:rPr dirty="0" err="1"/>
              <a:t>einen</a:t>
            </a:r>
            <a:r>
              <a:rPr dirty="0"/>
              <a:t> </a:t>
            </a:r>
            <a:r>
              <a:rPr dirty="0" err="1"/>
              <a:t>Überblick</a:t>
            </a:r>
            <a:r>
              <a:rPr dirty="0"/>
              <a:t>: Was </a:t>
            </a:r>
            <a:r>
              <a:rPr dirty="0" err="1"/>
              <a:t>ist</a:t>
            </a:r>
            <a:r>
              <a:rPr dirty="0"/>
              <a:t> neu und was </a:t>
            </a:r>
            <a:r>
              <a:rPr dirty="0" err="1"/>
              <a:t>wissen</a:t>
            </a:r>
            <a:r>
              <a:rPr dirty="0"/>
              <a:t> Sie </a:t>
            </a:r>
            <a:r>
              <a:rPr dirty="0" err="1"/>
              <a:t>bereits</a:t>
            </a:r>
            <a:r>
              <a:rPr dirty="0"/>
              <a:t>?</a:t>
            </a:r>
            <a:endParaRPr lang="nl-BE" sz="1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800" u="sng">
                <a:solidFill>
                  <a:schemeClr val="dk1"/>
                </a:solidFill>
                <a:effectLst/>
                <a:uFillTx/>
                <a:latin typeface="Garet Book"/>
              </a:defRPr>
            </a:pPr>
            <a:r>
              <a:rPr dirty="0"/>
              <a:t>Werden </a:t>
            </a:r>
            <a:r>
              <a:rPr dirty="0" err="1"/>
              <a:t>diese</a:t>
            </a:r>
            <a:r>
              <a:rPr dirty="0"/>
              <a:t> </a:t>
            </a:r>
            <a:r>
              <a:rPr dirty="0" err="1"/>
              <a:t>Strategien</a:t>
            </a:r>
            <a:r>
              <a:rPr dirty="0"/>
              <a:t> in </a:t>
            </a:r>
            <a:r>
              <a:rPr dirty="0" err="1"/>
              <a:t>Ihrer</a:t>
            </a:r>
            <a:r>
              <a:rPr dirty="0"/>
              <a:t> Institution </a:t>
            </a:r>
            <a:r>
              <a:rPr dirty="0" err="1"/>
              <a:t>eingesetzt</a:t>
            </a:r>
            <a:r>
              <a:rPr dirty="0"/>
              <a:t>? </a:t>
            </a:r>
            <a:br>
              <a:rPr sz="1800" dirty="0"/>
            </a:br>
            <a:r>
              <a:rPr dirty="0"/>
              <a:t>Wenn ja, </a:t>
            </a:r>
            <a:r>
              <a:rPr dirty="0" err="1"/>
              <a:t>sind</a:t>
            </a:r>
            <a:r>
              <a:rPr dirty="0"/>
              <a:t> </a:t>
            </a:r>
            <a:r>
              <a:rPr dirty="0" err="1"/>
              <a:t>sie</a:t>
            </a:r>
            <a:r>
              <a:rPr dirty="0"/>
              <a:t> </a:t>
            </a:r>
            <a:r>
              <a:rPr dirty="0" err="1"/>
              <a:t>effizient</a:t>
            </a:r>
            <a:r>
              <a:rPr dirty="0"/>
              <a:t>?</a:t>
            </a:r>
            <a:endParaRPr lang="nl-BE" sz="1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800" u="sng">
                <a:solidFill>
                  <a:schemeClr val="dk1"/>
                </a:solidFill>
                <a:effectLst/>
                <a:uFillTx/>
                <a:latin typeface="Garet Book"/>
              </a:defRPr>
            </a:pPr>
            <a:r>
              <a:rPr dirty="0"/>
              <a:t>Was </a:t>
            </a:r>
            <a:r>
              <a:rPr dirty="0" err="1"/>
              <a:t>ist</a:t>
            </a:r>
            <a:r>
              <a:rPr dirty="0"/>
              <a:t> der </a:t>
            </a:r>
            <a:r>
              <a:rPr dirty="0" err="1"/>
              <a:t>Hauptschwerpunkt</a:t>
            </a:r>
            <a:r>
              <a:rPr dirty="0"/>
              <a:t> </a:t>
            </a:r>
            <a:r>
              <a:rPr dirty="0" err="1"/>
              <a:t>dieser</a:t>
            </a:r>
            <a:r>
              <a:rPr dirty="0"/>
              <a:t> </a:t>
            </a:r>
            <a:r>
              <a:rPr dirty="0" err="1"/>
              <a:t>Strategie</a:t>
            </a:r>
            <a:r>
              <a:rPr dirty="0"/>
              <a:t>?</a:t>
            </a:r>
            <a:endParaRPr lang="nl-BE" sz="1800" b="0" u="none" strike="noStrike" dirty="0">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4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4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4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48" name="Grafik 1"/>
          <p:cNvPicPr/>
          <p:nvPr/>
        </p:nvPicPr>
        <p:blipFill>
          <a:blip r:embed="rId2"/>
          <a:stretch/>
        </p:blipFill>
        <p:spPr>
          <a:xfrm>
            <a:off x="11164320" y="5798160"/>
            <a:ext cx="1027440" cy="1059480"/>
          </a:xfrm>
          <a:prstGeom prst="rect">
            <a:avLst/>
          </a:prstGeom>
          <a:noFill/>
          <a:ln w="0">
            <a:noFill/>
          </a:ln>
        </p:spPr>
      </p:pic>
      <p:sp>
        <p:nvSpPr>
          <p:cNvPr id="149"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Rechercheaufgabe</a:t>
            </a:r>
            <a:endParaRPr lang="nl-BE" sz="3200" b="0" u="none" strike="noStrike" dirty="0">
              <a:solidFill>
                <a:srgbClr val="000000"/>
              </a:solidFill>
              <a:effectLst/>
              <a:uFillTx/>
              <a:latin typeface="Arial"/>
            </a:endParaRPr>
          </a:p>
        </p:txBody>
      </p:sp>
      <p:sp>
        <p:nvSpPr>
          <p:cNvPr id="150" name="PlaceHolder 1"/>
          <p:cNvSpPr>
            <a:spLocks noGrp="1"/>
          </p:cNvSpPr>
          <p:nvPr>
            <p:ph/>
          </p:nvPr>
        </p:nvSpPr>
        <p:spPr>
          <a:xfrm>
            <a:off x="1337040" y="1598400"/>
            <a:ext cx="9769320" cy="183024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defRPr sz="2800">
                <a:solidFill>
                  <a:schemeClr val="dk1"/>
                </a:solidFill>
                <a:effectLst/>
                <a:uFillTx/>
                <a:latin typeface="Garet Book"/>
              </a:defRPr>
            </a:pPr>
            <a:r>
              <a:rPr dirty="0" err="1"/>
              <a:t>Erstellen</a:t>
            </a:r>
            <a:r>
              <a:rPr dirty="0"/>
              <a:t> Sie </a:t>
            </a:r>
            <a:r>
              <a:rPr dirty="0" err="1"/>
              <a:t>eine</a:t>
            </a:r>
            <a:r>
              <a:rPr dirty="0"/>
              <a:t> </a:t>
            </a:r>
            <a:r>
              <a:rPr dirty="0" err="1"/>
              <a:t>Übersicht</a:t>
            </a:r>
            <a:r>
              <a:rPr dirty="0"/>
              <a:t> </a:t>
            </a:r>
            <a:r>
              <a:rPr dirty="0" err="1"/>
              <a:t>über</a:t>
            </a:r>
            <a:r>
              <a:rPr dirty="0"/>
              <a:t> </a:t>
            </a:r>
            <a:r>
              <a:rPr dirty="0" err="1"/>
              <a:t>Initiativen</a:t>
            </a:r>
            <a:r>
              <a:rPr dirty="0"/>
              <a:t> </a:t>
            </a:r>
            <a:r>
              <a:rPr dirty="0" err="1"/>
              <a:t>zur</a:t>
            </a:r>
            <a:r>
              <a:rPr dirty="0"/>
              <a:t> KI-Governance für </a:t>
            </a:r>
            <a:r>
              <a:rPr dirty="0" err="1"/>
              <a:t>Ihren</a:t>
            </a:r>
            <a:r>
              <a:rPr dirty="0"/>
              <a:t> </a:t>
            </a:r>
            <a:r>
              <a:rPr dirty="0" err="1"/>
              <a:t>spezifischen</a:t>
            </a:r>
            <a:r>
              <a:rPr dirty="0"/>
              <a:t> </a:t>
            </a:r>
            <a:r>
              <a:rPr dirty="0" err="1"/>
              <a:t>Kontext</a:t>
            </a:r>
            <a:r>
              <a:rPr dirty="0"/>
              <a:t> (z. B. </a:t>
            </a:r>
            <a:r>
              <a:rPr dirty="0" err="1"/>
              <a:t>Richtlinien</a:t>
            </a:r>
            <a:r>
              <a:rPr dirty="0"/>
              <a:t> </a:t>
            </a:r>
            <a:r>
              <a:rPr dirty="0" err="1"/>
              <a:t>regionaler</a:t>
            </a:r>
            <a:r>
              <a:rPr dirty="0"/>
              <a:t> </a:t>
            </a:r>
            <a:r>
              <a:rPr dirty="0" err="1"/>
              <a:t>oder</a:t>
            </a:r>
            <a:r>
              <a:rPr dirty="0"/>
              <a:t> </a:t>
            </a:r>
            <a:r>
              <a:rPr dirty="0" err="1"/>
              <a:t>nationaler</a:t>
            </a:r>
            <a:r>
              <a:rPr dirty="0"/>
              <a:t> </a:t>
            </a:r>
            <a:r>
              <a:rPr dirty="0" err="1"/>
              <a:t>Behörden</a:t>
            </a:r>
            <a:r>
              <a:rPr dirty="0"/>
              <a:t>, </a:t>
            </a:r>
            <a:r>
              <a:rPr dirty="0" err="1"/>
              <a:t>lokaler</a:t>
            </a:r>
            <a:r>
              <a:rPr dirty="0"/>
              <a:t> </a:t>
            </a:r>
            <a:r>
              <a:rPr dirty="0" err="1"/>
              <a:t>Schulbehörden</a:t>
            </a:r>
            <a:r>
              <a:rPr dirty="0"/>
              <a:t> </a:t>
            </a:r>
            <a:r>
              <a:rPr dirty="0" err="1"/>
              <a:t>usw</a:t>
            </a:r>
            <a:r>
              <a:rPr dirty="0"/>
              <a:t>.).</a:t>
            </a:r>
            <a:endParaRPr lang="de-DE" sz="2800" b="0" u="none" strike="noStrike" dirty="0">
              <a:solidFill>
                <a:schemeClr val="dk1"/>
              </a:solidFill>
              <a:effectLst/>
              <a:uFillTx/>
              <a:latin typeface="Garet Book"/>
            </a:endParaRPr>
          </a:p>
        </p:txBody>
      </p:sp>
      <p:sp>
        <p:nvSpPr>
          <p:cNvPr id="151" name="Inhaltsplatzhalter 2"/>
          <p:cNvSpPr/>
          <p:nvPr/>
        </p:nvSpPr>
        <p:spPr>
          <a:xfrm>
            <a:off x="1211040" y="3902040"/>
            <a:ext cx="9769320" cy="18302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ctr" defTabSz="914400">
              <a:lnSpc>
                <a:spcPct val="90000"/>
              </a:lnSpc>
              <a:spcBef>
                <a:spcPts val="1001"/>
              </a:spcBef>
              <a:tabLst>
                <a:tab pos="0" algn="l"/>
              </a:tabLst>
              <a:defRPr sz="2800" b="1">
                <a:solidFill>
                  <a:schemeClr val="dk1"/>
                </a:solidFill>
                <a:effectLst/>
                <a:uFillTx/>
                <a:latin typeface="Garet Book"/>
              </a:defRPr>
            </a:pPr>
            <a:r>
              <a:rPr dirty="0" err="1"/>
              <a:t>Diskussion</a:t>
            </a:r>
            <a:r>
              <a:rPr dirty="0"/>
              <a:t> in </a:t>
            </a:r>
            <a:r>
              <a:rPr dirty="0" err="1"/>
              <a:t>kleinen</a:t>
            </a:r>
            <a:r>
              <a:rPr dirty="0"/>
              <a:t> Gruppen (3–4 </a:t>
            </a:r>
            <a:r>
              <a:rPr dirty="0" err="1"/>
              <a:t>Personen</a:t>
            </a:r>
            <a:r>
              <a:rPr dirty="0"/>
              <a:t>, 10 Min.):</a:t>
            </a:r>
            <a:endParaRPr lang="nl-BE" sz="2800" b="0" u="none" strike="noStrike" dirty="0">
              <a:solidFill>
                <a:srgbClr val="000000"/>
              </a:solidFill>
              <a:effectLst/>
              <a:uFillTx/>
              <a:latin typeface="Arial"/>
            </a:endParaRPr>
          </a:p>
          <a:p>
            <a:pPr marL="228600" indent="-228600" algn="ctr" defTabSz="914400">
              <a:lnSpc>
                <a:spcPct val="90000"/>
              </a:lnSpc>
              <a:spcBef>
                <a:spcPts val="1001"/>
              </a:spcBef>
              <a:buClr>
                <a:srgbClr val="0B163B"/>
              </a:buClr>
              <a:buFont typeface="Arial"/>
              <a:buChar char="•"/>
              <a:tabLst>
                <a:tab pos="0" algn="l"/>
              </a:tabLst>
              <a:defRPr sz="2800">
                <a:solidFill>
                  <a:schemeClr val="dk1"/>
                </a:solidFill>
                <a:effectLst/>
                <a:uFillTx/>
                <a:latin typeface="Garet Book"/>
              </a:defRPr>
            </a:pPr>
            <a:r>
              <a:rPr dirty="0" err="1"/>
              <a:t>Welche</a:t>
            </a:r>
            <a:r>
              <a:rPr dirty="0"/>
              <a:t> </a:t>
            </a:r>
            <a:r>
              <a:rPr dirty="0" err="1"/>
              <a:t>Strategien</a:t>
            </a:r>
            <a:r>
              <a:rPr dirty="0"/>
              <a:t> </a:t>
            </a:r>
            <a:r>
              <a:rPr dirty="0" err="1"/>
              <a:t>halten</a:t>
            </a:r>
            <a:r>
              <a:rPr dirty="0"/>
              <a:t> Sie für </a:t>
            </a:r>
            <a:r>
              <a:rPr dirty="0" err="1"/>
              <a:t>wirksam</a:t>
            </a:r>
            <a:r>
              <a:rPr dirty="0"/>
              <a:t> und </a:t>
            </a:r>
            <a:r>
              <a:rPr dirty="0" err="1"/>
              <a:t>möglicherweise</a:t>
            </a:r>
            <a:r>
              <a:rPr dirty="0"/>
              <a:t> auf </a:t>
            </a:r>
            <a:r>
              <a:rPr dirty="0" err="1"/>
              <a:t>Ihren</a:t>
            </a:r>
            <a:r>
              <a:rPr dirty="0"/>
              <a:t> </a:t>
            </a:r>
            <a:r>
              <a:rPr dirty="0" err="1"/>
              <a:t>Kontext</a:t>
            </a:r>
            <a:r>
              <a:rPr dirty="0"/>
              <a:t> </a:t>
            </a:r>
            <a:r>
              <a:rPr dirty="0" err="1"/>
              <a:t>anwendbar</a:t>
            </a:r>
            <a:r>
              <a:rPr dirty="0"/>
              <a:t>?</a:t>
            </a:r>
            <a:endParaRPr lang="nl-BE" sz="2800" b="0" u="none" strike="noStrike" dirty="0">
              <a:solidFill>
                <a:srgbClr val="000000"/>
              </a:solidFill>
              <a:effectLst/>
              <a:uFillTx/>
              <a:latin typeface="Arial"/>
            </a:endParaRPr>
          </a:p>
          <a:p>
            <a:pPr marL="228600" indent="-228600" algn="ctr" defTabSz="914400">
              <a:lnSpc>
                <a:spcPct val="90000"/>
              </a:lnSpc>
              <a:spcBef>
                <a:spcPts val="1001"/>
              </a:spcBef>
              <a:buClr>
                <a:srgbClr val="0B163B"/>
              </a:buClr>
              <a:buFont typeface="Arial"/>
              <a:buChar char="•"/>
              <a:tabLst>
                <a:tab pos="0" algn="l"/>
              </a:tabLst>
              <a:defRPr sz="2800">
                <a:solidFill>
                  <a:schemeClr val="dk1"/>
                </a:solidFill>
                <a:effectLst/>
                <a:uFillTx/>
                <a:latin typeface="Garet Book"/>
              </a:defRPr>
            </a:pPr>
            <a:r>
              <a:rPr dirty="0" err="1"/>
              <a:t>Unterschiede</a:t>
            </a:r>
            <a:r>
              <a:rPr dirty="0"/>
              <a:t> und </a:t>
            </a:r>
            <a:r>
              <a:rPr dirty="0" err="1"/>
              <a:t>Ähnlichkeiten</a:t>
            </a:r>
            <a:r>
              <a:rPr dirty="0"/>
              <a:t>?</a:t>
            </a:r>
            <a:endParaRPr lang="nl-BE" sz="2800" b="0" u="none" strike="noStrike" dirty="0">
              <a:solidFill>
                <a:srgbClr val="000000"/>
              </a:solidFill>
              <a:effectLst/>
              <a:uFillTx/>
              <a:latin typeface="Arial"/>
            </a:endParaRPr>
          </a:p>
          <a:p>
            <a:pPr algn="ctr" defTabSz="914400">
              <a:lnSpc>
                <a:spcPct val="90000"/>
              </a:lnSpc>
              <a:spcBef>
                <a:spcPts val="1001"/>
              </a:spcBef>
              <a:tabLst>
                <a:tab pos="0" algn="l"/>
              </a:tabLst>
            </a:pPr>
            <a:endParaRPr lang="nl-BE" sz="3600" b="0" u="none" strike="noStrike" dirty="0">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5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5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53" name="Grafik 1"/>
          <p:cNvPicPr/>
          <p:nvPr/>
        </p:nvPicPr>
        <p:blipFill>
          <a:blip r:embed="rId2"/>
          <a:stretch/>
        </p:blipFill>
        <p:spPr>
          <a:xfrm>
            <a:off x="11164320" y="5798160"/>
            <a:ext cx="1027440" cy="1059480"/>
          </a:xfrm>
          <a:prstGeom prst="rect">
            <a:avLst/>
          </a:prstGeom>
          <a:noFill/>
          <a:ln w="0">
            <a:noFill/>
          </a:ln>
        </p:spPr>
      </p:pic>
      <p:sp>
        <p:nvSpPr>
          <p:cNvPr id="154"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Quellen</a:t>
            </a:r>
            <a:endParaRPr lang="nl-BE" sz="3200" b="0" u="none" strike="noStrike">
              <a:solidFill>
                <a:srgbClr val="000000"/>
              </a:solidFill>
              <a:effectLst/>
              <a:uFillTx/>
              <a:latin typeface="Arial"/>
            </a:endParaRPr>
          </a:p>
        </p:txBody>
      </p:sp>
      <p:sp>
        <p:nvSpPr>
          <p:cNvPr id="155" name="PlaceHolder 1"/>
          <p:cNvSpPr>
            <a:spLocks noGrp="1"/>
          </p:cNvSpPr>
          <p:nvPr>
            <p:ph/>
          </p:nvPr>
        </p:nvSpPr>
        <p:spPr>
          <a:xfrm>
            <a:off x="1337040" y="1598400"/>
            <a:ext cx="9769320" cy="1830240"/>
          </a:xfrm>
          <a:prstGeom prst="rect">
            <a:avLst/>
          </a:prstGeom>
          <a:noFill/>
          <a:ln w="0">
            <a:noFill/>
          </a:ln>
        </p:spPr>
        <p:txBody>
          <a:bodyPr lIns="91440" tIns="45720" rIns="91440" bIns="45720" anchor="t">
            <a:noAutofit/>
          </a:bodyPr>
          <a:lstStyle/>
          <a:p>
            <a:pPr marL="450850" indent="-450850">
              <a:spcBef>
                <a:spcPts val="1001"/>
              </a:spcBef>
              <a:tabLst>
                <a:tab pos="0" algn="l"/>
              </a:tabLst>
              <a:defRPr sz="1400">
                <a:effectLst/>
                <a:latin typeface="+mn-lt"/>
              </a:defRPr>
            </a:pPr>
            <a:r>
              <a:t>Butcher, J., &amp; Beridze, I. (2019). What is the State of Artificial Intelligence Governance Globally? </a:t>
            </a:r>
            <a:r>
              <a:rPr i="1"/>
              <a:t>The RUSI Journal</a:t>
            </a:r>
            <a:r>
              <a:t>, </a:t>
            </a:r>
            <a:r>
              <a:rPr i="1"/>
              <a:t>164</a:t>
            </a:r>
            <a:r>
              <a:t>(5–6), 88–96. </a:t>
            </a:r>
            <a:r>
              <a:rPr>
                <a:hlinkClick r:id="rId3"/>
              </a:rPr>
              <a:t>https://doi.org/10.1080/03071847.2019.1694260</a:t>
            </a:r>
            <a:endParaRPr lang="en-US" sz="1400" dirty="0">
              <a:effectLst/>
              <a:latin typeface="+mn-lt"/>
            </a:endParaRPr>
          </a:p>
          <a:p>
            <a:pPr marL="450850" indent="-450850">
              <a:spcBef>
                <a:spcPts val="1001"/>
              </a:spcBef>
              <a:tabLst>
                <a:tab pos="0" algn="l"/>
              </a:tabLst>
              <a:defRPr sz="1400">
                <a:effectLst/>
                <a:latin typeface="+mn-lt"/>
              </a:defRPr>
            </a:pPr>
            <a:r>
              <a:t>Floridi, L. (2018). Soft ethics, the governance of the digital and the General Data Protection Regulation. </a:t>
            </a:r>
            <a:r>
              <a:rPr i="1"/>
              <a:t>Philosophical Transactions of the Royal Society A: Mathematical, Physical and Engineering Sciences</a:t>
            </a:r>
            <a:r>
              <a:t>, </a:t>
            </a:r>
            <a:r>
              <a:rPr i="1"/>
              <a:t>376</a:t>
            </a:r>
            <a:r>
              <a:t>(2133), 20180081. </a:t>
            </a:r>
            <a:r>
              <a:rPr>
                <a:hlinkClick r:id="rId4"/>
              </a:rPr>
              <a:t>https://doi.org/10.1098/rsta.2018.0081</a:t>
            </a:r>
            <a:endParaRPr lang="en-US" sz="1400" dirty="0">
              <a:effectLst/>
              <a:latin typeface="+mn-lt"/>
            </a:endParaRPr>
          </a:p>
          <a:p>
            <a:pPr marL="450850" indent="-450850">
              <a:spcBef>
                <a:spcPts val="1001"/>
              </a:spcBef>
              <a:tabLst>
                <a:tab pos="0" algn="l"/>
              </a:tabLst>
              <a:defRPr sz="1400">
                <a:effectLst/>
                <a:latin typeface="+mn-lt"/>
              </a:defRPr>
            </a:pPr>
            <a:r>
              <a:t>Gasser, U., &amp; Almeida, V. A. F. (2017). A Layered Model for AI Governance. </a:t>
            </a:r>
            <a:r>
              <a:rPr i="1"/>
              <a:t>IEEE Internet Computing</a:t>
            </a:r>
            <a:r>
              <a:t>, </a:t>
            </a:r>
            <a:r>
              <a:rPr i="1"/>
              <a:t>21</a:t>
            </a:r>
            <a:r>
              <a:t>(6), 58–62. IEEE Internet Computing. </a:t>
            </a:r>
            <a:r>
              <a:rPr>
                <a:hlinkClick r:id="rId5"/>
              </a:rPr>
              <a:t>https://doi.org/10.1109/MIC.2017.4180835</a:t>
            </a:r>
            <a:endParaRPr lang="en-US" sz="1400" dirty="0">
              <a:effectLst/>
              <a:latin typeface="+mn-lt"/>
            </a:endParaRPr>
          </a:p>
          <a:p>
            <a:pPr marL="450850" indent="-450850">
              <a:spcBef>
                <a:spcPts val="1001"/>
              </a:spcBef>
              <a:tabLst>
                <a:tab pos="0" algn="l"/>
              </a:tabLst>
              <a:defRPr sz="1400">
                <a:effectLst/>
                <a:latin typeface="+mn-lt"/>
              </a:defRPr>
            </a:pPr>
            <a:r>
              <a:t>Mäntymäki, M., Minkkinen, M., Birkstedt, T., &amp; Viljanen, M. (2022). Defining organizational AI governance. </a:t>
            </a:r>
            <a:r>
              <a:rPr i="1"/>
              <a:t>AI and Ethics</a:t>
            </a:r>
            <a:r>
              <a:t>, </a:t>
            </a:r>
            <a:r>
              <a:rPr i="1"/>
              <a:t>2</a:t>
            </a:r>
            <a:r>
              <a:t>(4), 603–609. </a:t>
            </a:r>
            <a:r>
              <a:rPr>
                <a:hlinkClick r:id="rId6"/>
              </a:rPr>
              <a:t>https://doi.org/10.1007/s43681-022-00143-x</a:t>
            </a:r>
            <a:endParaRPr lang="en-US" sz="1400" dirty="0">
              <a:effectLst/>
              <a:latin typeface="+mn-lt"/>
            </a:endParaRPr>
          </a:p>
          <a:p>
            <a:pPr marL="450850" indent="-450850">
              <a:spcBef>
                <a:spcPts val="1001"/>
              </a:spcBef>
              <a:tabLst>
                <a:tab pos="0" algn="l"/>
              </a:tabLst>
            </a:pPr>
            <a:endParaRPr lang="en-US" sz="1200" dirty="0">
              <a:effectLst/>
              <a:latin typeface="+mn-lt"/>
            </a:endParaRPr>
          </a:p>
          <a:p>
            <a:pPr indent="0" defTabSz="914400">
              <a:lnSpc>
                <a:spcPct val="90000"/>
              </a:lnSpc>
              <a:spcBef>
                <a:spcPts val="1001"/>
              </a:spcBef>
              <a:buNone/>
              <a:tabLst>
                <a:tab pos="0" algn="l"/>
              </a:tabLst>
            </a:pPr>
            <a:endParaRPr lang="de-DE" sz="1200" u="none" strike="noStrike" dirty="0">
              <a:solidFill>
                <a:schemeClr val="dk1"/>
              </a:solidFill>
              <a:effectLst/>
              <a:uFillTx/>
              <a:latin typeface="Garet Book"/>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5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5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5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5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Vielen Dank </a:t>
            </a:r>
            <a:r>
              <a:rPr kumimoji="0" sz="3600" b="0" i="0" u="none" strike="noStrike" kern="1200" cap="none" spc="0" normalizeH="0" baseline="0" noProof="0">
                <a:ln>
                  <a:noFill/>
                </a:ln>
                <a:solidFill>
                  <a:srgbClr val="FFFFFF"/>
                </a:solidFill>
                <a:effectLst/>
                <a:uLnTx/>
                <a:uFillTx/>
                <a:latin typeface="Garet Heavy"/>
                <a:ea typeface="+mj-ea"/>
                <a:cs typeface="+mj-cs"/>
              </a:rPr>
              <a:t>für Ihr Interesse und Ihre Aufmerksamkeit.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88360"/>
            <a:ext cx="10584360" cy="821880"/>
            <a:chOff x="1369440" y="5688360"/>
            <a:chExt cx="10584360" cy="82188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457200" rtl="0" eaLnBrk="1" fontAlgn="auto" latinLnBrk="0" hangingPunct="1">
                <a:lnSpc>
                  <a:spcPct val="100000"/>
                </a:lnSpc>
                <a:spcBef>
                  <a:spcPts val="0"/>
                </a:spcBef>
                <a:spcAft>
                  <a:spcPts val="450"/>
                </a:spcAft>
                <a:buClrTx/>
                <a:buSzTx/>
                <a:buFontTx/>
                <a:buNone/>
                <a:tabLst/>
                <a:defRPr sz="675">
                  <a:latin typeface="Garet Book" pitchFamily="2" charset="0"/>
                  <a:ea typeface="Calibri" panose="020F0502020204030204" pitchFamily="34" charset="0"/>
                  <a:cs typeface="Calibri" panose="020F0502020204030204" pitchFamily="34" charset="0"/>
                </a:defRPr>
              </a:pPr>
              <a:r>
                <a:rPr kumimoji="0" lang="de-DE" sz="900" b="0" i="0" u="none" strike="noStrike" kern="1200" cap="none" spc="0" normalizeH="0" baseline="0" noProof="0" dirty="0">
                  <a:ln>
                    <a:noFill/>
                  </a:ln>
                  <a:solidFill>
                    <a:srgbClr val="0B1E3E"/>
                  </a:solidFill>
                  <a:effectLst/>
                  <a:uLnTx/>
                  <a:uFillTx/>
                  <a:latin typeface="Garet Book" pitchFamily="2"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p>
            <a:p>
              <a:pPr marL="0" marR="0" lvl="0" indent="0" algn="just"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sz="900" b="1" i="0" u="none" strike="noStrike" kern="1200" cap="none" spc="0" normalizeH="0" baseline="0" noProof="0" dirty="0">
                  <a:ln>
                    <a:noFill/>
                  </a:ln>
                  <a:solidFill>
                    <a:srgbClr val="0B163B"/>
                  </a:solidFill>
                  <a:effectLst/>
                  <a:uLnTx/>
                  <a:uFillTx/>
                  <a:latin typeface="Garet Book"/>
                </a:rPr>
                <a:t>Projekt-Nr.: KA220-VET-000165375</a:t>
              </a:r>
              <a:endParaRPr kumimoji="0" lang="nl-BE" sz="900" b="1"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lang="de-DE" dirty="0">
                    <a:solidFill>
                      <a:srgbClr val="0B163B"/>
                    </a:solidFill>
                  </a:rPr>
                  <a:t>Copyright © 2026 liegt beim Konsortium des Projekts „</a:t>
                </a:r>
                <a:r>
                  <a:rPr lang="de-DE" dirty="0">
                    <a:solidFill>
                      <a:srgbClr val="0B163B"/>
                    </a:solidFill>
                    <a:hlinkClick r:id="rId3"/>
                  </a:rPr>
                  <a:t>AI.D – Künstliche Intelligenz und die Gestaltung der Demokratie</a:t>
                </a:r>
                <a:r>
                  <a:rPr lang="de-DE" dirty="0">
                    <a:solidFill>
                      <a:srgbClr val="0B163B"/>
                    </a:solidFill>
                  </a:rPr>
                  <a:t>”</a:t>
                </a:r>
                <a:br>
                  <a:rPr kumimoji="0" lang="de-DE" sz="900" b="0" i="0" u="none" strike="noStrike" kern="0" cap="none" spc="0" normalizeH="0" baseline="0" noProof="0" dirty="0">
                    <a:ln>
                      <a:noFill/>
                    </a:ln>
                    <a:solidFill>
                      <a:srgbClr val="0B163B"/>
                    </a:solidFill>
                    <a:effectLst/>
                    <a:uLnTx/>
                    <a:uFillTx/>
                    <a:latin typeface="Garet Book"/>
                    <a:ea typeface="+mn-ea"/>
                    <a:cs typeface="+mn-cs"/>
                  </a:rPr>
                </a:br>
                <a:r>
                  <a:rPr lang="de-DE" b="1">
                    <a:solidFill>
                      <a:srgbClr val="0B163B"/>
                    </a:solidFill>
                  </a:rPr>
                  <a:t>Dieses Werk ist lizenziert unter </a:t>
                </a:r>
                <a:r>
                  <a:rPr lang="de-DE" b="1" u="sng">
                    <a:solidFill>
                      <a:srgbClr val="1F2C8F"/>
                    </a:solidFill>
                    <a:hlinkClick r:id="rId4"/>
                  </a:rPr>
                  <a:t>CC BY-SA 4.0</a:t>
                </a:r>
                <a:endParaRPr kumimoji="0" lang="de-DE" sz="900" b="0" i="0" u="none" strike="noStrike" kern="0" cap="none" spc="0" normalizeH="0" baseline="0" noProof="0" dirty="0">
                  <a:ln>
                    <a:noFill/>
                  </a:ln>
                  <a:solidFill>
                    <a:srgbClr val="000000"/>
                  </a:solidFill>
                  <a:effectLst/>
                  <a:uLnTx/>
                  <a:uFillTx/>
                  <a:latin typeface="Arial"/>
                  <a:ea typeface="+mn-ea"/>
                  <a:cs typeface="+mn-cs"/>
                </a:endParaRPr>
              </a:p>
            </p:txBody>
          </p:sp>
        </p:grpSp>
      </p:grpSp>
      <p:pic>
        <p:nvPicPr>
          <p:cNvPr id="4" name="Grafik 3">
            <a:extLst>
              <a:ext uri="{FF2B5EF4-FFF2-40B4-BE49-F238E27FC236}">
                <a16:creationId xmlns:a16="http://schemas.microsoft.com/office/drawing/2014/main" id="{A0B34650-B3D2-67B8-76C7-3ED2B050A764}"/>
              </a:ext>
            </a:extLst>
          </p:cNvPr>
          <p:cNvPicPr>
            <a:picLocks noChangeAspect="1"/>
          </p:cNvPicPr>
          <p:nvPr/>
        </p:nvPicPr>
        <p:blipFill>
          <a:blip r:embed="rId5"/>
          <a:stretch>
            <a:fillRect/>
          </a:stretch>
        </p:blipFill>
        <p:spPr>
          <a:xfrm>
            <a:off x="208984" y="5503968"/>
            <a:ext cx="1160456" cy="1190663"/>
          </a:xfrm>
          <a:prstGeom prst="rect">
            <a:avLst/>
          </a:prstGeom>
        </p:spPr>
      </p:pic>
    </p:spTree>
    <p:extLst>
      <p:ext uri="{BB962C8B-B14F-4D97-AF65-F5344CB8AC3E}">
        <p14:creationId xmlns:p14="http://schemas.microsoft.com/office/powerpoint/2010/main" val="1196795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3" name="PlaceHolder 1"/>
          <p:cNvSpPr>
            <a:spLocks noGrp="1"/>
          </p:cNvSpPr>
          <p:nvPr>
            <p:ph/>
          </p:nvPr>
        </p:nvSpPr>
        <p:spPr>
          <a:xfrm>
            <a:off x="956880" y="1773000"/>
            <a:ext cx="10206720" cy="4306680"/>
          </a:xfrm>
          <a:prstGeom prst="rect">
            <a:avLst/>
          </a:prstGeom>
          <a:noFill/>
          <a:ln w="0">
            <a:noFill/>
          </a:ln>
        </p:spPr>
        <p:txBody>
          <a:bodyPr lIns="91440" tIns="45720" rIns="91440" bIns="45720" anchor="t">
            <a:noAutofit/>
          </a:bodyPr>
          <a:lstStyle/>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Impuls</a:t>
            </a:r>
          </a:p>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Definitionen (+ optionale vertiefende Studie)</a:t>
            </a:r>
          </a:p>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Gesetzlich vorgeschriebene KI-Governance</a:t>
            </a:r>
          </a:p>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Unverbindliche KI-Governance</a:t>
            </a:r>
          </a:p>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Rechercheaufgabe</a:t>
            </a:r>
          </a:p>
        </p:txBody>
      </p:sp>
      <p:pic>
        <p:nvPicPr>
          <p:cNvPr id="74" name="Grafik 1"/>
          <p:cNvPicPr/>
          <p:nvPr/>
        </p:nvPicPr>
        <p:blipFill>
          <a:blip r:embed="rId2"/>
          <a:stretch/>
        </p:blipFill>
        <p:spPr>
          <a:xfrm>
            <a:off x="11164320" y="5798160"/>
            <a:ext cx="1027440" cy="1059480"/>
          </a:xfrm>
          <a:prstGeom prst="rect">
            <a:avLst/>
          </a:prstGeom>
          <a:noFill/>
          <a:ln w="0">
            <a:noFill/>
          </a:ln>
        </p:spPr>
      </p:pic>
      <p:sp>
        <p:nvSpPr>
          <p:cNvPr id="75"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Inhaltsverzeichnis</a:t>
            </a:r>
            <a:endParaRPr lang="nl-BE" sz="3200" b="0" u="none" strike="noStrike" dirty="0">
              <a:solidFill>
                <a:srgbClr val="000000"/>
              </a:solidFill>
              <a:effectLst/>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7"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78" name="Grafik 1"/>
          <p:cNvPicPr/>
          <p:nvPr/>
        </p:nvPicPr>
        <p:blipFill>
          <a:blip r:embed="rId2"/>
          <a:stretch/>
        </p:blipFill>
        <p:spPr>
          <a:xfrm>
            <a:off x="11164320" y="5798160"/>
            <a:ext cx="1027440" cy="1059480"/>
          </a:xfrm>
          <a:prstGeom prst="rect">
            <a:avLst/>
          </a:prstGeom>
          <a:noFill/>
          <a:ln w="0">
            <a:noFill/>
          </a:ln>
        </p:spPr>
      </p:pic>
      <p:sp>
        <p:nvSpPr>
          <p:cNvPr id="79"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IMPULS</a:t>
            </a:r>
            <a:endParaRPr lang="nl-BE" sz="3200" b="0" u="none" strike="noStrike" dirty="0">
              <a:solidFill>
                <a:srgbClr val="000000"/>
              </a:solidFill>
              <a:effectLst/>
              <a:uFillTx/>
              <a:latin typeface="Arial"/>
            </a:endParaRPr>
          </a:p>
        </p:txBody>
      </p:sp>
      <p:sp>
        <p:nvSpPr>
          <p:cNvPr id="80" name="PlaceHolder 1"/>
          <p:cNvSpPr>
            <a:spLocks noGrp="1"/>
          </p:cNvSpPr>
          <p:nvPr>
            <p:ph/>
          </p:nvPr>
        </p:nvSpPr>
        <p:spPr>
          <a:xfrm>
            <a:off x="1063080" y="2613960"/>
            <a:ext cx="7729560" cy="257112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defRPr sz="5400" b="1">
                <a:solidFill>
                  <a:schemeClr val="dk1"/>
                </a:solidFill>
                <a:effectLst/>
                <a:uFillTx/>
                <a:latin typeface="Garet Book"/>
              </a:defRPr>
            </a:pPr>
            <a:r>
              <a:rPr dirty="0"/>
              <a:t>Was verstehen Sie </a:t>
            </a:r>
            <a:r>
              <a:rPr dirty="0" err="1"/>
              <a:t>unter</a:t>
            </a:r>
            <a:r>
              <a:rPr dirty="0"/>
              <a:t> dem </a:t>
            </a:r>
            <a:r>
              <a:rPr dirty="0" err="1"/>
              <a:t>Begriff</a:t>
            </a:r>
            <a:r>
              <a:rPr dirty="0"/>
              <a:t> „Governance“?</a:t>
            </a:r>
            <a:endParaRPr lang="de-DE" sz="5400" b="0" u="none" strike="noStrike" dirty="0">
              <a:solidFill>
                <a:schemeClr val="dk1"/>
              </a:solidFill>
              <a:effectLst/>
              <a:uFillTx/>
              <a:latin typeface="Garet Book"/>
            </a:endParaRPr>
          </a:p>
        </p:txBody>
      </p:sp>
      <p:sp>
        <p:nvSpPr>
          <p:cNvPr id="81" name="Inhaltsplatzhalter 2"/>
          <p:cNvSpPr/>
          <p:nvPr/>
        </p:nvSpPr>
        <p:spPr>
          <a:xfrm>
            <a:off x="9959040" y="2023156"/>
            <a:ext cx="233532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Garet Book"/>
              </a:defRPr>
            </a:pPr>
            <a:r>
              <a:rPr dirty="0"/>
              <a:t>Ansatz:</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800" u="sng">
                <a:solidFill>
                  <a:schemeClr val="dk1"/>
                </a:solidFill>
                <a:effectLst/>
                <a:uFillTx/>
                <a:latin typeface="Garet Book"/>
              </a:defRPr>
            </a:pPr>
            <a:r>
              <a:rPr dirty="0"/>
              <a:t>Schnell </a:t>
            </a:r>
            <a:r>
              <a:rPr dirty="0" err="1"/>
              <a:t>antworten</a:t>
            </a:r>
            <a:r>
              <a:rPr dirty="0"/>
              <a:t>, es </a:t>
            </a:r>
            <a:r>
              <a:rPr dirty="0" err="1"/>
              <a:t>gibt</a:t>
            </a:r>
            <a:r>
              <a:rPr dirty="0"/>
              <a:t> </a:t>
            </a:r>
            <a:r>
              <a:rPr dirty="0" err="1"/>
              <a:t>keine</a:t>
            </a:r>
            <a:r>
              <a:rPr dirty="0"/>
              <a:t> </a:t>
            </a:r>
            <a:r>
              <a:rPr dirty="0" err="1"/>
              <a:t>richtigen</a:t>
            </a:r>
            <a:r>
              <a:rPr dirty="0"/>
              <a:t> </a:t>
            </a:r>
            <a:r>
              <a:rPr dirty="0" err="1"/>
              <a:t>oder</a:t>
            </a:r>
            <a:r>
              <a:rPr dirty="0"/>
              <a:t> </a:t>
            </a:r>
            <a:r>
              <a:rPr dirty="0" err="1"/>
              <a:t>falschen</a:t>
            </a:r>
            <a:r>
              <a:rPr dirty="0"/>
              <a:t> </a:t>
            </a:r>
            <a:r>
              <a:rPr dirty="0" err="1"/>
              <a:t>Antworten</a:t>
            </a:r>
            <a:endParaRPr lang="nl-BE" sz="18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800" u="sng">
                <a:solidFill>
                  <a:schemeClr val="dk1"/>
                </a:solidFill>
                <a:effectLst/>
                <a:uFillTx/>
                <a:latin typeface="Garet Book"/>
              </a:defRPr>
            </a:pPr>
            <a:r>
              <a:rPr dirty="0" err="1"/>
              <a:t>Sammeln</a:t>
            </a:r>
            <a:r>
              <a:rPr dirty="0"/>
              <a:t> Sie die </a:t>
            </a:r>
            <a:r>
              <a:rPr dirty="0" err="1"/>
              <a:t>Antworten</a:t>
            </a:r>
            <a:r>
              <a:rPr dirty="0"/>
              <a:t> an der Tafel und </a:t>
            </a:r>
            <a:r>
              <a:rPr dirty="0" err="1"/>
              <a:t>bewahren</a:t>
            </a:r>
            <a:r>
              <a:rPr dirty="0"/>
              <a:t> Sie </a:t>
            </a:r>
            <a:r>
              <a:rPr dirty="0" err="1"/>
              <a:t>sie</a:t>
            </a:r>
            <a:r>
              <a:rPr dirty="0"/>
              <a:t> für </a:t>
            </a:r>
            <a:r>
              <a:rPr dirty="0" err="1"/>
              <a:t>später</a:t>
            </a:r>
            <a:r>
              <a:rPr dirty="0"/>
              <a:t> auf</a:t>
            </a:r>
            <a:endParaRPr lang="nl-BE" sz="1800" b="0" u="none" strike="noStrike" dirty="0">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3" name="Grafik 1"/>
          <p:cNvPicPr/>
          <p:nvPr/>
        </p:nvPicPr>
        <p:blipFill>
          <a:blip r:embed="rId3"/>
          <a:stretch/>
        </p:blipFill>
        <p:spPr>
          <a:xfrm>
            <a:off x="11164320" y="5798160"/>
            <a:ext cx="1027440" cy="1059480"/>
          </a:xfrm>
          <a:prstGeom prst="rect">
            <a:avLst/>
          </a:prstGeom>
          <a:noFill/>
          <a:ln w="0">
            <a:noFill/>
          </a:ln>
        </p:spPr>
      </p:pic>
      <p:sp>
        <p:nvSpPr>
          <p:cNvPr id="84"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Definition</a:t>
            </a:r>
            <a:endParaRPr lang="nl-BE" sz="3200" b="0" u="none" strike="noStrike">
              <a:solidFill>
                <a:srgbClr val="000000"/>
              </a:solidFill>
              <a:effectLst/>
              <a:uFillTx/>
              <a:latin typeface="Arial"/>
            </a:endParaRPr>
          </a:p>
        </p:txBody>
      </p:sp>
      <p:sp>
        <p:nvSpPr>
          <p:cNvPr id="85" name="Rechteck 6"/>
          <p:cNvSpPr/>
          <p:nvPr/>
        </p:nvSpPr>
        <p:spPr>
          <a:xfrm>
            <a:off x="0" y="4617944"/>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86" name="Rechteck 8"/>
          <p:cNvSpPr/>
          <p:nvPr/>
        </p:nvSpPr>
        <p:spPr>
          <a:xfrm>
            <a:off x="0" y="3283336"/>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87" name="Rechteck 9"/>
          <p:cNvSpPr/>
          <p:nvPr/>
        </p:nvSpPr>
        <p:spPr>
          <a:xfrm>
            <a:off x="0" y="1432216"/>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88" name="PlaceHolder 1"/>
          <p:cNvSpPr>
            <a:spLocks noGrp="1"/>
          </p:cNvSpPr>
          <p:nvPr>
            <p:ph/>
          </p:nvPr>
        </p:nvSpPr>
        <p:spPr>
          <a:xfrm>
            <a:off x="457199" y="1453680"/>
            <a:ext cx="11611583" cy="1810080"/>
          </a:xfrm>
          <a:prstGeom prst="rect">
            <a:avLst/>
          </a:prstGeom>
          <a:noFill/>
          <a:ln w="0">
            <a:noFill/>
          </a:ln>
        </p:spPr>
        <p:txBody>
          <a:bodyPr lIns="91440" tIns="45720" rIns="91440" bIns="45720" anchor="t">
            <a:normAutofit fontScale="92500" lnSpcReduction="10000"/>
          </a:bodyPr>
          <a:lstStyle/>
          <a:p>
            <a:pPr indent="0" defTabSz="914400">
              <a:lnSpc>
                <a:spcPct val="100000"/>
              </a:lnSpc>
              <a:spcBef>
                <a:spcPts val="1001"/>
              </a:spcBef>
              <a:buNone/>
              <a:tabLst>
                <a:tab pos="0" algn="l"/>
              </a:tabLst>
              <a:defRPr sz="2000">
                <a:solidFill>
                  <a:schemeClr val="accent4"/>
                </a:solidFill>
                <a:effectLst/>
                <a:uFillTx/>
                <a:latin typeface="Garet Heavy"/>
              </a:defRPr>
            </a:pPr>
            <a:r>
              <a:rPr dirty="0" err="1"/>
              <a:t>Digitale</a:t>
            </a:r>
            <a:r>
              <a:rPr dirty="0"/>
              <a:t> Governance:</a:t>
            </a:r>
            <a:endParaRPr lang="de-DE" sz="2000" b="0" u="none" strike="noStrike" dirty="0">
              <a:solidFill>
                <a:schemeClr val="dk1"/>
              </a:solidFill>
              <a:effectLst/>
              <a:uFillTx/>
              <a:latin typeface="Garet Book"/>
            </a:endParaRPr>
          </a:p>
          <a:p>
            <a:pPr indent="0" defTabSz="914400">
              <a:lnSpc>
                <a:spcPct val="100000"/>
              </a:lnSpc>
              <a:spcBef>
                <a:spcPts val="1001"/>
              </a:spcBef>
              <a:buNone/>
              <a:tabLst>
                <a:tab pos="0" algn="l"/>
              </a:tabLst>
              <a:defRPr sz="2000">
                <a:solidFill>
                  <a:schemeClr val="dk1"/>
                </a:solidFill>
                <a:effectLst/>
                <a:uFillTx/>
                <a:latin typeface="Garet Book"/>
              </a:defRPr>
            </a:pPr>
            <a:r>
              <a:rPr dirty="0"/>
              <a:t>„</a:t>
            </a:r>
            <a:r>
              <a:rPr dirty="0" err="1"/>
              <a:t>Digitale</a:t>
            </a:r>
            <a:r>
              <a:rPr dirty="0"/>
              <a:t> Governance </a:t>
            </a:r>
            <a:r>
              <a:rPr dirty="0" err="1"/>
              <a:t>ist</a:t>
            </a:r>
            <a:r>
              <a:rPr dirty="0"/>
              <a:t> die </a:t>
            </a:r>
            <a:r>
              <a:rPr b="1" dirty="0"/>
              <a:t>Praxis der </a:t>
            </a:r>
            <a:r>
              <a:rPr b="1" dirty="0" err="1"/>
              <a:t>Festlegung</a:t>
            </a:r>
            <a:r>
              <a:rPr b="1" dirty="0"/>
              <a:t> und </a:t>
            </a:r>
            <a:r>
              <a:rPr b="1" dirty="0" err="1"/>
              <a:t>Umsetzung</a:t>
            </a:r>
            <a:r>
              <a:rPr b="1" dirty="0"/>
              <a:t> von </a:t>
            </a:r>
            <a:r>
              <a:rPr b="1" dirty="0" err="1"/>
              <a:t>Richtlinien</a:t>
            </a:r>
            <a:r>
              <a:rPr b="1" dirty="0"/>
              <a:t>, </a:t>
            </a:r>
            <a:r>
              <a:rPr b="1" dirty="0" err="1"/>
              <a:t>Verfahren</a:t>
            </a:r>
            <a:r>
              <a:rPr b="1" dirty="0"/>
              <a:t> und Standards </a:t>
            </a:r>
            <a:r>
              <a:rPr dirty="0"/>
              <a:t>für die </a:t>
            </a:r>
            <a:r>
              <a:rPr dirty="0" err="1"/>
              <a:t>ordnungsgemäße</a:t>
            </a:r>
            <a:r>
              <a:rPr dirty="0"/>
              <a:t> </a:t>
            </a:r>
            <a:r>
              <a:rPr b="1" dirty="0" err="1"/>
              <a:t>Entwicklung</a:t>
            </a:r>
            <a:r>
              <a:rPr b="1" dirty="0"/>
              <a:t>, </a:t>
            </a:r>
            <a:r>
              <a:rPr b="1" dirty="0" err="1"/>
              <a:t>Nutzung</a:t>
            </a:r>
            <a:r>
              <a:rPr b="1" dirty="0"/>
              <a:t> und Verwaltung </a:t>
            </a:r>
            <a:r>
              <a:rPr dirty="0"/>
              <a:t>der </a:t>
            </a:r>
            <a:r>
              <a:rPr dirty="0" err="1"/>
              <a:t>Infosphäre</a:t>
            </a:r>
            <a:r>
              <a:rPr dirty="0"/>
              <a:t>. Es </a:t>
            </a:r>
            <a:r>
              <a:rPr dirty="0" err="1"/>
              <a:t>geht</a:t>
            </a:r>
            <a:r>
              <a:rPr dirty="0"/>
              <a:t> </a:t>
            </a:r>
            <a:r>
              <a:rPr dirty="0" err="1"/>
              <a:t>dabei</a:t>
            </a:r>
            <a:r>
              <a:rPr dirty="0"/>
              <a:t> </a:t>
            </a:r>
            <a:r>
              <a:rPr dirty="0" err="1"/>
              <a:t>auch</a:t>
            </a:r>
            <a:r>
              <a:rPr dirty="0"/>
              <a:t> um </a:t>
            </a:r>
            <a:r>
              <a:rPr dirty="0" err="1"/>
              <a:t>Konventionen</a:t>
            </a:r>
            <a:r>
              <a:rPr dirty="0"/>
              <a:t> und </a:t>
            </a:r>
            <a:r>
              <a:rPr dirty="0" err="1"/>
              <a:t>eine</a:t>
            </a:r>
            <a:r>
              <a:rPr dirty="0"/>
              <a:t> </a:t>
            </a:r>
            <a:r>
              <a:rPr dirty="0" err="1"/>
              <a:t>gute</a:t>
            </a:r>
            <a:r>
              <a:rPr dirty="0"/>
              <a:t> </a:t>
            </a:r>
            <a:r>
              <a:rPr dirty="0" err="1"/>
              <a:t>Koordination</a:t>
            </a:r>
            <a:r>
              <a:rPr dirty="0"/>
              <a:t>, die </a:t>
            </a:r>
            <a:r>
              <a:rPr dirty="0" err="1"/>
              <a:t>manchmal</a:t>
            </a:r>
            <a:r>
              <a:rPr dirty="0"/>
              <a:t> </a:t>
            </a:r>
            <a:r>
              <a:rPr dirty="0" err="1"/>
              <a:t>weder</a:t>
            </a:r>
            <a:r>
              <a:rPr dirty="0"/>
              <a:t> </a:t>
            </a:r>
            <a:r>
              <a:rPr dirty="0" err="1"/>
              <a:t>moralisch</a:t>
            </a:r>
            <a:r>
              <a:rPr dirty="0"/>
              <a:t> </a:t>
            </a:r>
            <a:r>
              <a:rPr dirty="0" err="1"/>
              <a:t>noch</a:t>
            </a:r>
            <a:r>
              <a:rPr dirty="0"/>
              <a:t> </a:t>
            </a:r>
            <a:r>
              <a:rPr dirty="0" err="1"/>
              <a:t>unmoralisch</a:t>
            </a:r>
            <a:r>
              <a:rPr dirty="0"/>
              <a:t>, </a:t>
            </a:r>
            <a:r>
              <a:rPr dirty="0" err="1"/>
              <a:t>weder</a:t>
            </a:r>
            <a:r>
              <a:rPr dirty="0"/>
              <a:t> legal </a:t>
            </a:r>
            <a:r>
              <a:rPr dirty="0" err="1"/>
              <a:t>noch</a:t>
            </a:r>
            <a:r>
              <a:rPr dirty="0"/>
              <a:t> illegal </a:t>
            </a:r>
            <a:r>
              <a:rPr dirty="0" err="1"/>
              <a:t>sind</a:t>
            </a:r>
            <a:r>
              <a:rPr dirty="0"/>
              <a:t>“ (</a:t>
            </a:r>
            <a:r>
              <a:rPr dirty="0" err="1"/>
              <a:t>Floridi</a:t>
            </a:r>
            <a:r>
              <a:rPr dirty="0"/>
              <a:t>, 2018, S. 3). </a:t>
            </a:r>
            <a:endParaRPr lang="de-DE" sz="2000" b="0" u="none" strike="noStrike" dirty="0">
              <a:solidFill>
                <a:schemeClr val="dk1"/>
              </a:solidFill>
              <a:effectLst/>
              <a:uFillTx/>
              <a:latin typeface="Garet Book"/>
            </a:endParaRPr>
          </a:p>
        </p:txBody>
      </p:sp>
      <p:sp>
        <p:nvSpPr>
          <p:cNvPr id="89" name="Inhaltsplatzhalter 2"/>
          <p:cNvSpPr/>
          <p:nvPr/>
        </p:nvSpPr>
        <p:spPr>
          <a:xfrm>
            <a:off x="457199" y="3309840"/>
            <a:ext cx="11611583" cy="126072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20000"/>
          </a:bodyPr>
          <a:lstStyle/>
          <a:p>
            <a:pPr defTabSz="914400">
              <a:lnSpc>
                <a:spcPct val="100000"/>
              </a:lnSpc>
              <a:spcBef>
                <a:spcPts val="1001"/>
              </a:spcBef>
              <a:tabLst>
                <a:tab pos="0" algn="l"/>
              </a:tabLst>
              <a:defRPr sz="2000">
                <a:solidFill>
                  <a:schemeClr val="accent4"/>
                </a:solidFill>
                <a:effectLst/>
                <a:uFillTx/>
                <a:latin typeface="Garet Heavy"/>
              </a:defRPr>
            </a:pPr>
            <a:r>
              <a:rPr dirty="0"/>
              <a:t>KI-Governance:</a:t>
            </a:r>
            <a:endParaRPr lang="nl-BE" sz="2000" b="0" u="none" strike="noStrike" dirty="0">
              <a:solidFill>
                <a:srgbClr val="000000"/>
              </a:solidFill>
              <a:effectLst/>
              <a:uFillTx/>
              <a:latin typeface="Arial"/>
            </a:endParaRPr>
          </a:p>
          <a:p>
            <a:pPr defTabSz="914400">
              <a:lnSpc>
                <a:spcPct val="100000"/>
              </a:lnSpc>
              <a:spcBef>
                <a:spcPts val="1001"/>
              </a:spcBef>
              <a:tabLst>
                <a:tab pos="0" algn="l"/>
              </a:tabLst>
              <a:defRPr sz="2000">
                <a:solidFill>
                  <a:schemeClr val="dk1"/>
                </a:solidFill>
                <a:effectLst/>
                <a:uFillTx/>
                <a:latin typeface="Garet Book"/>
              </a:defRPr>
            </a:pPr>
            <a:r>
              <a:rPr dirty="0"/>
              <a:t>„KI-Governance </a:t>
            </a:r>
            <a:r>
              <a:rPr dirty="0" err="1"/>
              <a:t>lässt</a:t>
            </a:r>
            <a:r>
              <a:rPr dirty="0"/>
              <a:t> </a:t>
            </a:r>
            <a:r>
              <a:rPr dirty="0" err="1"/>
              <a:t>sich</a:t>
            </a:r>
            <a:r>
              <a:rPr dirty="0"/>
              <a:t> </a:t>
            </a:r>
            <a:r>
              <a:rPr dirty="0" err="1"/>
              <a:t>als</a:t>
            </a:r>
            <a:r>
              <a:rPr dirty="0"/>
              <a:t> </a:t>
            </a:r>
            <a:r>
              <a:rPr dirty="0" err="1"/>
              <a:t>eine</a:t>
            </a:r>
            <a:r>
              <a:rPr dirty="0"/>
              <a:t> </a:t>
            </a:r>
            <a:r>
              <a:rPr b="1" dirty="0" err="1"/>
              <a:t>Vielzahl</a:t>
            </a:r>
            <a:r>
              <a:rPr b="1" dirty="0"/>
              <a:t> von Instrumenten, </a:t>
            </a:r>
            <a:r>
              <a:rPr b="1" dirty="0" err="1"/>
              <a:t>Lösungen</a:t>
            </a:r>
            <a:r>
              <a:rPr dirty="0"/>
              <a:t> und </a:t>
            </a:r>
            <a:r>
              <a:rPr b="1" dirty="0" err="1"/>
              <a:t>Hebeln</a:t>
            </a:r>
            <a:r>
              <a:rPr dirty="0"/>
              <a:t> </a:t>
            </a:r>
            <a:r>
              <a:rPr dirty="0" err="1"/>
              <a:t>beschreiben</a:t>
            </a:r>
            <a:r>
              <a:rPr dirty="0"/>
              <a:t>, die </a:t>
            </a:r>
            <a:r>
              <a:rPr b="1" dirty="0" err="1"/>
              <a:t>die</a:t>
            </a:r>
            <a:r>
              <a:rPr b="1" dirty="0"/>
              <a:t> </a:t>
            </a:r>
            <a:r>
              <a:rPr b="1" dirty="0" err="1"/>
              <a:t>Entwicklung</a:t>
            </a:r>
            <a:r>
              <a:rPr b="1" dirty="0"/>
              <a:t> und den </a:t>
            </a:r>
            <a:r>
              <a:rPr b="1" dirty="0" err="1"/>
              <a:t>Einsatz</a:t>
            </a:r>
            <a:r>
              <a:rPr b="1" dirty="0"/>
              <a:t> von KI </a:t>
            </a:r>
            <a:r>
              <a:rPr b="1" dirty="0" err="1"/>
              <a:t>beeinflussen</a:t>
            </a:r>
            <a:r>
              <a:rPr dirty="0"/>
              <a:t>“ (Butcher &amp; Beridze, 2019, S. 88).</a:t>
            </a:r>
            <a:endParaRPr lang="nl-BE" sz="2000" b="0" u="none" strike="noStrike" dirty="0">
              <a:solidFill>
                <a:srgbClr val="000000"/>
              </a:solidFill>
              <a:effectLst/>
              <a:uFillTx/>
              <a:latin typeface="Arial"/>
            </a:endParaRPr>
          </a:p>
        </p:txBody>
      </p:sp>
      <p:sp>
        <p:nvSpPr>
          <p:cNvPr id="90" name="Inhaltsplatzhalter 2"/>
          <p:cNvSpPr/>
          <p:nvPr/>
        </p:nvSpPr>
        <p:spPr>
          <a:xfrm>
            <a:off x="457199" y="4653000"/>
            <a:ext cx="11611583" cy="189288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85000" lnSpcReduction="19999"/>
          </a:bodyPr>
          <a:lstStyle/>
          <a:p>
            <a:pPr defTabSz="914400">
              <a:lnSpc>
                <a:spcPct val="100000"/>
              </a:lnSpc>
              <a:spcBef>
                <a:spcPts val="1001"/>
              </a:spcBef>
              <a:tabLst>
                <a:tab pos="0" algn="l"/>
              </a:tabLst>
              <a:defRPr sz="2200">
                <a:solidFill>
                  <a:schemeClr val="accent4"/>
                </a:solidFill>
                <a:effectLst/>
                <a:uFillTx/>
                <a:latin typeface="Garet Heavy"/>
              </a:defRPr>
            </a:pPr>
            <a:r>
              <a:t>Organisatorische KI-Governance:</a:t>
            </a:r>
            <a:endParaRPr lang="nl-BE" sz="2200" b="0" u="none" strike="noStrike">
              <a:solidFill>
                <a:srgbClr val="000000"/>
              </a:solidFill>
              <a:effectLst/>
              <a:uFillTx/>
              <a:latin typeface="Arial"/>
            </a:endParaRPr>
          </a:p>
          <a:p>
            <a:pPr defTabSz="914400">
              <a:lnSpc>
                <a:spcPct val="100000"/>
              </a:lnSpc>
              <a:spcBef>
                <a:spcPts val="1001"/>
              </a:spcBef>
              <a:tabLst>
                <a:tab pos="0" algn="l"/>
              </a:tabLst>
              <a:defRPr sz="2200">
                <a:solidFill>
                  <a:schemeClr val="dk1"/>
                </a:solidFill>
                <a:effectLst/>
                <a:uFillTx/>
                <a:latin typeface="Garet Book"/>
              </a:defRPr>
            </a:pPr>
            <a:r>
              <a:t>„KI-Governance ist ein </a:t>
            </a:r>
            <a:r>
              <a:rPr b="1"/>
              <a:t>System aus Regeln, Praktiken, Prozessen und technologischen Instrumenten</a:t>
            </a:r>
            <a:r>
              <a:t>. Es wird eingesetzt, um </a:t>
            </a:r>
            <a:r>
              <a:rPr b="1"/>
              <a:t>sicherzustellen</a:t>
            </a:r>
            <a:r>
              <a:t>, </a:t>
            </a:r>
            <a:r>
              <a:rPr b="1"/>
              <a:t>dass die Nutzung von KI-Technologien in einer Organisation mit deren Strategien, Zielen und Werten im Einklang steht</a:t>
            </a:r>
            <a:r>
              <a:t>, </a:t>
            </a:r>
            <a:r>
              <a:rPr b="1"/>
              <a:t>gesetzlichen Anforderungen</a:t>
            </a:r>
            <a:r>
              <a:t> entspricht und </a:t>
            </a:r>
            <a:r>
              <a:rPr b="1"/>
              <a:t>den von der Organisation befolgten Grundsätzen für ethische KI gerecht wird</a:t>
            </a:r>
            <a:r>
              <a:t>“ </a:t>
            </a:r>
            <a:br>
              <a:rPr sz="2200"/>
            </a:br>
            <a:r>
              <a:t>(Mäntymäki et al., 2022, S. 604).</a:t>
            </a:r>
            <a:endParaRPr lang="nl-BE" sz="2200" b="0" u="none" strike="noStrike">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2" name="Grafik 1"/>
          <p:cNvPicPr/>
          <p:nvPr/>
        </p:nvPicPr>
        <p:blipFill>
          <a:blip r:embed="rId2"/>
          <a:stretch/>
        </p:blipFill>
        <p:spPr>
          <a:xfrm>
            <a:off x="11164320" y="5798160"/>
            <a:ext cx="1027440" cy="1059480"/>
          </a:xfrm>
          <a:prstGeom prst="rect">
            <a:avLst/>
          </a:prstGeom>
          <a:noFill/>
          <a:ln w="0">
            <a:noFill/>
          </a:ln>
        </p:spPr>
      </p:pic>
      <p:sp>
        <p:nvSpPr>
          <p:cNvPr id="93" name="Textfeld 5"/>
          <p:cNvSpPr/>
          <p:nvPr/>
        </p:nvSpPr>
        <p:spPr>
          <a:xfrm>
            <a:off x="457200" y="755280"/>
            <a:ext cx="11896928"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err="1"/>
              <a:t>Vertiefende</a:t>
            </a:r>
            <a:r>
              <a:rPr dirty="0"/>
              <a:t> Studie: Das </a:t>
            </a:r>
            <a:r>
              <a:rPr dirty="0" err="1"/>
              <a:t>Schichtenmodell</a:t>
            </a:r>
            <a:endParaRPr lang="nl-BE" sz="3200" b="0" u="none" strike="noStrike" dirty="0">
              <a:solidFill>
                <a:srgbClr val="000000"/>
              </a:solidFill>
              <a:effectLst/>
              <a:uFillTx/>
              <a:latin typeface="Arial"/>
            </a:endParaRPr>
          </a:p>
        </p:txBody>
      </p:sp>
      <p:pic>
        <p:nvPicPr>
          <p:cNvPr id="94" name="Grafik 15"/>
          <p:cNvPicPr/>
          <p:nvPr/>
        </p:nvPicPr>
        <p:blipFill>
          <a:blip r:embed="rId3"/>
          <a:stretch/>
        </p:blipFill>
        <p:spPr>
          <a:xfrm>
            <a:off x="1447920" y="1276560"/>
            <a:ext cx="9295920" cy="4654080"/>
          </a:xfrm>
          <a:prstGeom prst="rect">
            <a:avLst/>
          </a:prstGeom>
          <a:noFill/>
          <a:ln w="0">
            <a:noFill/>
          </a:ln>
        </p:spPr>
      </p:pic>
      <p:sp>
        <p:nvSpPr>
          <p:cNvPr id="95" name="Textfeld 16"/>
          <p:cNvSpPr/>
          <p:nvPr/>
        </p:nvSpPr>
        <p:spPr>
          <a:xfrm>
            <a:off x="1359000" y="5946120"/>
            <a:ext cx="8660880" cy="46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1200">
                <a:solidFill>
                  <a:schemeClr val="dk1"/>
                </a:solidFill>
                <a:effectLst/>
                <a:uFillTx/>
                <a:latin typeface="Garet Book"/>
              </a:defRPr>
            </a:pPr>
            <a:r>
              <a:t>Abgerufen von: Gasser, U., &amp; Almeida, V. A. F. (2017). A Layered Model for AI Governance. </a:t>
            </a:r>
            <a:r>
              <a:rPr i="1"/>
              <a:t>IEEE Internet Computing</a:t>
            </a:r>
            <a:r>
              <a:t>, </a:t>
            </a:r>
            <a:r>
              <a:rPr i="1"/>
              <a:t>21</a:t>
            </a:r>
            <a:r>
              <a:t>(6), 58–62. IEEE Internet Computing. </a:t>
            </a:r>
            <a:r>
              <a:rPr u="sng">
                <a:hlinkClick r:id="rId4"/>
              </a:rPr>
              <a:t>https://doi.org/10.1109/MIC.2017.4180835</a:t>
            </a:r>
            <a:endParaRPr lang="nl-BE" sz="1200" b="0" u="none" strike="noStrike">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 name="Rechteck 12"/>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97" name="PlaceHolder 1"/>
          <p:cNvSpPr>
            <a:spLocks noGrp="1"/>
          </p:cNvSpPr>
          <p:nvPr>
            <p:ph type="subTitle"/>
          </p:nvPr>
        </p:nvSpPr>
        <p:spPr>
          <a:xfrm>
            <a:off x="1523880" y="2880720"/>
            <a:ext cx="914364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defRPr sz="3600" b="1">
                <a:solidFill>
                  <a:schemeClr val="accent4"/>
                </a:solidFill>
                <a:effectLst/>
                <a:uFillTx/>
                <a:latin typeface="Garet Heavy"/>
              </a:defRPr>
            </a:pPr>
            <a:r>
              <a:t>Gesetzlich vorgeschriebene KI-Governance</a:t>
            </a:r>
            <a:endParaRPr lang="nl-BE" sz="3600" b="0" u="none" strike="noStrike">
              <a:solidFill>
                <a:srgbClr val="000000"/>
              </a:solidFill>
              <a:effectLst/>
              <a:uFillTx/>
              <a:latin typeface="Arial"/>
            </a:endParaRPr>
          </a:p>
        </p:txBody>
      </p:sp>
      <p:sp>
        <p:nvSpPr>
          <p:cNvPr id="98"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99" name="Grafik 4"/>
          <p:cNvPicPr/>
          <p:nvPr/>
        </p:nvPicPr>
        <p:blipFill>
          <a:blip r:embed="rId2"/>
          <a:stretch/>
        </p:blipFill>
        <p:spPr>
          <a:xfrm>
            <a:off x="5058000" y="-2880"/>
            <a:ext cx="2075760" cy="2140560"/>
          </a:xfrm>
          <a:prstGeom prst="rect">
            <a:avLst/>
          </a:prstGeom>
          <a:noFill/>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01" name="Grafik 1"/>
          <p:cNvPicPr/>
          <p:nvPr/>
        </p:nvPicPr>
        <p:blipFill>
          <a:blip r:embed="rId2"/>
          <a:stretch/>
        </p:blipFill>
        <p:spPr>
          <a:xfrm>
            <a:off x="11164320" y="5798160"/>
            <a:ext cx="1027440" cy="1059480"/>
          </a:xfrm>
          <a:prstGeom prst="rect">
            <a:avLst/>
          </a:prstGeom>
          <a:noFill/>
          <a:ln w="0">
            <a:noFill/>
          </a:ln>
        </p:spPr>
      </p:pic>
      <p:sp>
        <p:nvSpPr>
          <p:cNvPr id="102" name="Rechteck 12"/>
          <p:cNvSpPr/>
          <p:nvPr/>
        </p:nvSpPr>
        <p:spPr>
          <a:xfrm>
            <a:off x="0" y="5550840"/>
            <a:ext cx="12191760" cy="1832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03" name="PlaceHolder 1"/>
          <p:cNvSpPr>
            <a:spLocks noGrp="1"/>
          </p:cNvSpPr>
          <p:nvPr>
            <p:ph/>
          </p:nvPr>
        </p:nvSpPr>
        <p:spPr>
          <a:xfrm>
            <a:off x="5220360" y="1954080"/>
            <a:ext cx="6687360" cy="3181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Regulierungsrahmen der EU mit dem Ziel, eine menschenzentrierte und vertrauenswürdige KI zu fördern</a:t>
            </a:r>
          </a:p>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zielt darauf ab, Gesundheit, Sicherheit, Grundrechte, Demokratie, personenbezogene Daten und Umweltwerte zu schützen</a:t>
            </a:r>
          </a:p>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schrittweise Umsetzung der Vorschriften bis August 2026</a:t>
            </a:r>
            <a:endParaRPr lang="de-DE" sz="1800" b="0" u="none" strike="noStrike">
              <a:solidFill>
                <a:schemeClr val="dk1"/>
              </a:solidFill>
              <a:effectLst/>
              <a:uFillTx/>
              <a:latin typeface="Garet Book"/>
            </a:endParaRPr>
          </a:p>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der AI Act verpflichtet Entwickler*innen dazu, KI transparent und ethisch zu entwickeln und bereitzustellen</a:t>
            </a:r>
            <a:endParaRPr lang="de-DE" sz="1800" b="0" u="none" strike="noStrike">
              <a:solidFill>
                <a:schemeClr val="dk1"/>
              </a:solidFill>
              <a:effectLst/>
              <a:uFillTx/>
              <a:latin typeface="Garet Book"/>
            </a:endParaRPr>
          </a:p>
          <a:p>
            <a:pPr indent="0" defTabSz="914400">
              <a:lnSpc>
                <a:spcPct val="90000"/>
              </a:lnSpc>
              <a:spcBef>
                <a:spcPts val="1001"/>
              </a:spcBef>
              <a:buNone/>
            </a:pPr>
            <a:endParaRPr lang="de-DE" sz="1600" b="0" u="none" strike="noStrike">
              <a:solidFill>
                <a:schemeClr val="dk1"/>
              </a:solidFill>
              <a:effectLst/>
              <a:uFillTx/>
              <a:latin typeface="Garet Book"/>
            </a:endParaRPr>
          </a:p>
        </p:txBody>
      </p:sp>
      <p:sp>
        <p:nvSpPr>
          <p:cNvPr id="104" name="Textfeld 3"/>
          <p:cNvSpPr/>
          <p:nvPr/>
        </p:nvSpPr>
        <p:spPr>
          <a:xfrm>
            <a:off x="457200" y="755280"/>
            <a:ext cx="92959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EU AI Act – Kurzer Überblick</a:t>
            </a:r>
            <a:endParaRPr lang="nl-BE" sz="3200" b="0" u="none" strike="noStrike">
              <a:solidFill>
                <a:srgbClr val="000000"/>
              </a:solidFill>
              <a:effectLst/>
              <a:uFillTx/>
              <a:latin typeface="Arial"/>
            </a:endParaRPr>
          </a:p>
        </p:txBody>
      </p:sp>
      <p:grpSp>
        <p:nvGrpSpPr>
          <p:cNvPr id="105" name="Gruppieren 7"/>
          <p:cNvGrpSpPr/>
          <p:nvPr/>
        </p:nvGrpSpPr>
        <p:grpSpPr>
          <a:xfrm>
            <a:off x="842400" y="2230560"/>
            <a:ext cx="3554640" cy="2396880"/>
            <a:chOff x="842400" y="2230560"/>
            <a:chExt cx="3554640" cy="2396880"/>
          </a:xfrm>
        </p:grpSpPr>
        <p:pic>
          <p:nvPicPr>
            <p:cNvPr id="106" name="Grafik 5" descr="Ein Bild, das Text, Screenshot, Schrift, Symbol enthält.  KI-generierte Inhalte können fehlerhaft sein."/>
            <p:cNvPicPr/>
            <p:nvPr/>
          </p:nvPicPr>
          <p:blipFill>
            <a:blip r:embed="rId3"/>
            <a:srcRect l="9713" t="10700" r="10686" b="36921"/>
            <a:stretch/>
          </p:blipFill>
          <p:spPr>
            <a:xfrm>
              <a:off x="842400" y="2230560"/>
              <a:ext cx="3554640" cy="2396880"/>
            </a:xfrm>
            <a:prstGeom prst="rect">
              <a:avLst/>
            </a:prstGeom>
            <a:noFill/>
            <a:ln w="0">
              <a:noFill/>
            </a:ln>
          </p:spPr>
        </p:pic>
        <p:sp>
          <p:nvSpPr>
            <p:cNvPr id="107" name="Textfeld 6"/>
            <p:cNvSpPr/>
            <p:nvPr/>
          </p:nvSpPr>
          <p:spPr>
            <a:xfrm>
              <a:off x="2170440" y="3074040"/>
              <a:ext cx="898560" cy="768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nl-BE" sz="1800" b="0" u="none" strike="noStrike">
                <a:solidFill>
                  <a:srgbClr val="000000"/>
                </a:solidFill>
                <a:effectLst/>
                <a:uFillTx/>
                <a:latin typeface="Arial"/>
              </a:endParaRPr>
            </a:p>
          </p:txBody>
        </p:sp>
      </p:grpSp>
      <p:sp>
        <p:nvSpPr>
          <p:cNvPr id="108" name="Textfeld 107"/>
          <p:cNvSpPr txBox="1"/>
          <p:nvPr/>
        </p:nvSpPr>
        <p:spPr>
          <a:xfrm>
            <a:off x="2213280" y="2966760"/>
            <a:ext cx="821520" cy="901440"/>
          </a:xfrm>
          <a:prstGeom prst="rect">
            <a:avLst/>
          </a:prstGeom>
          <a:noFill/>
          <a:ln w="0">
            <a:noFill/>
          </a:ln>
        </p:spPr>
        <p:txBody>
          <a:bodyPr lIns="90000" tIns="45000" rIns="90000" bIns="45000" anchor="t">
            <a:spAutoFit/>
          </a:bodyPr>
          <a:lstStyle/>
          <a:p>
            <a:pPr>
              <a:defRPr sz="4400">
                <a:solidFill>
                  <a:srgbClr val="FFFFFF"/>
                </a:solidFill>
                <a:effectLst/>
                <a:uFillTx/>
                <a:latin typeface="Garet Heavy"/>
              </a:defRPr>
            </a:pPr>
            <a:r>
              <a:t>KI</a:t>
            </a:r>
            <a:endParaRPr lang="nl-BE" sz="4400" b="0" u="none" strike="noStrike">
              <a:solidFill>
                <a:srgbClr val="000000"/>
              </a:solidFill>
              <a:effectLst/>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9" name="Grafik 2" descr="Ein Bild, das Text, Screenshot, Schrift, Reihe enthält.  KI-generierte Inhalte können fehlerhaft sein."/>
          <p:cNvPicPr/>
          <p:nvPr/>
        </p:nvPicPr>
        <p:blipFill>
          <a:blip r:embed="rId2"/>
          <a:srcRect l="11156" t="821" r="16345" b="-821"/>
          <a:stretch/>
        </p:blipFill>
        <p:spPr>
          <a:xfrm>
            <a:off x="0" y="1572480"/>
            <a:ext cx="5067360" cy="3944520"/>
          </a:xfrm>
          <a:prstGeom prst="rect">
            <a:avLst/>
          </a:prstGeom>
          <a:noFill/>
          <a:ln w="0">
            <a:noFill/>
          </a:ln>
        </p:spPr>
      </p:pic>
      <p:sp>
        <p:nvSpPr>
          <p:cNvPr id="110"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1" name="Grafik 1"/>
          <p:cNvPicPr/>
          <p:nvPr/>
        </p:nvPicPr>
        <p:blipFill>
          <a:blip r:embed="rId3"/>
          <a:stretch/>
        </p:blipFill>
        <p:spPr>
          <a:xfrm>
            <a:off x="11164320" y="5798160"/>
            <a:ext cx="1027440" cy="1059480"/>
          </a:xfrm>
          <a:prstGeom prst="rect">
            <a:avLst/>
          </a:prstGeom>
          <a:noFill/>
          <a:ln w="0">
            <a:noFill/>
          </a:ln>
        </p:spPr>
      </p:pic>
      <p:sp>
        <p:nvSpPr>
          <p:cNvPr id="112" name="Rechteck 12"/>
          <p:cNvSpPr/>
          <p:nvPr/>
        </p:nvSpPr>
        <p:spPr>
          <a:xfrm>
            <a:off x="0" y="5550840"/>
            <a:ext cx="12191760" cy="1832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13" name="PlaceHolder 1"/>
          <p:cNvSpPr>
            <a:spLocks noGrp="1"/>
          </p:cNvSpPr>
          <p:nvPr>
            <p:ph/>
          </p:nvPr>
        </p:nvSpPr>
        <p:spPr>
          <a:xfrm>
            <a:off x="5067719" y="1954440"/>
            <a:ext cx="6825965" cy="318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rPr dirty="0" err="1"/>
              <a:t>Risikobasierter</a:t>
            </a:r>
            <a:r>
              <a:rPr dirty="0"/>
              <a:t> Ansatz: KI-Systeme </a:t>
            </a:r>
            <a:r>
              <a:rPr dirty="0" err="1"/>
              <a:t>mit</a:t>
            </a:r>
            <a:r>
              <a:rPr dirty="0"/>
              <a:t> </a:t>
            </a:r>
            <a:r>
              <a:rPr dirty="0" err="1"/>
              <a:t>inakzeptablen</a:t>
            </a:r>
            <a:r>
              <a:rPr dirty="0"/>
              <a:t> </a:t>
            </a:r>
            <a:r>
              <a:rPr dirty="0" err="1"/>
              <a:t>Risiken</a:t>
            </a:r>
            <a:r>
              <a:rPr dirty="0"/>
              <a:t> </a:t>
            </a:r>
            <a:r>
              <a:rPr dirty="0" err="1"/>
              <a:t>sind</a:t>
            </a:r>
            <a:r>
              <a:rPr dirty="0"/>
              <a:t> verboten; </a:t>
            </a:r>
            <a:r>
              <a:rPr dirty="0" err="1"/>
              <a:t>Anwendungen</a:t>
            </a:r>
            <a:r>
              <a:rPr dirty="0"/>
              <a:t> </a:t>
            </a:r>
            <a:r>
              <a:rPr dirty="0" err="1"/>
              <a:t>mit</a:t>
            </a:r>
            <a:r>
              <a:rPr dirty="0"/>
              <a:t> </a:t>
            </a:r>
            <a:r>
              <a:rPr dirty="0" err="1"/>
              <a:t>hohem</a:t>
            </a:r>
            <a:r>
              <a:rPr dirty="0"/>
              <a:t> Risiko </a:t>
            </a:r>
            <a:r>
              <a:rPr dirty="0" err="1"/>
              <a:t>müssen</a:t>
            </a:r>
            <a:r>
              <a:rPr dirty="0"/>
              <a:t> </a:t>
            </a:r>
            <a:r>
              <a:rPr dirty="0" err="1"/>
              <a:t>eine</a:t>
            </a:r>
            <a:r>
              <a:rPr dirty="0"/>
              <a:t> </a:t>
            </a:r>
            <a:r>
              <a:rPr dirty="0" err="1"/>
              <a:t>Konformitätsbewertung</a:t>
            </a:r>
            <a:r>
              <a:rPr dirty="0"/>
              <a:t> </a:t>
            </a:r>
            <a:r>
              <a:rPr dirty="0" err="1"/>
              <a:t>bestehen</a:t>
            </a:r>
            <a:endParaRPr dirty="0"/>
          </a:p>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rPr dirty="0" err="1"/>
              <a:t>Aktivitäten</a:t>
            </a:r>
            <a:r>
              <a:rPr dirty="0"/>
              <a:t> </a:t>
            </a:r>
            <a:r>
              <a:rPr dirty="0" err="1"/>
              <a:t>im</a:t>
            </a:r>
            <a:r>
              <a:rPr dirty="0"/>
              <a:t> Zusammenhang </a:t>
            </a:r>
            <a:r>
              <a:rPr dirty="0" err="1"/>
              <a:t>mit</a:t>
            </a:r>
            <a:r>
              <a:rPr dirty="0"/>
              <a:t> der </a:t>
            </a:r>
            <a:r>
              <a:rPr dirty="0" err="1"/>
              <a:t>nationalen</a:t>
            </a:r>
            <a:r>
              <a:rPr dirty="0"/>
              <a:t> Sicherheit </a:t>
            </a:r>
            <a:r>
              <a:rPr dirty="0" err="1"/>
              <a:t>sind</a:t>
            </a:r>
            <a:r>
              <a:rPr dirty="0"/>
              <a:t> </a:t>
            </a:r>
            <a:r>
              <a:rPr dirty="0" err="1"/>
              <a:t>vom</a:t>
            </a:r>
            <a:r>
              <a:rPr dirty="0"/>
              <a:t> </a:t>
            </a:r>
            <a:r>
              <a:rPr dirty="0" err="1"/>
              <a:t>Anwendungsbereich</a:t>
            </a:r>
            <a:r>
              <a:rPr dirty="0"/>
              <a:t> </a:t>
            </a:r>
            <a:r>
              <a:rPr dirty="0" err="1"/>
              <a:t>ausgenommen</a:t>
            </a:r>
            <a:endParaRPr dirty="0"/>
          </a:p>
          <a:p>
            <a:pPr marL="685800" lvl="1" indent="-228600" defTabSz="914400">
              <a:lnSpc>
                <a:spcPct val="90000"/>
              </a:lnSpc>
              <a:spcBef>
                <a:spcPts val="499"/>
              </a:spcBef>
              <a:buClr>
                <a:srgbClr val="0B163B"/>
              </a:buClr>
              <a:buFont typeface="Arial"/>
              <a:buChar char="•"/>
              <a:defRPr sz="1400">
                <a:solidFill>
                  <a:schemeClr val="dk1"/>
                </a:solidFill>
                <a:effectLst/>
                <a:uFillTx/>
                <a:latin typeface="Garet Book"/>
              </a:defRPr>
            </a:pPr>
            <a:r>
              <a:rPr dirty="0" err="1"/>
              <a:t>Biometrische</a:t>
            </a:r>
            <a:r>
              <a:rPr dirty="0"/>
              <a:t> </a:t>
            </a:r>
            <a:r>
              <a:rPr dirty="0" err="1"/>
              <a:t>Erkennung</a:t>
            </a:r>
            <a:r>
              <a:rPr dirty="0"/>
              <a:t> </a:t>
            </a:r>
            <a:r>
              <a:rPr dirty="0" err="1"/>
              <a:t>kann</a:t>
            </a:r>
            <a:r>
              <a:rPr dirty="0"/>
              <a:t> </a:t>
            </a:r>
            <a:r>
              <a:rPr dirty="0" err="1"/>
              <a:t>potenziell</a:t>
            </a:r>
            <a:r>
              <a:rPr dirty="0"/>
              <a:t> </a:t>
            </a:r>
            <a:r>
              <a:rPr dirty="0" err="1"/>
              <a:t>implementiert</a:t>
            </a:r>
            <a:r>
              <a:rPr dirty="0"/>
              <a:t> </a:t>
            </a:r>
            <a:r>
              <a:rPr dirty="0" err="1"/>
              <a:t>werden</a:t>
            </a:r>
            <a:r>
              <a:rPr dirty="0"/>
              <a:t>, </a:t>
            </a:r>
            <a:r>
              <a:rPr dirty="0" err="1"/>
              <a:t>sofern</a:t>
            </a:r>
            <a:r>
              <a:rPr dirty="0"/>
              <a:t> </a:t>
            </a:r>
            <a:r>
              <a:rPr dirty="0" err="1"/>
              <a:t>sie</a:t>
            </a:r>
            <a:r>
              <a:rPr dirty="0"/>
              <a:t> </a:t>
            </a:r>
            <a:r>
              <a:rPr dirty="0" err="1"/>
              <a:t>ausschließlich</a:t>
            </a:r>
            <a:r>
              <a:rPr dirty="0"/>
              <a:t> für die </a:t>
            </a:r>
            <a:r>
              <a:rPr dirty="0" err="1"/>
              <a:t>nationale</a:t>
            </a:r>
            <a:r>
              <a:rPr dirty="0"/>
              <a:t> Sicherheit </a:t>
            </a:r>
            <a:r>
              <a:rPr dirty="0" err="1"/>
              <a:t>eingesetzt</a:t>
            </a:r>
            <a:r>
              <a:rPr dirty="0"/>
              <a:t> </a:t>
            </a:r>
            <a:r>
              <a:rPr dirty="0" err="1"/>
              <a:t>wird</a:t>
            </a:r>
            <a:endParaRPr dirty="0"/>
          </a:p>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rPr dirty="0" err="1"/>
              <a:t>Unklar</a:t>
            </a:r>
            <a:r>
              <a:rPr dirty="0"/>
              <a:t>, </a:t>
            </a:r>
            <a:r>
              <a:rPr dirty="0" err="1"/>
              <a:t>wie</a:t>
            </a:r>
            <a:r>
              <a:rPr dirty="0"/>
              <a:t> die </a:t>
            </a:r>
            <a:r>
              <a:rPr dirty="0" err="1"/>
              <a:t>Gesetze</a:t>
            </a:r>
            <a:r>
              <a:rPr dirty="0"/>
              <a:t> </a:t>
            </a:r>
            <a:r>
              <a:rPr dirty="0" err="1"/>
              <a:t>durchgesetzt</a:t>
            </a:r>
            <a:r>
              <a:rPr dirty="0"/>
              <a:t> </a:t>
            </a:r>
            <a:r>
              <a:rPr dirty="0" err="1"/>
              <a:t>werden</a:t>
            </a:r>
            <a:r>
              <a:rPr dirty="0"/>
              <a:t>; </a:t>
            </a:r>
            <a:r>
              <a:rPr dirty="0" err="1"/>
              <a:t>sowohl</a:t>
            </a:r>
            <a:r>
              <a:rPr dirty="0"/>
              <a:t> EU-</a:t>
            </a:r>
            <a:r>
              <a:rPr dirty="0" err="1"/>
              <a:t>Einrichtungen</a:t>
            </a:r>
            <a:r>
              <a:rPr dirty="0"/>
              <a:t> (z. B. </a:t>
            </a:r>
            <a:r>
              <a:rPr dirty="0" err="1"/>
              <a:t>Europäisches</a:t>
            </a:r>
            <a:r>
              <a:rPr dirty="0"/>
              <a:t> KI-Amt) </a:t>
            </a:r>
            <a:r>
              <a:rPr dirty="0" err="1"/>
              <a:t>als</a:t>
            </a:r>
            <a:r>
              <a:rPr dirty="0"/>
              <a:t> </a:t>
            </a:r>
            <a:r>
              <a:rPr dirty="0" err="1"/>
              <a:t>auch</a:t>
            </a:r>
            <a:r>
              <a:rPr dirty="0"/>
              <a:t> </a:t>
            </a:r>
            <a:r>
              <a:rPr dirty="0" err="1"/>
              <a:t>Behörden</a:t>
            </a:r>
            <a:r>
              <a:rPr dirty="0"/>
              <a:t> der </a:t>
            </a:r>
            <a:r>
              <a:rPr dirty="0" err="1"/>
              <a:t>Mitgliedstaaten</a:t>
            </a:r>
            <a:r>
              <a:rPr dirty="0"/>
              <a:t> </a:t>
            </a:r>
            <a:r>
              <a:rPr dirty="0" err="1"/>
              <a:t>sind</a:t>
            </a:r>
            <a:r>
              <a:rPr dirty="0"/>
              <a:t> </a:t>
            </a:r>
            <a:r>
              <a:rPr dirty="0" err="1"/>
              <a:t>zuständig</a:t>
            </a:r>
            <a:endParaRPr lang="de-DE" sz="1800" b="0" u="none" strike="noStrike" dirty="0">
              <a:solidFill>
                <a:schemeClr val="dk1"/>
              </a:solidFill>
              <a:effectLst/>
              <a:uFillTx/>
              <a:latin typeface="Garet Book"/>
            </a:endParaRPr>
          </a:p>
          <a:p>
            <a:pPr indent="0" defTabSz="914400">
              <a:lnSpc>
                <a:spcPct val="90000"/>
              </a:lnSpc>
              <a:spcBef>
                <a:spcPts val="499"/>
              </a:spcBef>
              <a:buNone/>
            </a:pPr>
            <a:endParaRPr lang="de-DE" sz="1400" b="0" u="none" strike="noStrike" dirty="0">
              <a:solidFill>
                <a:schemeClr val="dk1"/>
              </a:solidFill>
              <a:effectLst/>
              <a:uFillTx/>
              <a:latin typeface="Garet Book"/>
            </a:endParaRPr>
          </a:p>
          <a:p>
            <a:pPr indent="0" defTabSz="914400">
              <a:lnSpc>
                <a:spcPct val="90000"/>
              </a:lnSpc>
              <a:spcBef>
                <a:spcPts val="1001"/>
              </a:spcBef>
              <a:buNone/>
            </a:pPr>
            <a:endParaRPr lang="de-DE" sz="1600" b="0" u="none" strike="noStrike" dirty="0">
              <a:solidFill>
                <a:schemeClr val="dk1"/>
              </a:solidFill>
              <a:effectLst/>
              <a:uFillTx/>
              <a:latin typeface="Garet Book"/>
            </a:endParaRPr>
          </a:p>
        </p:txBody>
      </p:sp>
      <p:sp>
        <p:nvSpPr>
          <p:cNvPr id="114" name="Textfeld 3"/>
          <p:cNvSpPr/>
          <p:nvPr/>
        </p:nvSpPr>
        <p:spPr>
          <a:xfrm>
            <a:off x="457200" y="755280"/>
            <a:ext cx="92959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EU AI Act – Kurzer Überblick</a:t>
            </a:r>
            <a:endParaRPr lang="nl-BE" sz="3200" b="0" u="none" strike="noStrike">
              <a:solidFill>
                <a:srgbClr val="000000"/>
              </a:solidFill>
              <a:effectLst/>
              <a:uFillTx/>
              <a:latin typeface="Arial"/>
            </a:endParaRPr>
          </a:p>
        </p:txBody>
      </p:sp>
      <p:sp>
        <p:nvSpPr>
          <p:cNvPr id="115" name="Textfeld 5"/>
          <p:cNvSpPr/>
          <p:nvPr/>
        </p:nvSpPr>
        <p:spPr>
          <a:xfrm>
            <a:off x="152280" y="4807440"/>
            <a:ext cx="4762800" cy="507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900">
                <a:solidFill>
                  <a:schemeClr val="dk1"/>
                </a:solidFill>
                <a:effectLst/>
                <a:uFillTx/>
                <a:latin typeface="Garet Book"/>
              </a:defRPr>
            </a:pPr>
            <a:r>
              <a:t>Grafik überarbeitet auf der Grundlage von: Europäische Kommission (ohne Datumsangabe) AI Act. https://digital-strategy.ec.europa.eu/en/policies/regulatory-framework-ai (Zuletzt abgerufen am: 26. Februar 2025)</a:t>
            </a:r>
            <a:endParaRPr lang="nl-BE" sz="900" b="0" u="none" strike="noStrike">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 name="Rechteck 12"/>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17" name="PlaceHolder 1"/>
          <p:cNvSpPr>
            <a:spLocks noGrp="1"/>
          </p:cNvSpPr>
          <p:nvPr>
            <p:ph type="subTitle"/>
          </p:nvPr>
        </p:nvSpPr>
        <p:spPr>
          <a:xfrm>
            <a:off x="1523880" y="2880720"/>
            <a:ext cx="914364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defRPr sz="3600" b="1">
                <a:solidFill>
                  <a:schemeClr val="accent4"/>
                </a:solidFill>
                <a:effectLst/>
                <a:uFillTx/>
                <a:latin typeface="Garet Heavy"/>
              </a:defRPr>
            </a:pPr>
            <a:r>
              <a:t>Unverbindliche KI-Governance</a:t>
            </a:r>
            <a:endParaRPr lang="nl-BE" sz="3600" b="0" u="none" strike="noStrike">
              <a:solidFill>
                <a:srgbClr val="000000"/>
              </a:solidFill>
              <a:effectLst/>
              <a:uFillTx/>
              <a:latin typeface="Arial"/>
            </a:endParaRPr>
          </a:p>
        </p:txBody>
      </p:sp>
      <p:sp>
        <p:nvSpPr>
          <p:cNvPr id="118"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19" name="Grafik 4"/>
          <p:cNvPicPr/>
          <p:nvPr/>
        </p:nvPicPr>
        <p:blipFill>
          <a:blip r:embed="rId2"/>
          <a:stretch/>
        </p:blipFill>
        <p:spPr>
          <a:xfrm>
            <a:off x="5058000" y="-2880"/>
            <a:ext cx="2075760" cy="2140560"/>
          </a:xfrm>
          <a:prstGeom prst="rect">
            <a:avLst/>
          </a:prstGeom>
          <a:noFill/>
          <a:ln w="0">
            <a:noFill/>
          </a:ln>
        </p:spPr>
      </p:pic>
    </p:spTree>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2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1151</Words>
  <Application>Microsoft Office PowerPoint</Application>
  <PresentationFormat>Breitbild</PresentationFormat>
  <Paragraphs>80</Paragraphs>
  <Slides>15</Slides>
  <Notes>1</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15</vt:i4>
      </vt:variant>
    </vt:vector>
  </HeadingPairs>
  <TitlesOfParts>
    <vt:vector size="25" baseType="lpstr">
      <vt:lpstr>Garet Book</vt:lpstr>
      <vt:lpstr>Arial</vt:lpstr>
      <vt:lpstr>Calibri</vt:lpstr>
      <vt:lpstr>Aptos</vt:lpstr>
      <vt:lpstr>Times New Roman</vt:lpstr>
      <vt:lpstr>Wingdings</vt:lpstr>
      <vt:lpstr>Garet Heavy</vt:lpstr>
      <vt:lpstr>Symbol</vt:lpstr>
      <vt:lpstr>Office Theme</vt:lpstr>
      <vt:lpstr>2_Benutzerdefiniertes Design</vt:lpstr>
      <vt:lpstr>KI-Governance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subject/>
  <dc:creator>Bastian</dc:creator>
  <dc:description/>
  <cp:lastModifiedBy>lfender</cp:lastModifiedBy>
  <cp:revision>69</cp:revision>
  <dcterms:created xsi:type="dcterms:W3CDTF">2022-04-07T07:53:06Z</dcterms:created>
  <dcterms:modified xsi:type="dcterms:W3CDTF">2026-06-08T08:58:18Z</dcterms:modified>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Breitbild</vt:lpwstr>
  </property>
  <property fmtid="{D5CDD505-2E9C-101B-9397-08002B2CF9AE}" pid="3" name="Slides">
    <vt:i4>15</vt:i4>
  </property>
</Properties>
</file>