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493" r:id="rId17"/>
  </p:sldIdLst>
  <p:sldSz cx="12192000" cy="6858000"/>
  <p:notesSz cx="7559675" cy="10691813"/>
  <p:embeddedFontLst>
    <p:embeddedFont>
      <p:font typeface="Garet Book" pitchFamily="2" charset="0"/>
      <p:regular r:id="rId18"/>
    </p:embeddedFont>
    <p:embeddedFont>
      <p:font typeface="Garet Heavy" pitchFamily="2" charset="0"/>
      <p:bold r:id="rId1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22814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74454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19517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776186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4591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592041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81412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204763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11334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604348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587717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466116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s://www.un.org/sites/un2.un.org/files/governing_ai_for_humanity_final_report_en.pdf"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learning-corner.learning.europa.eu/learning-materials/use-artificial-intelligence-ai-and-data-teaching-and-learning_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chulministerium.nrw/system/files/media/document/file/handlungsleitfaden_ki_msb_nrw_230223.pdf"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oecd.ai/en/dashboards/overview"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80/03071847.2019.1694260"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hyperlink" Target="https://doi.org/10.1007/s43681-022-00143-x" TargetMode="External"/><Relationship Id="rId5" Type="http://schemas.openxmlformats.org/officeDocument/2006/relationships/hyperlink" Target="https://doi.org/10.1109/MIC.2017.4180835" TargetMode="External"/><Relationship Id="rId4" Type="http://schemas.openxmlformats.org/officeDocument/2006/relationships/hyperlink" Target="https://doi.org/10.1098/rsta.2018.008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emocracy-ai.eu/nl" TargetMode="External"/><Relationship Id="rId2" Type="http://schemas.openxmlformats.org/officeDocument/2006/relationships/image" Target="../media/image13.png"/><Relationship Id="rId1" Type="http://schemas.openxmlformats.org/officeDocument/2006/relationships/slideLayout" Target="../slideLayouts/slideLayout17.xml"/><Relationship Id="rId5" Type="http://schemas.openxmlformats.org/officeDocument/2006/relationships/image" Target="../media/image14.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doi.org/10.1109/MIC.2017.4180835"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t>AI Governance</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151520"/>
            <a:ext cx="10548360" cy="109730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defRPr>
            </a:pPr>
            <a:r>
              <a:t>Module 3 – AI Governance, ethiek, mensenrechten en democratie Leseenheid 1 – Lokaal, regionaal, nationaal en Europees: </a:t>
            </a:r>
            <a:br>
              <a:rPr sz="2400" dirty="0"/>
            </a:br>
            <a:r>
              <a:t>AI Governance in één oogopslag</a:t>
            </a:r>
            <a:endParaRPr lang="nl-BE" sz="2400" b="0" u="none" strike="noStrike" dirty="0">
              <a:solidFill>
                <a:srgbClr val="000000"/>
              </a:solidFill>
              <a:effectLst/>
              <a:uFillTx/>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1" name="Grafik 1"/>
          <p:cNvPicPr/>
          <p:nvPr/>
        </p:nvPicPr>
        <p:blipFill>
          <a:blip r:embed="rId2"/>
          <a:stretch/>
        </p:blipFill>
        <p:spPr>
          <a:xfrm>
            <a:off x="11164320" y="5798160"/>
            <a:ext cx="1027440" cy="1059480"/>
          </a:xfrm>
          <a:prstGeom prst="rect">
            <a:avLst/>
          </a:prstGeom>
          <a:noFill/>
          <a:ln w="0">
            <a:noFill/>
          </a:ln>
        </p:spPr>
      </p:pic>
      <p:sp>
        <p:nvSpPr>
          <p:cNvPr id="122"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Onvolledig overzicht</a:t>
            </a:r>
            <a:endParaRPr lang="nl-BE" sz="3200" b="0" u="none" strike="noStrike">
              <a:solidFill>
                <a:srgbClr val="000000"/>
              </a:solidFill>
              <a:effectLst/>
              <a:uFillTx/>
              <a:latin typeface="Arial"/>
            </a:endParaRPr>
          </a:p>
        </p:txBody>
      </p:sp>
      <p:sp>
        <p:nvSpPr>
          <p:cNvPr id="123" name="Rechteck 8"/>
          <p:cNvSpPr/>
          <p:nvPr/>
        </p:nvSpPr>
        <p:spPr>
          <a:xfrm>
            <a:off x="0" y="363636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4" name="Rechteck 9"/>
          <p:cNvSpPr/>
          <p:nvPr/>
        </p:nvSpPr>
        <p:spPr>
          <a:xfrm>
            <a:off x="0" y="143820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5"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19999"/>
          </a:bodyPr>
          <a:lstStyle/>
          <a:p>
            <a:pPr indent="0" defTabSz="914400">
              <a:lnSpc>
                <a:spcPct val="100000"/>
              </a:lnSpc>
              <a:spcBef>
                <a:spcPts val="1001"/>
              </a:spcBef>
              <a:buNone/>
              <a:tabLst>
                <a:tab pos="0" algn="l"/>
              </a:tabLst>
              <a:defRPr sz="2000">
                <a:solidFill>
                  <a:schemeClr val="accent4"/>
                </a:solidFill>
                <a:effectLst/>
                <a:uFillTx/>
                <a:latin typeface="Garet Heavy"/>
              </a:defRPr>
            </a:pPr>
            <a:r>
              <a:t>VN: </a:t>
            </a:r>
            <a:r>
              <a:rPr u="sng">
                <a:hlinkClick r:id="rId3"/>
              </a:rPr>
              <a:t>'Governing AI for Humanity'</a:t>
            </a:r>
            <a:endParaRPr lang="de-DE" sz="2000" b="0" u="none" strike="noStrike">
              <a:solidFill>
                <a:schemeClr val="dk1"/>
              </a:solidFill>
              <a:effectLst/>
              <a:uFillTx/>
              <a:latin typeface="Garet Book"/>
            </a:endParaRPr>
          </a:p>
        </p:txBody>
      </p:sp>
      <p:sp>
        <p:nvSpPr>
          <p:cNvPr id="126" name="Inhaltsplatzhalter 2"/>
          <p:cNvSpPr/>
          <p:nvPr/>
        </p:nvSpPr>
        <p:spPr>
          <a:xfrm>
            <a:off x="457200" y="366552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19999"/>
          </a:bodyPr>
          <a:lstStyle/>
          <a:p>
            <a:pPr defTabSz="914400">
              <a:lnSpc>
                <a:spcPct val="100000"/>
              </a:lnSpc>
              <a:spcBef>
                <a:spcPts val="1001"/>
              </a:spcBef>
              <a:tabLst>
                <a:tab pos="0" algn="l"/>
              </a:tabLst>
              <a:defRPr sz="2000">
                <a:solidFill>
                  <a:schemeClr val="accent4"/>
                </a:solidFill>
                <a:effectLst/>
                <a:uFillTx/>
                <a:latin typeface="Garet Heavy"/>
              </a:defRPr>
            </a:pPr>
            <a:r>
              <a:t>EU: </a:t>
            </a:r>
            <a:r>
              <a:rPr u="sng">
                <a:hlinkClick r:id="rId4"/>
              </a:rPr>
              <a:t>'Ethische richtlijnen voor het gebruik van AI en data bij onderwijs en leren'</a:t>
            </a:r>
            <a:endParaRPr lang="nl-BE" sz="2000" b="0" u="none" strike="noStrike">
              <a:solidFill>
                <a:srgbClr val="000000"/>
              </a:solidFill>
              <a:effectLst/>
              <a:uFillTx/>
              <a:latin typeface="Arial"/>
            </a:endParaRPr>
          </a:p>
        </p:txBody>
      </p:sp>
      <p:sp>
        <p:nvSpPr>
          <p:cNvPr id="127" name="Textfeld 4"/>
          <p:cNvSpPr/>
          <p:nvPr/>
        </p:nvSpPr>
        <p:spPr>
          <a:xfrm>
            <a:off x="554760" y="1993320"/>
            <a:ext cx="5540760" cy="11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erkent de talrijke maatschappelijke risico's van AI en roept op tot wereldwijde governance, verantwoordingsplicht en transparantie</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signaleert een aanzienlijke kloof tussen de vertegenwoordiging van het Globale Noorden en het Globale Zuiden</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AI Governance met inachtneming van de SDG's</a:t>
            </a:r>
            <a:endParaRPr lang="nl-BE" sz="1400" b="0" u="none" strike="noStrike">
              <a:solidFill>
                <a:srgbClr val="000000"/>
              </a:solidFill>
              <a:effectLst/>
              <a:uFillTx/>
              <a:latin typeface="Arial"/>
            </a:endParaRPr>
          </a:p>
        </p:txBody>
      </p:sp>
      <p:sp>
        <p:nvSpPr>
          <p:cNvPr id="128" name="Textfeld 7"/>
          <p:cNvSpPr/>
          <p:nvPr/>
        </p:nvSpPr>
        <p:spPr>
          <a:xfrm>
            <a:off x="6095880" y="199008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Aanbeveling 1: internationaal wetenschappelijk panel</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Aanbeveling 2: Beleidsdialoog over AI governance</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Aanbeveling 3: uitwisseling van AI-normen […]</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Aanbeveling 6: wereldwijd AI-datakader</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Aanbeveling 7: AI-bureau binnen het VN-secretariaat</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29" name="Textfeld 12"/>
          <p:cNvSpPr/>
          <p:nvPr/>
        </p:nvSpPr>
        <p:spPr>
          <a:xfrm>
            <a:off x="554760" y="421092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specifieke voorbeelden en elementaire usecases ter onderbouwing van ethische overwegingen en vereisten</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onderdeel van het EU-actieplan voor digitaal onderwijs en gerelateerd aan DigComp 2.2 en DigCompEdu, die de digitale competenties van leerkrachten en burgers definiëren</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30" name="Textfeld 13"/>
          <p:cNvSpPr/>
          <p:nvPr/>
        </p:nvSpPr>
        <p:spPr>
          <a:xfrm>
            <a:off x="6095880" y="4210920"/>
            <a:ext cx="5540760" cy="95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stelt docenten in staat om, in samenwerking met leerlingen, AI- en databeheersmaatregelen voor hun klas te ontwikkelen </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32" name="Grafik 1"/>
          <p:cNvPicPr/>
          <p:nvPr/>
        </p:nvPicPr>
        <p:blipFill>
          <a:blip r:embed="rId2"/>
          <a:stretch/>
        </p:blipFill>
        <p:spPr>
          <a:xfrm>
            <a:off x="11164320" y="5798160"/>
            <a:ext cx="1027440" cy="1059480"/>
          </a:xfrm>
          <a:prstGeom prst="rect">
            <a:avLst/>
          </a:prstGeom>
          <a:noFill/>
          <a:ln w="0">
            <a:noFill/>
          </a:ln>
        </p:spPr>
      </p:pic>
      <p:sp>
        <p:nvSpPr>
          <p:cNvPr id="133"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Onvolledig overzicht</a:t>
            </a:r>
            <a:endParaRPr lang="nl-BE" sz="3200" b="0" u="none" strike="noStrike">
              <a:solidFill>
                <a:srgbClr val="000000"/>
              </a:solidFill>
              <a:effectLst/>
              <a:uFillTx/>
              <a:latin typeface="Arial"/>
            </a:endParaRPr>
          </a:p>
        </p:txBody>
      </p:sp>
      <p:sp>
        <p:nvSpPr>
          <p:cNvPr id="134" name="Rechteck 8"/>
          <p:cNvSpPr/>
          <p:nvPr/>
        </p:nvSpPr>
        <p:spPr>
          <a:xfrm>
            <a:off x="0" y="32893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5" name="Rechteck 9"/>
          <p:cNvSpPr/>
          <p:nvPr/>
        </p:nvSpPr>
        <p:spPr>
          <a:xfrm>
            <a:off x="0" y="141169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6"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9999"/>
          </a:bodyPr>
          <a:lstStyle/>
          <a:p>
            <a:pPr indent="0" defTabSz="914400">
              <a:lnSpc>
                <a:spcPct val="100000"/>
              </a:lnSpc>
              <a:spcBef>
                <a:spcPts val="1001"/>
              </a:spcBef>
              <a:buNone/>
              <a:tabLst>
                <a:tab pos="0" algn="l"/>
              </a:tabLst>
              <a:defRPr sz="1850">
                <a:solidFill>
                  <a:schemeClr val="accent4"/>
                </a:solidFill>
                <a:effectLst/>
                <a:uFillTx/>
                <a:latin typeface="Garet Heavy"/>
              </a:defRPr>
            </a:pPr>
            <a:r>
              <a:t>Regionaal voorbeeld: </a:t>
            </a:r>
            <a:r>
              <a:rPr u="sng">
                <a:hlinkClick r:id="rId3"/>
              </a:rPr>
              <a:t>'Richtlijnen van het ministerie van Onderwijs van Noordrijn-Westfalen'</a:t>
            </a:r>
            <a:endParaRPr lang="de-DE" sz="1850" b="0" u="none" strike="noStrike">
              <a:solidFill>
                <a:schemeClr val="dk1"/>
              </a:solidFill>
              <a:effectLst/>
              <a:uFillTx/>
              <a:latin typeface="Garet Book"/>
            </a:endParaRPr>
          </a:p>
        </p:txBody>
      </p:sp>
      <p:sp>
        <p:nvSpPr>
          <p:cNvPr id="137" name="Inhaltsplatzhalter 2"/>
          <p:cNvSpPr/>
          <p:nvPr/>
        </p:nvSpPr>
        <p:spPr>
          <a:xfrm>
            <a:off x="457200" y="330984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lnSpcReduction="9999"/>
          </a:bodyPr>
          <a:lstStyle/>
          <a:p>
            <a:pPr defTabSz="914400">
              <a:lnSpc>
                <a:spcPct val="100000"/>
              </a:lnSpc>
              <a:spcBef>
                <a:spcPts val="1001"/>
              </a:spcBef>
              <a:tabLst>
                <a:tab pos="0" algn="l"/>
              </a:tabLst>
              <a:defRPr sz="2000">
                <a:solidFill>
                  <a:schemeClr val="accent4"/>
                </a:solidFill>
                <a:effectLst/>
                <a:uFillTx/>
                <a:latin typeface="Garet Heavy"/>
              </a:defRPr>
            </a:pPr>
            <a:r>
              <a:t>En nog veel meer:</a:t>
            </a:r>
            <a:endParaRPr lang="nl-BE" sz="2000" b="0" u="none" strike="noStrike">
              <a:solidFill>
                <a:srgbClr val="000000"/>
              </a:solidFill>
              <a:effectLst/>
              <a:uFillTx/>
              <a:latin typeface="Arial"/>
            </a:endParaRPr>
          </a:p>
        </p:txBody>
      </p:sp>
      <p:sp>
        <p:nvSpPr>
          <p:cNvPr id="138" name="Textfeld 3"/>
          <p:cNvSpPr/>
          <p:nvPr/>
        </p:nvSpPr>
        <p:spPr>
          <a:xfrm>
            <a:off x="595800" y="3842640"/>
            <a:ext cx="1002708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800">
                <a:solidFill>
                  <a:schemeClr val="dk1"/>
                </a:solidFill>
                <a:effectLst/>
                <a:uFillTx/>
                <a:latin typeface="Garet Book"/>
              </a:defRPr>
            </a:pPr>
            <a:r>
              <a:t>Veel sectoren hebben sectorspecifieke kaders ontwikkeld die zijn afgestemd op hun specifieke behoeften en obstakels. Met name in het schoolonderwijs hebben nationale, regionale en lokale schoolautoriteiten specifieke governance-benaderingen ontwikkeld waarmee onderwijzers vertrouwd moeten zijn.</a:t>
            </a:r>
            <a:endParaRPr lang="nl-BE" sz="1800" b="0" u="none" strike="noStrike">
              <a:solidFill>
                <a:srgbClr val="000000"/>
              </a:solidFill>
              <a:effectLst/>
              <a:uFillTx/>
              <a:latin typeface="Arial"/>
            </a:endParaRPr>
          </a:p>
        </p:txBody>
      </p:sp>
      <p:sp>
        <p:nvSpPr>
          <p:cNvPr id="139" name="Textfeld 6"/>
          <p:cNvSpPr/>
          <p:nvPr/>
        </p:nvSpPr>
        <p:spPr>
          <a:xfrm>
            <a:off x="554760" y="1993320"/>
            <a:ext cx="5540760" cy="116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focus op GenAI in de klas</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gemakkelijk toegankelijke technische basiskennis over GenAI</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juridische randvoorwaarden voor gebruik in een onderwijscontext</a:t>
            </a:r>
            <a:endParaRPr lang="nl-BE" sz="1400" b="0" u="none" strike="noStrike">
              <a:solidFill>
                <a:srgbClr val="000000"/>
              </a:solidFill>
              <a:effectLst/>
              <a:uFillTx/>
              <a:latin typeface="Arial"/>
            </a:endParaRPr>
          </a:p>
        </p:txBody>
      </p:sp>
      <p:sp>
        <p:nvSpPr>
          <p:cNvPr id="140" name="Textfeld 12"/>
          <p:cNvSpPr/>
          <p:nvPr/>
        </p:nvSpPr>
        <p:spPr>
          <a:xfrm>
            <a:off x="6095880" y="1984680"/>
            <a:ext cx="5540760" cy="94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defRPr sz="1400">
                <a:solidFill>
                  <a:schemeClr val="dk1"/>
                </a:solidFill>
                <a:effectLst/>
                <a:uFillTx/>
                <a:latin typeface="Garet Book"/>
              </a:defRPr>
            </a:pPr>
            <a:r>
              <a:t>praktische tips voor het verantwoord gebruiken van GenAI in de klas</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defRPr sz="1400">
                <a:solidFill>
                  <a:schemeClr val="dk1"/>
                </a:solidFill>
                <a:effectLst/>
                <a:uFillTx/>
                <a:latin typeface="Garet Book"/>
              </a:defRPr>
            </a:pPr>
            <a:r>
              <a:t>onderscheid tussen technologische, sociaal-culturele en toepassingsgerichte perspectieven op GenAI</a:t>
            </a:r>
            <a:endParaRPr lang="nl-BE" sz="14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4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3" name="Grafik 1"/>
          <p:cNvPicPr/>
          <p:nvPr/>
        </p:nvPicPr>
        <p:blipFill>
          <a:blip r:embed="rId2"/>
          <a:stretch/>
        </p:blipFill>
        <p:spPr>
          <a:xfrm>
            <a:off x="11164320" y="5798160"/>
            <a:ext cx="1027440" cy="1059480"/>
          </a:xfrm>
          <a:prstGeom prst="rect">
            <a:avLst/>
          </a:prstGeom>
          <a:noFill/>
          <a:ln w="0">
            <a:noFill/>
          </a:ln>
        </p:spPr>
      </p:pic>
      <p:sp>
        <p:nvSpPr>
          <p:cNvPr id="14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Onderzoeksmaatregel</a:t>
            </a:r>
            <a:endParaRPr lang="nl-BE" sz="3200" b="0" u="none" strike="noStrike">
              <a:solidFill>
                <a:srgbClr val="000000"/>
              </a:solidFill>
              <a:effectLst/>
              <a:uFillTx/>
              <a:latin typeface="Arial"/>
            </a:endParaRPr>
          </a:p>
        </p:txBody>
      </p:sp>
      <p:sp>
        <p:nvSpPr>
          <p:cNvPr id="145" name="PlaceHolder 1"/>
          <p:cNvSpPr>
            <a:spLocks noGrp="1"/>
          </p:cNvSpPr>
          <p:nvPr>
            <p:ph/>
          </p:nvPr>
        </p:nvSpPr>
        <p:spPr>
          <a:xfrm>
            <a:off x="1063080" y="2297880"/>
            <a:ext cx="7729560" cy="27590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t>Maak je eigen overzicht van (regionale en lokale) AI-governance-initiatieven voor jouw specifieke context (bijv. richtlijnen van de regionale of nationale overheid, lokale schoolautoriteiten, enz.). Je kunt bijvoorbeeld de </a:t>
            </a:r>
            <a:r>
              <a:rPr u="sng">
                <a:hlinkClick r:id="rId3"/>
              </a:rPr>
              <a:t>OECD.AI-database</a:t>
            </a:r>
            <a:r>
              <a:t> als uitgangspunt gebruiken.</a:t>
            </a:r>
            <a:endParaRPr lang="de-DE" sz="2800" b="0" u="none" strike="noStrike">
              <a:solidFill>
                <a:schemeClr val="dk1"/>
              </a:solidFill>
              <a:effectLst/>
              <a:uFillTx/>
              <a:latin typeface="Garet Book"/>
            </a:endParaRPr>
          </a:p>
        </p:txBody>
      </p:sp>
      <p:sp>
        <p:nvSpPr>
          <p:cNvPr id="146" name="Inhaltsplatzhalter 2"/>
          <p:cNvSpPr/>
          <p:nvPr/>
        </p:nvSpPr>
        <p:spPr>
          <a:xfrm>
            <a:off x="9959040" y="90900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t>Werkwijze </a:t>
            </a:r>
            <a:br>
              <a:rPr sz="2000"/>
            </a:br>
            <a:r>
              <a:t>(30 min.):</a:t>
            </a:r>
            <a:endParaRPr lang="nl-BE" sz="20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t>Krijg een overzicht: wat is nieuw, wat weet je al?</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t>Worden die strategieën toegepast binnen jullie instelling? </a:t>
            </a:r>
            <a:br>
              <a:rPr sz="1800"/>
            </a:br>
            <a:r>
              <a:t>Zo ja, zijn ze doeltreffend?</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t>Wat is de belangrijkste focus van de strategie?</a:t>
            </a:r>
            <a:endParaRPr lang="nl-BE" sz="18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8" name="Grafik 1"/>
          <p:cNvPicPr/>
          <p:nvPr/>
        </p:nvPicPr>
        <p:blipFill>
          <a:blip r:embed="rId2"/>
          <a:stretch/>
        </p:blipFill>
        <p:spPr>
          <a:xfrm>
            <a:off x="11164320" y="5798160"/>
            <a:ext cx="1027440" cy="1059480"/>
          </a:xfrm>
          <a:prstGeom prst="rect">
            <a:avLst/>
          </a:prstGeom>
          <a:noFill/>
          <a:ln w="0">
            <a:noFill/>
          </a:ln>
        </p:spPr>
      </p:pic>
      <p:sp>
        <p:nvSpPr>
          <p:cNvPr id="14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Onderzoeksmaatregel</a:t>
            </a:r>
            <a:endParaRPr lang="nl-BE" sz="3200" b="0" u="none" strike="noStrike" dirty="0">
              <a:solidFill>
                <a:srgbClr val="000000"/>
              </a:solidFill>
              <a:effectLst/>
              <a:uFillTx/>
              <a:latin typeface="Arial"/>
            </a:endParaRPr>
          </a:p>
        </p:txBody>
      </p:sp>
      <p:sp>
        <p:nvSpPr>
          <p:cNvPr id="150"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2800">
                <a:solidFill>
                  <a:schemeClr val="dk1"/>
                </a:solidFill>
                <a:effectLst/>
                <a:uFillTx/>
                <a:latin typeface="Garet Book"/>
              </a:defRPr>
            </a:pPr>
            <a:r>
              <a:t>Maak een overzicht van AI-governance-initiatieven voor jouw specifieke context (bijv. richtlijnen van de regionale of nationale overheid, lokale schoolautoriteiten, enz.)</a:t>
            </a:r>
            <a:endParaRPr lang="de-DE" sz="2800" b="0" u="none" strike="noStrike">
              <a:solidFill>
                <a:schemeClr val="dk1"/>
              </a:solidFill>
              <a:effectLst/>
              <a:uFillTx/>
              <a:latin typeface="Garet Book"/>
            </a:endParaRPr>
          </a:p>
        </p:txBody>
      </p:sp>
      <p:sp>
        <p:nvSpPr>
          <p:cNvPr id="151" name="Inhaltsplatzhalter 2"/>
          <p:cNvSpPr/>
          <p:nvPr/>
        </p:nvSpPr>
        <p:spPr>
          <a:xfrm>
            <a:off x="1211040" y="3902040"/>
            <a:ext cx="9769320" cy="183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90000"/>
              </a:lnSpc>
              <a:spcBef>
                <a:spcPts val="1001"/>
              </a:spcBef>
              <a:tabLst>
                <a:tab pos="0" algn="l"/>
              </a:tabLst>
              <a:defRPr sz="2800" b="1">
                <a:solidFill>
                  <a:schemeClr val="dk1"/>
                </a:solidFill>
                <a:effectLst/>
                <a:uFillTx/>
                <a:latin typeface="Garet Book"/>
              </a:defRPr>
            </a:pPr>
            <a:r>
              <a:t>Discussies in kleine groepen (3–4 personen, 10 min.):</a:t>
            </a:r>
            <a:endParaRPr lang="nl-BE" sz="2800" b="0" u="none" strike="noStrike">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defRPr sz="2800">
                <a:solidFill>
                  <a:schemeClr val="dk1"/>
                </a:solidFill>
                <a:effectLst/>
                <a:uFillTx/>
                <a:latin typeface="Garet Book"/>
              </a:defRPr>
            </a:pPr>
            <a:r>
              <a:t>Welke strategieën vind je effectief en mogelijk toepasbaar in jouw context?</a:t>
            </a:r>
            <a:endParaRPr lang="nl-BE" sz="2800" b="0" u="none" strike="noStrike">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defRPr sz="2800">
                <a:solidFill>
                  <a:schemeClr val="dk1"/>
                </a:solidFill>
                <a:effectLst/>
                <a:uFillTx/>
                <a:latin typeface="Garet Book"/>
              </a:defRPr>
            </a:pPr>
            <a:r>
              <a:t>Verschillen en overeenkomsten?</a:t>
            </a:r>
            <a:endParaRPr lang="nl-BE" sz="2800" b="0" u="none" strike="noStrike">
              <a:solidFill>
                <a:srgbClr val="000000"/>
              </a:solidFill>
              <a:effectLst/>
              <a:uFillTx/>
              <a:latin typeface="Arial"/>
            </a:endParaRPr>
          </a:p>
          <a:p>
            <a:pPr algn="ctr" defTabSz="914400">
              <a:lnSpc>
                <a:spcPct val="90000"/>
              </a:lnSpc>
              <a:spcBef>
                <a:spcPts val="1001"/>
              </a:spcBef>
              <a:tabLst>
                <a:tab pos="0" algn="l"/>
              </a:tabLst>
            </a:pPr>
            <a:endParaRPr lang="nl-BE" sz="36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53" name="Grafik 1"/>
          <p:cNvPicPr/>
          <p:nvPr/>
        </p:nvPicPr>
        <p:blipFill>
          <a:blip r:embed="rId2"/>
          <a:stretch/>
        </p:blipFill>
        <p:spPr>
          <a:xfrm>
            <a:off x="11164320" y="5798160"/>
            <a:ext cx="1027440" cy="1059480"/>
          </a:xfrm>
          <a:prstGeom prst="rect">
            <a:avLst/>
          </a:prstGeom>
          <a:noFill/>
          <a:ln w="0">
            <a:noFill/>
          </a:ln>
        </p:spPr>
      </p:pic>
      <p:sp>
        <p:nvSpPr>
          <p:cNvPr id="15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Bronnen</a:t>
            </a:r>
            <a:endParaRPr lang="nl-BE" sz="3200" b="0" u="none" strike="noStrike">
              <a:solidFill>
                <a:srgbClr val="000000"/>
              </a:solidFill>
              <a:effectLst/>
              <a:uFillTx/>
              <a:latin typeface="Arial"/>
            </a:endParaRPr>
          </a:p>
        </p:txBody>
      </p:sp>
      <p:sp>
        <p:nvSpPr>
          <p:cNvPr id="155"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marL="450850" indent="-450850">
              <a:spcBef>
                <a:spcPts val="1001"/>
              </a:spcBef>
              <a:tabLst>
                <a:tab pos="0" algn="l"/>
              </a:tabLst>
              <a:defRPr sz="1400">
                <a:effectLst/>
                <a:latin typeface="+mn-lt"/>
              </a:defRPr>
            </a:pPr>
            <a:r>
              <a:t>Butcher, J., en Beridze, I. (2019). Wat is de stand van zaken op het gebied van kunstmatige intelligentie op wereldniveau? </a:t>
            </a:r>
            <a:r>
              <a:rPr i="1"/>
              <a:t>The RUSI Journal</a:t>
            </a:r>
            <a:r>
              <a:t>, </a:t>
            </a:r>
            <a:r>
              <a:rPr i="1"/>
              <a:t>164</a:t>
            </a:r>
            <a:r>
              <a:t>(5–6), 88–96. </a:t>
            </a:r>
            <a:r>
              <a:rPr>
                <a:hlinkClick r:id="rId3"/>
              </a:rPr>
              <a:t>https://doi.org/10.1080/03071847.2019.1694260</a:t>
            </a:r>
            <a:endParaRPr lang="en-US" sz="1400" dirty="0">
              <a:effectLst/>
              <a:latin typeface="+mn-lt"/>
            </a:endParaRPr>
          </a:p>
          <a:p>
            <a:pPr marL="450850" indent="-450850">
              <a:spcBef>
                <a:spcPts val="1001"/>
              </a:spcBef>
              <a:tabLst>
                <a:tab pos="0" algn="l"/>
              </a:tabLst>
              <a:defRPr sz="1400">
                <a:effectLst/>
                <a:latin typeface="+mn-lt"/>
              </a:defRPr>
            </a:pPr>
            <a:r>
              <a:t>Floridi, L. (2018). Soft ethics, the governance of the digital and the General Data Protection Regulation. </a:t>
            </a:r>
            <a:r>
              <a:rPr i="1"/>
              <a:t>Philosophical Transactions of the Royal Society A: Mathematical, Physical and Engineering Sciences</a:t>
            </a:r>
            <a:r>
              <a:t>, </a:t>
            </a:r>
            <a:r>
              <a:rPr i="1"/>
              <a:t>376</a:t>
            </a:r>
            <a:r>
              <a:t>(2133), 20180081. </a:t>
            </a:r>
            <a:r>
              <a:rPr>
                <a:hlinkClick r:id="rId4"/>
              </a:rPr>
              <a:t>https://doi.org/10.1098/rsta.2018.0081</a:t>
            </a:r>
            <a:endParaRPr lang="en-US" sz="1400" dirty="0">
              <a:effectLst/>
              <a:latin typeface="+mn-lt"/>
            </a:endParaRPr>
          </a:p>
          <a:p>
            <a:pPr marL="450850" indent="-450850">
              <a:spcBef>
                <a:spcPts val="1001"/>
              </a:spcBef>
              <a:tabLst>
                <a:tab pos="0" algn="l"/>
              </a:tabLst>
              <a:defRPr sz="1400">
                <a:effectLst/>
                <a:latin typeface="+mn-lt"/>
              </a:defRPr>
            </a:pPr>
            <a:r>
              <a:t>Gasser, U., en Almeida, V. A. F. (2017). Een gelaagd model voor AI Governance. </a:t>
            </a:r>
            <a:r>
              <a:rPr i="1"/>
              <a:t>IEEE Internet Computing</a:t>
            </a:r>
            <a:r>
              <a:t>, </a:t>
            </a:r>
            <a:r>
              <a:rPr i="1"/>
              <a:t>21</a:t>
            </a:r>
            <a:r>
              <a:t>(6), 58–62. IEEE Internet Computing. </a:t>
            </a:r>
            <a:r>
              <a:rPr>
                <a:hlinkClick r:id="rId5"/>
              </a:rPr>
              <a:t>https://doi.org/10.1109/MIC.2017.4180835</a:t>
            </a:r>
            <a:endParaRPr lang="en-US" sz="1400" dirty="0">
              <a:effectLst/>
              <a:latin typeface="+mn-lt"/>
            </a:endParaRPr>
          </a:p>
          <a:p>
            <a:pPr marL="450850" indent="-450850">
              <a:spcBef>
                <a:spcPts val="1001"/>
              </a:spcBef>
              <a:tabLst>
                <a:tab pos="0" algn="l"/>
              </a:tabLst>
              <a:defRPr sz="1400">
                <a:effectLst/>
                <a:latin typeface="+mn-lt"/>
              </a:defRPr>
            </a:pPr>
            <a:r>
              <a:t>Mäntymäki, M., Minkkinen, M., Birkstedt, T., en Viljanen, M. (2022). Defining organizational AI governance. </a:t>
            </a:r>
            <a:r>
              <a:rPr i="1"/>
              <a:t>AI and Ethics</a:t>
            </a:r>
            <a:r>
              <a:t>, </a:t>
            </a:r>
            <a:r>
              <a:rPr i="1"/>
              <a:t>2</a:t>
            </a:r>
            <a:r>
              <a:t>(4), 603–609. </a:t>
            </a:r>
            <a:r>
              <a:rPr>
                <a:hlinkClick r:id="rId6"/>
              </a:rPr>
              <a:t>https://doi.org/10.1007/s43681-022-00143-x</a:t>
            </a:r>
            <a:endParaRPr lang="en-US" sz="1400" dirty="0">
              <a:effectLst/>
              <a:latin typeface="+mn-lt"/>
            </a:endParaRPr>
          </a:p>
          <a:p>
            <a:pPr marL="450850" indent="-450850">
              <a:spcBef>
                <a:spcPts val="1001"/>
              </a:spcBef>
              <a:tabLst>
                <a:tab pos="0" algn="l"/>
              </a:tabLst>
            </a:pPr>
            <a:endParaRPr lang="en-US" sz="1200" dirty="0">
              <a:effectLst/>
              <a:latin typeface="+mn-lt"/>
            </a:endParaRPr>
          </a:p>
          <a:p>
            <a:pPr indent="0" defTabSz="914400">
              <a:lnSpc>
                <a:spcPct val="90000"/>
              </a:lnSpc>
              <a:spcBef>
                <a:spcPts val="1001"/>
              </a:spcBef>
              <a:buNone/>
              <a:tabLst>
                <a:tab pos="0" algn="l"/>
              </a:tabLst>
            </a:pPr>
            <a:endParaRPr lang="de-DE" sz="120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17240"/>
            <a:ext cx="10584360" cy="890120"/>
            <a:chOff x="1369440" y="5617240"/>
            <a:chExt cx="10584360" cy="89012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17240"/>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cs typeface="+mn-cs"/>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kumimoji="0" lang="nl-NL" sz="900" b="0" i="0" u="none" strike="noStrike" kern="1200" cap="none" spc="0" normalizeH="0" baseline="0" noProof="0" dirty="0">
                  <a:ln>
                    <a:noFill/>
                  </a:ln>
                  <a:solidFill>
                    <a:srgbClr val="1F2328"/>
                  </a:solidFill>
                  <a:effectLst/>
                  <a:uLnTx/>
                  <a:uFillTx/>
                  <a:latin typeface="Garet Book" pitchFamily="2" charset="0"/>
                  <a:cs typeface="+mn-cs"/>
                </a:rPr>
              </a:br>
              <a:r>
                <a:rPr kumimoji="0" lang="de-DE" sz="900" b="1" i="0" u="none" strike="noStrike" kern="1200" cap="none" spc="0" normalizeH="0" baseline="0" noProof="0" dirty="0" err="1">
                  <a:ln>
                    <a:noFill/>
                  </a:ln>
                  <a:solidFill>
                    <a:srgbClr val="0B163B"/>
                  </a:solidFill>
                  <a:effectLst/>
                  <a:uLnTx/>
                  <a:uFillTx/>
                  <a:latin typeface="Garet Book"/>
                  <a:cs typeface="+mn-cs"/>
                </a:rPr>
                <a:t>Projectnr</a:t>
              </a:r>
              <a:r>
                <a:rPr kumimoji="0" lang="de-DE" sz="900" b="1" i="0" u="none" strike="noStrike" kern="1200" cap="none" spc="0" normalizeH="0" baseline="0" noProof="0" dirty="0">
                  <a:ln>
                    <a:noFill/>
                  </a:ln>
                  <a:solidFill>
                    <a:srgbClr val="0B163B"/>
                  </a:solidFill>
                  <a:effectLst/>
                  <a:uLnTx/>
                  <a:uFillTx/>
                  <a:latin typeface="Garet Book"/>
                  <a:cs typeface="+mn-cs"/>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dirty="0">
                    <a:ln>
                      <a:noFill/>
                    </a:ln>
                    <a:solidFill>
                      <a:srgbClr val="0B163B"/>
                    </a:solidFill>
                    <a:effectLst/>
                    <a:uLnTx/>
                    <a:uFillTx/>
                    <a:latin typeface="Garet Book"/>
                    <a:cs typeface="+mn-cs"/>
                  </a:rPr>
                  <a:t>Copyright © 2026 door </a:t>
                </a:r>
                <a:r>
                  <a:rPr kumimoji="0" sz="900" b="0" i="0" u="sng" strike="noStrike" kern="1200" cap="none" spc="0" normalizeH="0" baseline="0" noProof="0" dirty="0">
                    <a:ln>
                      <a:noFill/>
                    </a:ln>
                    <a:solidFill>
                      <a:srgbClr val="1F2C8F"/>
                    </a:solidFill>
                    <a:effectLst/>
                    <a:uLnTx/>
                    <a:uFillTx/>
                    <a:latin typeface="Garet Book"/>
                    <a:cs typeface="+mn-cs"/>
                    <a:hlinkClick r:id="rId3"/>
                  </a:rPr>
                  <a:t>het </a:t>
                </a:r>
                <a:r>
                  <a:rPr kumimoji="0" sz="900" b="0" i="0" u="sng" strike="noStrike" kern="1200" cap="none" spc="0" normalizeH="0" baseline="0" noProof="0" dirty="0" err="1">
                    <a:ln>
                      <a:noFill/>
                    </a:ln>
                    <a:solidFill>
                      <a:srgbClr val="1F2C8F"/>
                    </a:solidFill>
                    <a:effectLst/>
                    <a:uLnTx/>
                    <a:uFillTx/>
                    <a:latin typeface="Garet Book"/>
                    <a:cs typeface="+mn-cs"/>
                    <a:hlinkClick r:id="rId3"/>
                  </a:rPr>
                  <a:t>partnerconsortium</a:t>
                </a:r>
                <a:r>
                  <a:rPr kumimoji="0" sz="900" b="0" i="0" u="sng" strike="noStrike" kern="1200" cap="none" spc="0" normalizeH="0" baseline="0" noProof="0" dirty="0">
                    <a:ln>
                      <a:noFill/>
                    </a:ln>
                    <a:solidFill>
                      <a:srgbClr val="1F2C8F"/>
                    </a:solidFill>
                    <a:effectLst/>
                    <a:uLnTx/>
                    <a:uFillTx/>
                    <a:latin typeface="Garet Book"/>
                    <a:cs typeface="+mn-cs"/>
                    <a:hlinkClick r:id="rId3"/>
                  </a:rPr>
                  <a:t>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dirty="0" err="1">
                    <a:ln>
                      <a:noFill/>
                    </a:ln>
                    <a:solidFill>
                      <a:srgbClr val="0B163B"/>
                    </a:solidFill>
                    <a:effectLst/>
                    <a:uLnTx/>
                    <a:uFillTx/>
                    <a:latin typeface="Garet Book"/>
                    <a:cs typeface="+mn-cs"/>
                  </a:rPr>
                  <a:t>Dit</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werk</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valt</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none" strike="noStrike" kern="1200" cap="none" spc="0" normalizeH="0" baseline="0" noProof="0" dirty="0" err="1">
                    <a:ln>
                      <a:noFill/>
                    </a:ln>
                    <a:solidFill>
                      <a:srgbClr val="0B163B"/>
                    </a:solidFill>
                    <a:effectLst/>
                    <a:uLnTx/>
                    <a:uFillTx/>
                    <a:latin typeface="Garet Book"/>
                    <a:cs typeface="+mn-cs"/>
                  </a:rPr>
                  <a:t>onder</a:t>
                </a:r>
                <a:r>
                  <a:rPr kumimoji="0" sz="900" b="1" i="0" u="none" strike="noStrike" kern="1200" cap="none" spc="0" normalizeH="0" baseline="0" noProof="0" dirty="0">
                    <a:ln>
                      <a:noFill/>
                    </a:ln>
                    <a:solidFill>
                      <a:srgbClr val="0B163B"/>
                    </a:solidFill>
                    <a:effectLst/>
                    <a:uLnTx/>
                    <a:uFillTx/>
                    <a:latin typeface="Garet Book"/>
                    <a:cs typeface="+mn-cs"/>
                  </a:rPr>
                  <a:t> de </a:t>
                </a:r>
                <a:r>
                  <a:rPr kumimoji="0" sz="900" b="1" i="0" u="none" strike="noStrike" kern="1200" cap="none" spc="0" normalizeH="0" baseline="0" noProof="0" dirty="0" err="1">
                    <a:ln>
                      <a:noFill/>
                    </a:ln>
                    <a:solidFill>
                      <a:srgbClr val="0B163B"/>
                    </a:solidFill>
                    <a:effectLst/>
                    <a:uLnTx/>
                    <a:uFillTx/>
                    <a:latin typeface="Garet Book"/>
                    <a:cs typeface="+mn-cs"/>
                  </a:rPr>
                  <a:t>licentie</a:t>
                </a:r>
                <a:r>
                  <a:rPr kumimoji="0" sz="900" b="1" i="0" u="none" strike="noStrike" kern="1200" cap="none" spc="0" normalizeH="0" baseline="0" noProof="0" dirty="0">
                    <a:ln>
                      <a:noFill/>
                    </a:ln>
                    <a:solidFill>
                      <a:srgbClr val="0B163B"/>
                    </a:solidFill>
                    <a:effectLst/>
                    <a:uLnTx/>
                    <a:uFillTx/>
                    <a:latin typeface="Garet Book"/>
                    <a:cs typeface="+mn-cs"/>
                  </a:rPr>
                  <a:t> </a:t>
                </a:r>
                <a:r>
                  <a:rPr kumimoji="0" sz="900" b="1" i="0" u="sng" strike="noStrike" kern="1200" cap="none" spc="0" normalizeH="0" baseline="0" noProof="0" dirty="0">
                    <a:ln>
                      <a:noFill/>
                    </a:ln>
                    <a:solidFill>
                      <a:srgbClr val="1F2C8F"/>
                    </a:solidFill>
                    <a:effectLst/>
                    <a:uLnTx/>
                    <a:uFillTx/>
                    <a:latin typeface="Garet Book"/>
                    <a:cs typeface="+mn-cs"/>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Impuls</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Definities (+ optionele verdiepende studie)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Wettelijke AI Governance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Niet-bindende AI Governance</a:t>
            </a: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Onderzoeksmaatregel</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Inhoud</a:t>
            </a:r>
            <a:endParaRPr lang="nl-BE" sz="3200" b="0" u="none" strike="noStrike" dirty="0">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IMPULS</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2613960"/>
            <a:ext cx="7729560" cy="257112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defRPr sz="5400" b="1">
                <a:solidFill>
                  <a:schemeClr val="dk1"/>
                </a:solidFill>
                <a:effectLst/>
                <a:uFillTx/>
                <a:latin typeface="Garet Book"/>
              </a:defRPr>
            </a:pPr>
            <a:r>
              <a:t>Wat versta je onder de term 'Governance'?</a:t>
            </a:r>
            <a:endParaRPr lang="de-DE" sz="5400" b="0" u="none" strike="noStrike">
              <a:solidFill>
                <a:schemeClr val="dk1"/>
              </a:solidFill>
              <a:effectLst/>
              <a:uFillTx/>
              <a:latin typeface="Garet Book"/>
            </a:endParaRPr>
          </a:p>
        </p:txBody>
      </p:sp>
      <p:sp>
        <p:nvSpPr>
          <p:cNvPr id="81" name="Inhaltsplatzhalter 2"/>
          <p:cNvSpPr/>
          <p:nvPr/>
        </p:nvSpPr>
        <p:spPr>
          <a:xfrm>
            <a:off x="9959040" y="253548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t>Aanpak:</a:t>
            </a:r>
            <a:endParaRPr lang="nl-BE" sz="20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t>Snelle antwoorden, geen goed of fout</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800" u="sng">
                <a:solidFill>
                  <a:schemeClr val="dk1"/>
                </a:solidFill>
                <a:effectLst/>
                <a:uFillTx/>
                <a:latin typeface="Garet Book"/>
              </a:defRPr>
            </a:pPr>
            <a:r>
              <a:t>Verzamel de antwoorden op het bord, bewaar ze voor later</a:t>
            </a:r>
            <a:endParaRPr lang="nl-BE" sz="18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2"/>
          <a:stretch/>
        </p:blipFill>
        <p:spPr>
          <a:xfrm>
            <a:off x="11164320" y="5798160"/>
            <a:ext cx="1027440" cy="1059480"/>
          </a:xfrm>
          <a:prstGeom prst="rect">
            <a:avLst/>
          </a:prstGeom>
          <a:noFill/>
          <a:ln w="0">
            <a:noFill/>
          </a:ln>
        </p:spPr>
      </p:pic>
      <p:sp>
        <p:nvSpPr>
          <p:cNvPr id="8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Definitie</a:t>
            </a:r>
            <a:endParaRPr lang="nl-BE" sz="3200" b="0" u="none" strike="noStrike">
              <a:solidFill>
                <a:srgbClr val="000000"/>
              </a:solidFill>
              <a:effectLst/>
              <a:uFillTx/>
              <a:latin typeface="Arial"/>
            </a:endParaRPr>
          </a:p>
        </p:txBody>
      </p:sp>
      <p:sp>
        <p:nvSpPr>
          <p:cNvPr id="85" name="Rechteck 6"/>
          <p:cNvSpPr/>
          <p:nvPr/>
        </p:nvSpPr>
        <p:spPr>
          <a:xfrm>
            <a:off x="0" y="4617944"/>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b="0" u="none" strike="noStrike">
              <a:solidFill>
                <a:srgbClr val="C5D3F3"/>
              </a:solidFill>
              <a:effectLst/>
              <a:uFillTx/>
              <a:latin typeface="Times New Roman"/>
            </a:endParaRPr>
          </a:p>
        </p:txBody>
      </p:sp>
      <p:sp>
        <p:nvSpPr>
          <p:cNvPr id="86" name="Rechteck 8"/>
          <p:cNvSpPr/>
          <p:nvPr/>
        </p:nvSpPr>
        <p:spPr>
          <a:xfrm>
            <a:off x="0" y="328333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b="0" u="none" strike="noStrike">
              <a:solidFill>
                <a:srgbClr val="C5D3F3"/>
              </a:solidFill>
              <a:effectLst/>
              <a:uFillTx/>
              <a:latin typeface="Times New Roman"/>
            </a:endParaRPr>
          </a:p>
        </p:txBody>
      </p:sp>
      <p:sp>
        <p:nvSpPr>
          <p:cNvPr id="87" name="Rechteck 9"/>
          <p:cNvSpPr/>
          <p:nvPr/>
        </p:nvSpPr>
        <p:spPr>
          <a:xfrm>
            <a:off x="0" y="143221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b="0" u="none" strike="noStrike">
              <a:solidFill>
                <a:srgbClr val="C5D3F3"/>
              </a:solidFill>
              <a:effectLst/>
              <a:uFillTx/>
              <a:latin typeface="Times New Roman"/>
            </a:endParaRPr>
          </a:p>
        </p:txBody>
      </p:sp>
      <p:sp>
        <p:nvSpPr>
          <p:cNvPr id="88" name="PlaceHolder 1"/>
          <p:cNvSpPr>
            <a:spLocks noGrp="1"/>
          </p:cNvSpPr>
          <p:nvPr>
            <p:ph/>
          </p:nvPr>
        </p:nvSpPr>
        <p:spPr>
          <a:xfrm>
            <a:off x="457200" y="1453680"/>
            <a:ext cx="11518560" cy="181008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defRPr sz="2000">
                <a:solidFill>
                  <a:schemeClr val="accent4"/>
                </a:solidFill>
                <a:effectLst/>
                <a:uFillTx/>
                <a:latin typeface="Garet Heavy"/>
              </a:defRPr>
            </a:pPr>
            <a:r>
              <a:t>Digitale governance:</a:t>
            </a:r>
            <a:endParaRPr lang="de-DE" sz="2000" b="0" u="none" strike="noStrike">
              <a:solidFill>
                <a:schemeClr val="dk1"/>
              </a:solidFill>
              <a:effectLst/>
              <a:uFillTx/>
              <a:latin typeface="Garet Book"/>
            </a:endParaRPr>
          </a:p>
          <a:p>
            <a:pPr indent="0" defTabSz="914400">
              <a:lnSpc>
                <a:spcPct val="100000"/>
              </a:lnSpc>
              <a:spcBef>
                <a:spcPts val="1001"/>
              </a:spcBef>
              <a:buNone/>
              <a:tabLst>
                <a:tab pos="0" algn="l"/>
              </a:tabLst>
              <a:defRPr sz="2000">
                <a:solidFill>
                  <a:schemeClr val="dk1"/>
                </a:solidFill>
                <a:effectLst/>
                <a:uFillTx/>
                <a:latin typeface="Garet Book"/>
              </a:defRPr>
            </a:pPr>
            <a:r>
              <a:t>“Digitale governance is de </a:t>
            </a:r>
            <a:r>
              <a:rPr b="1"/>
              <a:t>praktijk van het opstellen en implementeren van beleid, procedures en normen </a:t>
            </a:r>
            <a:r>
              <a:t>voor de juiste </a:t>
            </a:r>
            <a:r>
              <a:rPr b="1"/>
              <a:t>ontwikkeling, het juiste gebruik en het juiste beheer</a:t>
            </a:r>
            <a:r>
              <a:t> van de infosfeer. Het is ook een kwestie van afspraken en goede coördinatie, soms noch moreel, noch immoreel, noch legaal, noch illegaal” (Floridi, 2018, p. 3). </a:t>
            </a:r>
            <a:endParaRPr lang="de-DE" sz="2000" b="0" u="none" strike="noStrike">
              <a:solidFill>
                <a:schemeClr val="dk1"/>
              </a:solidFill>
              <a:effectLst/>
              <a:uFillTx/>
              <a:latin typeface="Garet Book"/>
            </a:endParaRPr>
          </a:p>
        </p:txBody>
      </p:sp>
      <p:sp>
        <p:nvSpPr>
          <p:cNvPr id="89" name="Inhaltsplatzhalter 2"/>
          <p:cNvSpPr/>
          <p:nvPr/>
        </p:nvSpPr>
        <p:spPr>
          <a:xfrm>
            <a:off x="457200" y="3309840"/>
            <a:ext cx="11518560" cy="126072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a:bodyPr>
          <a:lstStyle/>
          <a:p>
            <a:pPr defTabSz="914400">
              <a:lnSpc>
                <a:spcPct val="100000"/>
              </a:lnSpc>
              <a:spcBef>
                <a:spcPts val="1001"/>
              </a:spcBef>
              <a:tabLst>
                <a:tab pos="0" algn="l"/>
              </a:tabLst>
              <a:defRPr sz="2000">
                <a:solidFill>
                  <a:schemeClr val="accent4"/>
                </a:solidFill>
                <a:effectLst/>
                <a:uFillTx/>
                <a:latin typeface="Garet Heavy"/>
              </a:defRPr>
            </a:pPr>
            <a:r>
              <a:t>AI Governance:</a:t>
            </a:r>
            <a:endParaRPr lang="nl-BE" sz="2000" b="0" u="none" strike="noStrike">
              <a:solidFill>
                <a:srgbClr val="000000"/>
              </a:solidFill>
              <a:effectLst/>
              <a:uFillTx/>
              <a:latin typeface="Arial"/>
            </a:endParaRPr>
          </a:p>
          <a:p>
            <a:pPr defTabSz="914400">
              <a:lnSpc>
                <a:spcPct val="100000"/>
              </a:lnSpc>
              <a:spcBef>
                <a:spcPts val="1001"/>
              </a:spcBef>
              <a:tabLst>
                <a:tab pos="0" algn="l"/>
              </a:tabLst>
              <a:defRPr sz="2000">
                <a:solidFill>
                  <a:schemeClr val="dk1"/>
                </a:solidFill>
                <a:effectLst/>
                <a:uFillTx/>
                <a:latin typeface="Garet Book"/>
              </a:defRPr>
            </a:pPr>
            <a:r>
              <a:t>'AI governance kan worden omschreven als een </a:t>
            </a:r>
            <a:r>
              <a:rPr b="1"/>
              <a:t>reeks tools, oplossingen</a:t>
            </a:r>
            <a:r>
              <a:t> en </a:t>
            </a:r>
            <a:r>
              <a:rPr b="1"/>
              <a:t>hefbomen</a:t>
            </a:r>
            <a:r>
              <a:t> die van </a:t>
            </a:r>
            <a:r>
              <a:rPr b="1"/>
              <a:t>invloed zijn op de ontwikkeling en toepassingen van AI</a:t>
            </a:r>
            <a:r>
              <a:t>' (Butcher &amp; Beridze, 2019, p. 88).</a:t>
            </a:r>
            <a:endParaRPr lang="nl-BE" sz="2000" b="0" u="none" strike="noStrike">
              <a:solidFill>
                <a:srgbClr val="000000"/>
              </a:solidFill>
              <a:effectLst/>
              <a:uFillTx/>
              <a:latin typeface="Arial"/>
            </a:endParaRPr>
          </a:p>
        </p:txBody>
      </p:sp>
      <p:sp>
        <p:nvSpPr>
          <p:cNvPr id="90" name="Inhaltsplatzhalter 2"/>
          <p:cNvSpPr/>
          <p:nvPr/>
        </p:nvSpPr>
        <p:spPr>
          <a:xfrm>
            <a:off x="457200" y="4653000"/>
            <a:ext cx="11518560"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85000" lnSpcReduction="20000"/>
          </a:bodyPr>
          <a:lstStyle/>
          <a:p>
            <a:pPr defTabSz="914400">
              <a:lnSpc>
                <a:spcPct val="100000"/>
              </a:lnSpc>
              <a:spcBef>
                <a:spcPts val="1001"/>
              </a:spcBef>
              <a:tabLst>
                <a:tab pos="0" algn="l"/>
              </a:tabLst>
              <a:defRPr sz="2200">
                <a:solidFill>
                  <a:schemeClr val="accent4"/>
                </a:solidFill>
                <a:effectLst/>
                <a:uFillTx/>
                <a:latin typeface="Garet Heavy"/>
              </a:defRPr>
            </a:pPr>
            <a:r>
              <a:rPr dirty="0" err="1"/>
              <a:t>Organisatorische</a:t>
            </a:r>
            <a:r>
              <a:rPr dirty="0"/>
              <a:t> AI Governance:</a:t>
            </a:r>
            <a:endParaRPr lang="nl-BE" sz="2200" b="0" u="none" strike="noStrike" dirty="0">
              <a:solidFill>
                <a:srgbClr val="000000"/>
              </a:solidFill>
              <a:effectLst/>
              <a:uFillTx/>
              <a:latin typeface="Arial"/>
            </a:endParaRPr>
          </a:p>
          <a:p>
            <a:pPr defTabSz="914400">
              <a:lnSpc>
                <a:spcPct val="100000"/>
              </a:lnSpc>
              <a:spcBef>
                <a:spcPts val="1001"/>
              </a:spcBef>
              <a:tabLst>
                <a:tab pos="0" algn="l"/>
              </a:tabLst>
              <a:defRPr sz="2200">
                <a:solidFill>
                  <a:schemeClr val="dk1"/>
                </a:solidFill>
                <a:effectLst/>
                <a:uFillTx/>
                <a:latin typeface="Garet Book"/>
              </a:defRPr>
            </a:pPr>
            <a:r>
              <a:rPr sz="2100" dirty="0"/>
              <a:t>‘AI governance is </a:t>
            </a:r>
            <a:r>
              <a:rPr sz="2100" dirty="0" err="1"/>
              <a:t>een</a:t>
            </a:r>
            <a:r>
              <a:rPr sz="2100" dirty="0"/>
              <a:t> </a:t>
            </a:r>
            <a:r>
              <a:rPr sz="2100" b="1" dirty="0" err="1"/>
              <a:t>systeem</a:t>
            </a:r>
            <a:r>
              <a:rPr sz="2100" b="1" dirty="0"/>
              <a:t> van regels, </a:t>
            </a:r>
            <a:r>
              <a:rPr sz="2100" b="1" dirty="0" err="1"/>
              <a:t>praktijken</a:t>
            </a:r>
            <a:r>
              <a:rPr sz="2100" b="1" dirty="0"/>
              <a:t>, </a:t>
            </a:r>
            <a:r>
              <a:rPr sz="2100" b="1" dirty="0" err="1"/>
              <a:t>processen</a:t>
            </a:r>
            <a:r>
              <a:rPr sz="2100" b="1" dirty="0"/>
              <a:t> </a:t>
            </a:r>
            <a:r>
              <a:rPr sz="2100" b="1" dirty="0" err="1"/>
              <a:t>en</a:t>
            </a:r>
            <a:r>
              <a:rPr sz="2100" b="1" dirty="0"/>
              <a:t> </a:t>
            </a:r>
            <a:r>
              <a:rPr sz="2100" b="1" dirty="0" err="1"/>
              <a:t>technologische</a:t>
            </a:r>
            <a:r>
              <a:rPr sz="2100" b="1" dirty="0"/>
              <a:t> </a:t>
            </a:r>
            <a:r>
              <a:rPr sz="2100" b="1" dirty="0" err="1"/>
              <a:t>hulpmiddelen</a:t>
            </a:r>
            <a:r>
              <a:rPr sz="2100" b="1" dirty="0"/>
              <a:t> </a:t>
            </a:r>
            <a:r>
              <a:rPr sz="2100" dirty="0" err="1"/>
              <a:t>dat</a:t>
            </a:r>
            <a:r>
              <a:rPr sz="2100" dirty="0"/>
              <a:t> </a:t>
            </a:r>
            <a:r>
              <a:rPr sz="2100" dirty="0" err="1"/>
              <a:t>wordt</a:t>
            </a:r>
            <a:r>
              <a:rPr sz="2100" dirty="0"/>
              <a:t> </a:t>
            </a:r>
            <a:r>
              <a:rPr sz="2100" b="1" dirty="0" err="1"/>
              <a:t>toegepast</a:t>
            </a:r>
            <a:r>
              <a:rPr sz="2100" b="1" dirty="0"/>
              <a:t> om </a:t>
            </a:r>
            <a:r>
              <a:rPr sz="2100" dirty="0" err="1"/>
              <a:t>ervoor</a:t>
            </a:r>
            <a:r>
              <a:rPr sz="2100" dirty="0"/>
              <a:t> </a:t>
            </a:r>
            <a:r>
              <a:rPr sz="2100" dirty="0" err="1"/>
              <a:t>te</a:t>
            </a:r>
            <a:r>
              <a:rPr sz="2100" dirty="0"/>
              <a:t> </a:t>
            </a:r>
            <a:r>
              <a:rPr sz="2100" dirty="0" err="1"/>
              <a:t>zorgen</a:t>
            </a:r>
            <a:r>
              <a:rPr sz="2100" dirty="0"/>
              <a:t> </a:t>
            </a:r>
            <a:r>
              <a:rPr sz="2100" dirty="0" err="1"/>
              <a:t>dat</a:t>
            </a:r>
            <a:r>
              <a:rPr sz="2100" dirty="0"/>
              <a:t> het </a:t>
            </a:r>
            <a:r>
              <a:rPr sz="2100" b="1" dirty="0" err="1"/>
              <a:t>gebruik</a:t>
            </a:r>
            <a:r>
              <a:rPr sz="2100" b="1" dirty="0"/>
              <a:t> van AI-</a:t>
            </a:r>
            <a:r>
              <a:rPr sz="2100" b="1" dirty="0" err="1"/>
              <a:t>technologieën</a:t>
            </a:r>
            <a:r>
              <a:rPr sz="2100" b="1" dirty="0"/>
              <a:t> door </a:t>
            </a:r>
            <a:r>
              <a:rPr sz="2100" b="1" dirty="0" err="1"/>
              <a:t>een</a:t>
            </a:r>
            <a:r>
              <a:rPr sz="2100" b="1" dirty="0"/>
              <a:t> </a:t>
            </a:r>
            <a:r>
              <a:rPr sz="2100" b="1" dirty="0" err="1"/>
              <a:t>organisatie</a:t>
            </a:r>
            <a:r>
              <a:rPr sz="2100" b="1" dirty="0"/>
              <a:t> in </a:t>
            </a:r>
            <a:r>
              <a:rPr sz="2100" b="1" dirty="0" err="1"/>
              <a:t>overeenstemming</a:t>
            </a:r>
            <a:r>
              <a:rPr sz="2100" b="1" dirty="0"/>
              <a:t> is met de </a:t>
            </a:r>
            <a:r>
              <a:rPr sz="2100" b="1" dirty="0" err="1"/>
              <a:t>strategieën</a:t>
            </a:r>
            <a:r>
              <a:rPr sz="2100" b="1" dirty="0"/>
              <a:t>, </a:t>
            </a:r>
            <a:r>
              <a:rPr sz="2100" b="1" dirty="0" err="1"/>
              <a:t>doelstellingen</a:t>
            </a:r>
            <a:r>
              <a:rPr sz="2100" b="1" dirty="0"/>
              <a:t> </a:t>
            </a:r>
            <a:r>
              <a:rPr sz="2100" b="1" dirty="0" err="1"/>
              <a:t>en</a:t>
            </a:r>
            <a:r>
              <a:rPr sz="2100" b="1" dirty="0"/>
              <a:t> </a:t>
            </a:r>
            <a:r>
              <a:rPr sz="2100" b="1" dirty="0" err="1"/>
              <a:t>waarden</a:t>
            </a:r>
            <a:r>
              <a:rPr sz="2100" dirty="0"/>
              <a:t> van de </a:t>
            </a:r>
            <a:r>
              <a:rPr sz="2100" dirty="0" err="1"/>
              <a:t>organisatie</a:t>
            </a:r>
            <a:r>
              <a:rPr sz="2100" dirty="0"/>
              <a:t>, </a:t>
            </a:r>
            <a:r>
              <a:rPr sz="2100" dirty="0" err="1"/>
              <a:t>voldoet</a:t>
            </a:r>
            <a:r>
              <a:rPr sz="2100" dirty="0"/>
              <a:t> </a:t>
            </a:r>
            <a:r>
              <a:rPr sz="2100" dirty="0" err="1"/>
              <a:t>aan</a:t>
            </a:r>
            <a:r>
              <a:rPr sz="2100" dirty="0"/>
              <a:t> </a:t>
            </a:r>
            <a:r>
              <a:rPr sz="2100" b="1" dirty="0" err="1"/>
              <a:t>wettelijke</a:t>
            </a:r>
            <a:r>
              <a:rPr sz="2100" b="1" dirty="0"/>
              <a:t> </a:t>
            </a:r>
            <a:r>
              <a:rPr sz="2100" b="1" dirty="0" err="1"/>
              <a:t>vereisten</a:t>
            </a:r>
            <a:r>
              <a:rPr sz="2100" dirty="0"/>
              <a:t> in </a:t>
            </a:r>
            <a:r>
              <a:rPr sz="2100" b="1" dirty="0" err="1"/>
              <a:t>overeenstemming</a:t>
            </a:r>
            <a:r>
              <a:rPr sz="2100" b="1" dirty="0"/>
              <a:t> is met de door de </a:t>
            </a:r>
            <a:r>
              <a:rPr sz="2100" b="1" dirty="0" err="1"/>
              <a:t>organisatie</a:t>
            </a:r>
            <a:r>
              <a:rPr sz="2100" b="1" dirty="0"/>
              <a:t> </a:t>
            </a:r>
            <a:r>
              <a:rPr sz="2100" b="1" dirty="0" err="1"/>
              <a:t>gehanteerde</a:t>
            </a:r>
            <a:r>
              <a:rPr sz="2100" b="1" dirty="0"/>
              <a:t> </a:t>
            </a:r>
            <a:r>
              <a:rPr sz="2100" b="1" dirty="0" err="1"/>
              <a:t>beginselen</a:t>
            </a:r>
            <a:r>
              <a:rPr sz="2100" b="1" dirty="0"/>
              <a:t> van </a:t>
            </a:r>
            <a:r>
              <a:rPr sz="2100" b="1" dirty="0" err="1"/>
              <a:t>ethische</a:t>
            </a:r>
            <a:r>
              <a:rPr sz="2100" b="1" dirty="0"/>
              <a:t> AI </a:t>
            </a:r>
            <a:br>
              <a:rPr sz="2100" dirty="0"/>
            </a:br>
            <a:r>
              <a:rPr sz="2100" dirty="0"/>
              <a:t>’ (</a:t>
            </a:r>
            <a:r>
              <a:rPr sz="2100" dirty="0" err="1"/>
              <a:t>Mäntymäki</a:t>
            </a:r>
            <a:r>
              <a:rPr sz="2100" dirty="0"/>
              <a:t> et al., 2022, p. 604).</a:t>
            </a:r>
            <a:endParaRPr lang="nl-BE" sz="2100" b="0" u="none" strike="noStrike" dirty="0">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2" name="Grafik 1"/>
          <p:cNvPicPr/>
          <p:nvPr/>
        </p:nvPicPr>
        <p:blipFill>
          <a:blip r:embed="rId2"/>
          <a:stretch/>
        </p:blipFill>
        <p:spPr>
          <a:xfrm>
            <a:off x="11164320" y="5798160"/>
            <a:ext cx="1027440" cy="1059480"/>
          </a:xfrm>
          <a:prstGeom prst="rect">
            <a:avLst/>
          </a:prstGeom>
          <a:noFill/>
          <a:ln w="0">
            <a:noFill/>
          </a:ln>
        </p:spPr>
      </p:pic>
      <p:sp>
        <p:nvSpPr>
          <p:cNvPr id="93" name="Textfeld 5"/>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Verdiepende studie: het gelaagde model</a:t>
            </a:r>
            <a:endParaRPr lang="nl-BE" sz="3200" b="0" u="none" strike="noStrike">
              <a:solidFill>
                <a:srgbClr val="000000"/>
              </a:solidFill>
              <a:effectLst/>
              <a:uFillTx/>
              <a:latin typeface="Arial"/>
            </a:endParaRPr>
          </a:p>
        </p:txBody>
      </p:sp>
      <p:pic>
        <p:nvPicPr>
          <p:cNvPr id="94" name="Grafik 15"/>
          <p:cNvPicPr/>
          <p:nvPr/>
        </p:nvPicPr>
        <p:blipFill>
          <a:blip r:embed="rId3"/>
          <a:stretch/>
        </p:blipFill>
        <p:spPr>
          <a:xfrm>
            <a:off x="1447920" y="1276560"/>
            <a:ext cx="9295920" cy="4654080"/>
          </a:xfrm>
          <a:prstGeom prst="rect">
            <a:avLst/>
          </a:prstGeom>
          <a:noFill/>
          <a:ln w="0">
            <a:noFill/>
          </a:ln>
        </p:spPr>
      </p:pic>
      <p:sp>
        <p:nvSpPr>
          <p:cNvPr id="95" name="Textfeld 16"/>
          <p:cNvSpPr/>
          <p:nvPr/>
        </p:nvSpPr>
        <p:spPr>
          <a:xfrm>
            <a:off x="1359000" y="5946120"/>
            <a:ext cx="866088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200">
                <a:solidFill>
                  <a:schemeClr val="dk1"/>
                </a:solidFill>
                <a:effectLst/>
                <a:uFillTx/>
                <a:latin typeface="Garet Book"/>
              </a:defRPr>
            </a:pPr>
            <a:r>
              <a:t>Opgehaald via: Gasser, U., en Almeida, V. A. F. (2017). Een gelaagd model voor AI Governance. </a:t>
            </a:r>
            <a:r>
              <a:rPr i="1"/>
              <a:t>IEEE Internet Computing</a:t>
            </a:r>
            <a:r>
              <a:t>, </a:t>
            </a:r>
            <a:r>
              <a:rPr i="1"/>
              <a:t>21</a:t>
            </a:r>
            <a:r>
              <a:t>(6), 58–62. IEEE Internet Computing. </a:t>
            </a:r>
            <a:r>
              <a:rPr u="sng">
                <a:hlinkClick r:id="rId4"/>
              </a:rPr>
              <a:t>https://doi.org/10.1109/MIC.2017.4180835</a:t>
            </a:r>
            <a:endParaRPr lang="nl-BE" sz="12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chemeClr val="accent4"/>
                </a:solidFill>
                <a:effectLst/>
                <a:uFillTx/>
                <a:latin typeface="Garet Heavy"/>
              </a:defRPr>
            </a:pPr>
            <a:r>
              <a:t>Wettelijke AI Governance</a:t>
            </a:r>
            <a:endParaRPr lang="nl-BE" sz="3600" b="0" u="none" strike="noStrike">
              <a:solidFill>
                <a:srgbClr val="000000"/>
              </a:solidFill>
              <a:effectLst/>
              <a:uFillTx/>
              <a:latin typeface="Arial"/>
            </a:endParaRPr>
          </a:p>
        </p:txBody>
      </p:sp>
      <p:sp>
        <p:nvSpPr>
          <p:cNvPr id="9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9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1" name="Grafik 1"/>
          <p:cNvPicPr/>
          <p:nvPr/>
        </p:nvPicPr>
        <p:blipFill>
          <a:blip r:embed="rId2"/>
          <a:stretch/>
        </p:blipFill>
        <p:spPr>
          <a:xfrm>
            <a:off x="11164320" y="5798160"/>
            <a:ext cx="1027440" cy="1059480"/>
          </a:xfrm>
          <a:prstGeom prst="rect">
            <a:avLst/>
          </a:prstGeom>
          <a:noFill/>
          <a:ln w="0">
            <a:noFill/>
          </a:ln>
        </p:spPr>
      </p:pic>
      <p:sp>
        <p:nvSpPr>
          <p:cNvPr id="10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3" name="PlaceHolder 1"/>
          <p:cNvSpPr>
            <a:spLocks noGrp="1"/>
          </p:cNvSpPr>
          <p:nvPr>
            <p:ph/>
          </p:nvPr>
        </p:nvSpPr>
        <p:spPr>
          <a:xfrm>
            <a:off x="5220360" y="1954080"/>
            <a:ext cx="6687360" cy="3181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regelgevingskader van de EU met als doel mensgerichte en betrouwbare AI te bevorderen</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is gericht op de bescherming van gezondheid, veiligheid, grondrechten, democratie, persoonsgegevens en milieuwaarden</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Geleidelijke invoering van de regelgeving tegen augustus 2026</a:t>
            </a:r>
            <a:endParaRPr lang="de-DE" sz="1800" b="0" u="none" strike="noStrike">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De AI-wet houdt ontwikkelaars verantwoordelijk voor transparante en ethische ontwikkeling en inzet</a:t>
            </a:r>
            <a:endParaRPr lang="de-DE" sz="1800" b="0" u="none" strike="noStrike">
              <a:solidFill>
                <a:schemeClr val="dk1"/>
              </a:solidFill>
              <a:effectLst/>
              <a:uFillTx/>
              <a:latin typeface="Garet Book"/>
            </a:endParaRPr>
          </a:p>
          <a:p>
            <a:pPr indent="0" defTabSz="914400">
              <a:lnSpc>
                <a:spcPct val="90000"/>
              </a:lnSpc>
              <a:spcBef>
                <a:spcPts val="1001"/>
              </a:spcBef>
              <a:buNone/>
            </a:pPr>
            <a:endParaRPr lang="de-DE" sz="1600" b="0" u="none" strike="noStrike">
              <a:solidFill>
                <a:schemeClr val="dk1"/>
              </a:solidFill>
              <a:effectLst/>
              <a:uFillTx/>
              <a:latin typeface="Garet Book"/>
            </a:endParaRPr>
          </a:p>
        </p:txBody>
      </p:sp>
      <p:sp>
        <p:nvSpPr>
          <p:cNvPr id="10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EU AI-wet – Kort overzicht</a:t>
            </a:r>
            <a:endParaRPr lang="nl-BE" sz="3200" b="0" u="none" strike="noStrike">
              <a:solidFill>
                <a:srgbClr val="000000"/>
              </a:solidFill>
              <a:effectLst/>
              <a:uFillTx/>
              <a:latin typeface="Arial"/>
            </a:endParaRPr>
          </a:p>
        </p:txBody>
      </p:sp>
      <p:grpSp>
        <p:nvGrpSpPr>
          <p:cNvPr id="105" name="Gruppieren 7"/>
          <p:cNvGrpSpPr/>
          <p:nvPr/>
        </p:nvGrpSpPr>
        <p:grpSpPr>
          <a:xfrm>
            <a:off x="842400" y="2230560"/>
            <a:ext cx="3554640" cy="2396880"/>
            <a:chOff x="842400" y="2230560"/>
            <a:chExt cx="3554640" cy="2396880"/>
          </a:xfrm>
        </p:grpSpPr>
        <p:pic>
          <p:nvPicPr>
            <p:cNvPr id="106" name="Grafik 5" descr="Ein Bild, das Text, Screenshot, Schrift, Symbol enthält.  KI-generierte Inhalte können fehlerhaft sein."/>
            <p:cNvPicPr/>
            <p:nvPr/>
          </p:nvPicPr>
          <p:blipFill>
            <a:blip r:embed="rId3"/>
            <a:srcRect l="9713" t="10700" r="10686" b="36921"/>
            <a:stretch/>
          </p:blipFill>
          <p:spPr>
            <a:xfrm>
              <a:off x="842400" y="2230560"/>
              <a:ext cx="3554640" cy="2396880"/>
            </a:xfrm>
            <a:prstGeom prst="rect">
              <a:avLst/>
            </a:prstGeom>
            <a:noFill/>
            <a:ln w="0">
              <a:noFill/>
            </a:ln>
          </p:spPr>
        </p:pic>
        <p:sp>
          <p:nvSpPr>
            <p:cNvPr id="107" name="Textfeld 6"/>
            <p:cNvSpPr/>
            <p:nvPr/>
          </p:nvSpPr>
          <p:spPr>
            <a:xfrm>
              <a:off x="2170440" y="3074040"/>
              <a:ext cx="898560" cy="768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nl-BE" sz="1800" b="0" u="none" strike="noStrike">
                <a:solidFill>
                  <a:srgbClr val="000000"/>
                </a:solidFill>
                <a:effectLst/>
                <a:uFillTx/>
                <a:latin typeface="Arial"/>
              </a:endParaRPr>
            </a:p>
          </p:txBody>
        </p:sp>
      </p:grpSp>
      <p:sp>
        <p:nvSpPr>
          <p:cNvPr id="108" name="Textfeld 107"/>
          <p:cNvSpPr txBox="1"/>
          <p:nvPr/>
        </p:nvSpPr>
        <p:spPr>
          <a:xfrm>
            <a:off x="2213280" y="2966760"/>
            <a:ext cx="821520" cy="901440"/>
          </a:xfrm>
          <a:prstGeom prst="rect">
            <a:avLst/>
          </a:prstGeom>
          <a:noFill/>
          <a:ln w="0">
            <a:noFill/>
          </a:ln>
        </p:spPr>
        <p:txBody>
          <a:bodyPr lIns="90000" tIns="45000" rIns="90000" bIns="45000" anchor="t">
            <a:spAutoFit/>
          </a:bodyPr>
          <a:lstStyle/>
          <a:p>
            <a:pPr>
              <a:defRPr sz="4400">
                <a:solidFill>
                  <a:srgbClr val="FFFFFF"/>
                </a:solidFill>
                <a:effectLst/>
                <a:uFillTx/>
                <a:latin typeface="Garet Heavy"/>
              </a:defRPr>
            </a:pPr>
            <a:r>
              <a:t>AI</a:t>
            </a:r>
            <a:endParaRPr lang="nl-BE" sz="44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9" name="Grafik 2" descr="Ein Bild, das Text, Screenshot, Schrift, Reihe enthält.  KI-generierte Inhalte können fehlerhaft sein."/>
          <p:cNvPicPr/>
          <p:nvPr/>
        </p:nvPicPr>
        <p:blipFill>
          <a:blip r:embed="rId2"/>
          <a:srcRect l="11156" t="821" r="16345" b="-821"/>
          <a:stretch/>
        </p:blipFill>
        <p:spPr>
          <a:xfrm>
            <a:off x="0" y="1572480"/>
            <a:ext cx="5067360" cy="3944520"/>
          </a:xfrm>
          <a:prstGeom prst="rect">
            <a:avLst/>
          </a:prstGeom>
          <a:noFill/>
          <a:ln w="0">
            <a:noFill/>
          </a:ln>
        </p:spPr>
      </p:pic>
      <p:sp>
        <p:nvSpPr>
          <p:cNvPr id="11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1" name="Grafik 1"/>
          <p:cNvPicPr/>
          <p:nvPr/>
        </p:nvPicPr>
        <p:blipFill>
          <a:blip r:embed="rId3"/>
          <a:stretch/>
        </p:blipFill>
        <p:spPr>
          <a:xfrm>
            <a:off x="11164320" y="5798160"/>
            <a:ext cx="1027440" cy="1059480"/>
          </a:xfrm>
          <a:prstGeom prst="rect">
            <a:avLst/>
          </a:prstGeom>
          <a:noFill/>
          <a:ln w="0">
            <a:noFill/>
          </a:ln>
        </p:spPr>
      </p:pic>
      <p:sp>
        <p:nvSpPr>
          <p:cNvPr id="11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13" name="PlaceHolder 1"/>
          <p:cNvSpPr>
            <a:spLocks noGrp="1"/>
          </p:cNvSpPr>
          <p:nvPr>
            <p:ph/>
          </p:nvPr>
        </p:nvSpPr>
        <p:spPr>
          <a:xfrm>
            <a:off x="5067720" y="1954440"/>
            <a:ext cx="6253920" cy="318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op risico gebaseerde aanpak: AI-systemen met onaanvaardbare risico's zijn verboden; toepassingen met een hoog risico moeten een conformiteitsbeoordeling doorstaan</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Activiteiten met betrekking tot de nationale veiligheid vallen buiten het toepassingsgebied</a:t>
            </a:r>
          </a:p>
          <a:p>
            <a:pPr marL="685800" lvl="1" indent="-228600" defTabSz="914400">
              <a:lnSpc>
                <a:spcPct val="90000"/>
              </a:lnSpc>
              <a:spcBef>
                <a:spcPts val="499"/>
              </a:spcBef>
              <a:buClr>
                <a:srgbClr val="0B163B"/>
              </a:buClr>
              <a:buFont typeface="Arial"/>
              <a:buChar char="•"/>
              <a:defRPr sz="1400">
                <a:solidFill>
                  <a:schemeClr val="dk1"/>
                </a:solidFill>
                <a:effectLst/>
                <a:uFillTx/>
                <a:latin typeface="Garet Book"/>
              </a:defRPr>
            </a:pPr>
            <a:r>
              <a:t>Biometrische herkenning kan mogelijk worden geïmplementeerd indien deze uitsluitend voor nationale veiligheid wordt gebruikt</a:t>
            </a:r>
          </a:p>
          <a:p>
            <a:pPr marL="228600" indent="-228600" defTabSz="914400">
              <a:lnSpc>
                <a:spcPct val="90000"/>
              </a:lnSpc>
              <a:spcBef>
                <a:spcPts val="1001"/>
              </a:spcBef>
              <a:buClr>
                <a:srgbClr val="0B163B"/>
              </a:buClr>
              <a:buFont typeface="Arial"/>
              <a:buChar char="•"/>
              <a:defRPr sz="1800">
                <a:solidFill>
                  <a:schemeClr val="dk1"/>
                </a:solidFill>
                <a:effectLst/>
                <a:uFillTx/>
                <a:latin typeface="Garet Book"/>
              </a:defRPr>
            </a:pPr>
            <a:r>
              <a:t>Onduidelijk hoe de wetgeving zal worden gehandhaafd; zowel EU-organen (bijv. het Europees AI-bureau) als de autoriteiten van de lidstaten zijn verantwoordelijk</a:t>
            </a:r>
            <a:endParaRPr lang="de-DE" sz="1800" b="0" u="none" strike="noStrike">
              <a:solidFill>
                <a:schemeClr val="dk1"/>
              </a:solidFill>
              <a:effectLst/>
              <a:uFillTx/>
              <a:latin typeface="Garet Book"/>
            </a:endParaRPr>
          </a:p>
          <a:p>
            <a:pPr indent="0" defTabSz="914400">
              <a:lnSpc>
                <a:spcPct val="90000"/>
              </a:lnSpc>
              <a:spcBef>
                <a:spcPts val="499"/>
              </a:spcBef>
              <a:buNone/>
            </a:pPr>
            <a:endParaRPr lang="de-DE" sz="1400" b="0" u="none" strike="noStrike">
              <a:solidFill>
                <a:schemeClr val="dk1"/>
              </a:solidFill>
              <a:effectLst/>
              <a:uFillTx/>
              <a:latin typeface="Garet Book"/>
            </a:endParaRPr>
          </a:p>
          <a:p>
            <a:pPr indent="0" defTabSz="914400">
              <a:lnSpc>
                <a:spcPct val="90000"/>
              </a:lnSpc>
              <a:spcBef>
                <a:spcPts val="1001"/>
              </a:spcBef>
              <a:buNone/>
            </a:pPr>
            <a:endParaRPr lang="de-DE" sz="1600" b="0" u="none" strike="noStrike">
              <a:solidFill>
                <a:schemeClr val="dk1"/>
              </a:solidFill>
              <a:effectLst/>
              <a:uFillTx/>
              <a:latin typeface="Garet Book"/>
            </a:endParaRPr>
          </a:p>
        </p:txBody>
      </p:sp>
      <p:sp>
        <p:nvSpPr>
          <p:cNvPr id="11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EU AI-wet – Kort overzicht</a:t>
            </a:r>
            <a:endParaRPr lang="nl-BE" sz="3200" b="0" u="none" strike="noStrike">
              <a:solidFill>
                <a:srgbClr val="000000"/>
              </a:solidFill>
              <a:effectLst/>
              <a:uFillTx/>
              <a:latin typeface="Arial"/>
            </a:endParaRPr>
          </a:p>
        </p:txBody>
      </p:sp>
      <p:sp>
        <p:nvSpPr>
          <p:cNvPr id="115" name="Textfeld 5"/>
          <p:cNvSpPr/>
          <p:nvPr/>
        </p:nvSpPr>
        <p:spPr>
          <a:xfrm>
            <a:off x="152280" y="4807440"/>
            <a:ext cx="4762800" cy="507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900">
                <a:solidFill>
                  <a:schemeClr val="dk1"/>
                </a:solidFill>
                <a:effectLst/>
                <a:uFillTx/>
                <a:latin typeface="Garet Book"/>
              </a:defRPr>
            </a:pPr>
            <a:r>
              <a:t>Afbeelding opnieuw bewerkt op basis van: Europese Commissie (n.d.) AI Act. https://digital-strategy.ec.europa.eu/en/policies/regulatory-framework-ai (Laatst geraadpleegd op: 26 februari 2025)</a:t>
            </a:r>
            <a:endParaRPr lang="nl-BE" sz="9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1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chemeClr val="accent4"/>
                </a:solidFill>
                <a:effectLst/>
                <a:uFillTx/>
                <a:latin typeface="Garet Heavy"/>
              </a:defRPr>
            </a:pPr>
            <a:r>
              <a:t>Niet-bindende AI Governance</a:t>
            </a:r>
            <a:endParaRPr lang="nl-BE" sz="3600" b="0" u="none" strike="noStrike">
              <a:solidFill>
                <a:srgbClr val="000000"/>
              </a:solidFill>
              <a:effectLst/>
              <a:uFillTx/>
              <a:latin typeface="Arial"/>
            </a:endParaRPr>
          </a:p>
        </p:txBody>
      </p:sp>
      <p:sp>
        <p:nvSpPr>
          <p:cNvPr id="11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1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1166</Words>
  <Application>Microsoft Office PowerPoint</Application>
  <PresentationFormat>Breitbild</PresentationFormat>
  <Paragraphs>78</Paragraphs>
  <Slides>15</Slides>
  <Notes>0</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15</vt:i4>
      </vt:variant>
    </vt:vector>
  </HeadingPairs>
  <TitlesOfParts>
    <vt:vector size="24" baseType="lpstr">
      <vt:lpstr>Times New Roman</vt:lpstr>
      <vt:lpstr>Wingdings</vt:lpstr>
      <vt:lpstr>Symbol</vt:lpstr>
      <vt:lpstr>Arial</vt:lpstr>
      <vt:lpstr>Garet Book</vt:lpstr>
      <vt:lpstr>Calibri</vt:lpstr>
      <vt:lpstr>Garet Heavy</vt:lpstr>
      <vt:lpstr>Office Theme</vt:lpstr>
      <vt:lpstr>1_Benutzerdefiniertes Design</vt:lpstr>
      <vt:lpstr>AI Governance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67</cp:revision>
  <dcterms:created xsi:type="dcterms:W3CDTF">2022-04-07T07:53:06Z</dcterms:created>
  <dcterms:modified xsi:type="dcterms:W3CDTF">2026-06-08T08:15:05Z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Breitbild</vt:lpwstr>
  </property>
  <property fmtid="{D5CDD505-2E9C-101B-9397-08002B2CF9AE}" pid="3" name="Slides">
    <vt:i4>15</vt:i4>
  </property>
</Properties>
</file>