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494" r:id="rId15"/>
  </p:sldIdLst>
  <p:sldSz cx="12192000" cy="6858000"/>
  <p:notesSz cx="6858000" cy="9144000"/>
  <p:embeddedFontLst>
    <p:embeddedFont>
      <p:font typeface="Garet Book" pitchFamily="2" charset="0"/>
      <p:regular r:id="rId17"/>
    </p:embeddedFont>
    <p:embeddedFont>
      <p:font typeface="Garet Heavy" pitchFamily="2" charset="0"/>
      <p:bold r:id="rId18"/>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nl-BE" sz="4400" b="0" u="none" strike="noStrike">
                <a:solidFill>
                  <a:srgbClr val="000000"/>
                </a:solidFill>
                <a:effectLst/>
                <a:uFillTx/>
                <a:latin typeface="Arial"/>
              </a:rPr>
              <a:t>Click to move the slide</a:t>
            </a:r>
          </a:p>
        </p:txBody>
      </p:sp>
      <p:sp>
        <p:nvSpPr>
          <p:cNvPr id="5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1"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2"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3"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7DDEF321-6B7F-4BB3-9140-E67403687395}"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685800" y="1143000"/>
            <a:ext cx="5486400" cy="3086100"/>
          </a:xfrm>
          <a:prstGeom prst="rect">
            <a:avLst/>
          </a:prstGeom>
          <a:ln w="0">
            <a:noFill/>
          </a:ln>
        </p:spPr>
      </p:sp>
      <p:sp>
        <p:nvSpPr>
          <p:cNvPr id="145"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6" name="PlaceHolder 3"/>
          <p:cNvSpPr>
            <a:spLocks noGrp="1"/>
          </p:cNvSpPr>
          <p:nvPr>
            <p:ph type="sldNum" idx="37"/>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5E308442-AE89-474D-B6B7-4F6BDC0150CA}" type="slidenum">
              <a:rPr lang="de-DE" sz="1200" b="0" u="none" strike="noStrike">
                <a:solidFill>
                  <a:srgbClr val="000000"/>
                </a:solidFill>
                <a:effectLst/>
                <a:uFillTx/>
                <a:latin typeface="Times New Roman"/>
              </a:rPr>
              <a:t>8</a:t>
            </a:fld>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noRot="1" noChangeAspect="1"/>
          </p:cNvSpPr>
          <p:nvPr>
            <p:ph type="sldImg"/>
          </p:nvPr>
        </p:nvSpPr>
        <p:spPr>
          <a:xfrm>
            <a:off x="685800" y="1143000"/>
            <a:ext cx="5486400" cy="3086100"/>
          </a:xfrm>
          <a:prstGeom prst="rect">
            <a:avLst/>
          </a:prstGeom>
          <a:ln w="0">
            <a:noFill/>
          </a:ln>
        </p:spPr>
      </p:sp>
      <p:sp>
        <p:nvSpPr>
          <p:cNvPr id="148"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49" name="PlaceHolder 3"/>
          <p:cNvSpPr>
            <a:spLocks noGrp="1"/>
          </p:cNvSpPr>
          <p:nvPr>
            <p:ph type="sldNum" idx="38"/>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BC15680E-4A0E-4210-AF36-1CC354CE1FFF}" type="slidenum">
              <a:rPr lang="de-DE" sz="1200" b="0" u="none" strike="noStrike">
                <a:solidFill>
                  <a:srgbClr val="000000"/>
                </a:solidFill>
                <a:effectLst/>
                <a:uFillTx/>
                <a:latin typeface="Times New Roman"/>
              </a:rPr>
              <a:t>9</a:t>
            </a:fld>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6400" cy="3086100"/>
          </a:xfrm>
          <a:prstGeom prst="rect">
            <a:avLst/>
          </a:prstGeom>
          <a:ln w="0">
            <a:noFill/>
          </a:ln>
        </p:spPr>
      </p:sp>
      <p:sp>
        <p:nvSpPr>
          <p:cNvPr id="151"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152" name="PlaceHolder 3"/>
          <p:cNvSpPr>
            <a:spLocks noGrp="1"/>
          </p:cNvSpPr>
          <p:nvPr>
            <p:ph type="sldNum" idx="39"/>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de-DE" sz="1200" b="0" u="none" strike="noStrike">
                <a:solidFill>
                  <a:srgbClr val="000000"/>
                </a:solidFill>
                <a:effectLst/>
                <a:uFillTx/>
                <a:latin typeface="Times New Roman"/>
              </a:defRPr>
            </a:lvl1pPr>
          </a:lstStyle>
          <a:p>
            <a:pPr indent="0" algn="r">
              <a:lnSpc>
                <a:spcPct val="100000"/>
              </a:lnSpc>
              <a:buNone/>
              <a:tabLst>
                <a:tab pos="0" algn="l"/>
              </a:tabLst>
            </a:pPr>
            <a:fld id="{E0424C9D-2305-47D3-A816-381C8F488615}" type="slidenum">
              <a:rPr lang="de-DE" sz="1200" b="0" u="none" strike="noStrike">
                <a:solidFill>
                  <a:srgbClr val="000000"/>
                </a:solidFill>
                <a:effectLst/>
                <a:uFillTx/>
                <a:latin typeface="Times New Roman"/>
              </a:rPr>
              <a:t>10</a:t>
            </a:fld>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dt" idx="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 name="PlaceHolder 2"/>
          <p:cNvSpPr>
            <a:spLocks noGrp="1"/>
          </p:cNvSpPr>
          <p:nvPr>
            <p:ph type="ftr" idx="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 name="PlaceHolder 3"/>
          <p:cNvSpPr>
            <a:spLocks noGrp="1"/>
          </p:cNvSpPr>
          <p:nvPr>
            <p:ph type="sldNum" idx="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DC67B76-C7D4-4C44-8E59-4DBCC013ABA0}"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7" name="PlaceHolder 2"/>
          <p:cNvSpPr>
            <a:spLocks noGrp="1"/>
          </p:cNvSpPr>
          <p:nvPr>
            <p:ph type="body"/>
          </p:nvPr>
        </p:nvSpPr>
        <p:spPr>
          <a:xfrm>
            <a:off x="839880" y="1681200"/>
            <a:ext cx="515700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48" name="PlaceHolder 3"/>
          <p:cNvSpPr>
            <a:spLocks noGrp="1"/>
          </p:cNvSpPr>
          <p:nvPr>
            <p:ph type="body"/>
          </p:nvPr>
        </p:nvSpPr>
        <p:spPr>
          <a:xfrm>
            <a:off x="839880" y="2505240"/>
            <a:ext cx="515700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9" name="PlaceHolder 4"/>
          <p:cNvSpPr>
            <a:spLocks noGrp="1"/>
          </p:cNvSpPr>
          <p:nvPr>
            <p:ph type="body"/>
          </p:nvPr>
        </p:nvSpPr>
        <p:spPr>
          <a:xfrm>
            <a:off x="6172200" y="1681200"/>
            <a:ext cx="5182560" cy="8233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50" name="PlaceHolder 5"/>
          <p:cNvSpPr>
            <a:spLocks noGrp="1"/>
          </p:cNvSpPr>
          <p:nvPr>
            <p:ph type="body"/>
          </p:nvPr>
        </p:nvSpPr>
        <p:spPr>
          <a:xfrm>
            <a:off x="6172200" y="2505240"/>
            <a:ext cx="5182560" cy="36838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51" name="PlaceHolder 6"/>
          <p:cNvSpPr>
            <a:spLocks noGrp="1"/>
          </p:cNvSpPr>
          <p:nvPr>
            <p:ph type="dt" idx="28"/>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2" name="PlaceHolder 7"/>
          <p:cNvSpPr>
            <a:spLocks noGrp="1"/>
          </p:cNvSpPr>
          <p:nvPr>
            <p:ph type="ftr" idx="29"/>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3" name="PlaceHolder 8"/>
          <p:cNvSpPr>
            <a:spLocks noGrp="1"/>
          </p:cNvSpPr>
          <p:nvPr>
            <p:ph type="sldNum" idx="3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5645191-6D28-4F49-8129-DB40D9D835F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55" name="PlaceHolder 2"/>
          <p:cNvSpPr>
            <a:spLocks noGrp="1"/>
          </p:cNvSpPr>
          <p:nvPr>
            <p:ph type="dt" idx="3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3"/>
          <p:cNvSpPr>
            <a:spLocks noGrp="1"/>
          </p:cNvSpPr>
          <p:nvPr>
            <p:ph type="ftr" idx="32"/>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57" name="PlaceHolder 4"/>
          <p:cNvSpPr>
            <a:spLocks noGrp="1"/>
          </p:cNvSpPr>
          <p:nvPr>
            <p:ph type="sldNum" idx="3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6565A93-4770-439A-B156-2163241FDAB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33381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06710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76688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90578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76271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16200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84408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8356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4" name="PlaceHolder 2"/>
          <p:cNvSpPr>
            <a:spLocks noGrp="1"/>
          </p:cNvSpPr>
          <p:nvPr>
            <p:ph type="body"/>
          </p:nvPr>
        </p:nvSpPr>
        <p:spPr>
          <a:xfrm>
            <a:off x="5183280" y="987480"/>
            <a:ext cx="6171480" cy="4872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endParaRPr lang="nl-BE" sz="32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endParaRPr lang="nl-BE" sz="28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endParaRPr lang="nl-BE" sz="24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endParaRPr lang="nl-BE" sz="20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endParaRPr lang="nl-BE" sz="2000" b="0" u="none" strike="noStrike">
              <a:solidFill>
                <a:srgbClr val="000000"/>
              </a:solidFill>
              <a:effectLst/>
              <a:uFillTx/>
              <a:latin typeface="Arial"/>
            </a:endParaRPr>
          </a:p>
        </p:txBody>
      </p:sp>
      <p:sp>
        <p:nvSpPr>
          <p:cNvPr id="5"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6" name="PlaceHolder 4"/>
          <p:cNvSpPr>
            <a:spLocks noGrp="1"/>
          </p:cNvSpPr>
          <p:nvPr>
            <p:ph type="dt" idx="4"/>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7" name="PlaceHolder 5"/>
          <p:cNvSpPr>
            <a:spLocks noGrp="1"/>
          </p:cNvSpPr>
          <p:nvPr>
            <p:ph type="ftr" idx="5"/>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8" name="PlaceHolder 6"/>
          <p:cNvSpPr>
            <a:spLocks noGrp="1"/>
          </p:cNvSpPr>
          <p:nvPr>
            <p:ph type="sldNum" idx="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A219DF99-AAE5-4C14-96F0-AC0FED3BDF8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19696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63632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7164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839880" y="457200"/>
            <a:ext cx="3931560" cy="15994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3200" b="0" u="none" strike="noStrike">
                <a:solidFill>
                  <a:schemeClr val="dk1"/>
                </a:solidFill>
                <a:effectLst/>
                <a:uFillTx/>
                <a:latin typeface="Garet Heavy"/>
              </a:rPr>
              <a:t>Titelmasterformat durch Klicken bearbeiten</a:t>
            </a:r>
            <a:endParaRPr lang="nl-BE" sz="3200" b="0" u="none" strike="noStrike">
              <a:solidFill>
                <a:srgbClr val="000000"/>
              </a:solidFill>
              <a:effectLst/>
              <a:uFillTx/>
              <a:latin typeface="Arial"/>
            </a:endParaRPr>
          </a:p>
        </p:txBody>
      </p:sp>
      <p:sp>
        <p:nvSpPr>
          <p:cNvPr id="10" name="PlaceHolder 2"/>
          <p:cNvSpPr>
            <a:spLocks noGrp="1"/>
          </p:cNvSpPr>
          <p:nvPr>
            <p:ph type="body"/>
          </p:nvPr>
        </p:nvSpPr>
        <p:spPr>
          <a:xfrm>
            <a:off x="5183280" y="987480"/>
            <a:ext cx="6171480" cy="487296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endParaRPr lang="nl-BE" sz="3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endParaRPr lang="nl-BE" sz="32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endParaRPr lang="nl-BE" sz="32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endParaRPr lang="nl-BE" sz="32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endParaRPr lang="nl-BE" sz="32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endParaRPr lang="nl-BE" sz="32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endParaRPr lang="nl-BE" sz="3200" b="0" u="none" strike="noStrike">
              <a:solidFill>
                <a:srgbClr val="000000"/>
              </a:solidFill>
              <a:effectLst/>
              <a:uFillTx/>
              <a:latin typeface="Arial"/>
            </a:endParaRPr>
          </a:p>
        </p:txBody>
      </p:sp>
      <p:sp>
        <p:nvSpPr>
          <p:cNvPr id="11" name="PlaceHolder 3"/>
          <p:cNvSpPr>
            <a:spLocks noGrp="1"/>
          </p:cNvSpPr>
          <p:nvPr>
            <p:ph type="body"/>
          </p:nvPr>
        </p:nvSpPr>
        <p:spPr>
          <a:xfrm>
            <a:off x="839880" y="2057400"/>
            <a:ext cx="3931560" cy="3810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endParaRPr lang="nl-BE" sz="1600" b="0" u="none" strike="noStrike">
              <a:solidFill>
                <a:srgbClr val="000000"/>
              </a:solidFill>
              <a:effectLst/>
              <a:uFillTx/>
              <a:latin typeface="Arial"/>
            </a:endParaRPr>
          </a:p>
        </p:txBody>
      </p:sp>
      <p:sp>
        <p:nvSpPr>
          <p:cNvPr id="12" name="PlaceHolder 4"/>
          <p:cNvSpPr>
            <a:spLocks noGrp="1"/>
          </p:cNvSpPr>
          <p:nvPr>
            <p:ph type="dt" idx="7"/>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5"/>
          <p:cNvSpPr>
            <a:spLocks noGrp="1"/>
          </p:cNvSpPr>
          <p:nvPr>
            <p:ph type="ftr" idx="8"/>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4" name="PlaceHolder 6"/>
          <p:cNvSpPr>
            <a:spLocks noGrp="1"/>
          </p:cNvSpPr>
          <p:nvPr>
            <p:ph type="sldNum" idx="9"/>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4183C084-E915-4203-A94F-1B052E6978B2}"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Autofit/>
          </a:bodyPr>
          <a:lstStyle/>
          <a:p>
            <a:pPr indent="0" algn="ctr"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16" name="PlaceHolder 2"/>
          <p:cNvSpPr>
            <a:spLocks noGrp="1"/>
          </p:cNvSpPr>
          <p:nvPr>
            <p:ph type="dt" idx="10"/>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7" name="PlaceHolder 3"/>
          <p:cNvSpPr>
            <a:spLocks noGrp="1"/>
          </p:cNvSpPr>
          <p:nvPr>
            <p:ph type="ftr" idx="11"/>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18" name="PlaceHolder 4"/>
          <p:cNvSpPr>
            <a:spLocks noGrp="1"/>
          </p:cNvSpPr>
          <p:nvPr>
            <p:ph type="sldNum" idx="12"/>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750234FB-1E34-4D33-8252-2802E506AD8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19"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endParaRPr lang="nl-BE" sz="28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endParaRPr lang="nl-BE" sz="20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endParaRPr lang="nl-BE" sz="18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endParaRPr lang="nl-BE" sz="18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endParaRPr lang="nl-BE"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endParaRPr lang="nl-BE"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endParaRPr lang="nl-BE" sz="2000" b="0" u="none" strike="noStrike">
              <a:solidFill>
                <a:srgbClr val="000000"/>
              </a:solidFill>
              <a:effectLst/>
              <a:uFillTx/>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1" name="PlaceHolder 2"/>
          <p:cNvSpPr>
            <a:spLocks noGrp="1"/>
          </p:cNvSpPr>
          <p:nvPr>
            <p:ph type="body"/>
          </p:nvPr>
        </p:nvSpPr>
        <p:spPr>
          <a:xfrm>
            <a:off x="838080" y="1825560"/>
            <a:ext cx="10514880" cy="435060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2" name="PlaceHolder 3"/>
          <p:cNvSpPr>
            <a:spLocks noGrp="1"/>
          </p:cNvSpPr>
          <p:nvPr>
            <p:ph type="dt" idx="13"/>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33CC1FF0-A273-4A5A-9326-98CC2DB722F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724960" y="365040"/>
            <a:ext cx="2628360" cy="5811120"/>
          </a:xfrm>
          <a:prstGeom prst="rect">
            <a:avLst/>
          </a:prstGeom>
          <a:noFill/>
          <a:ln w="0">
            <a:noFill/>
          </a:ln>
        </p:spPr>
        <p:txBody>
          <a:bodyPr vert="eaVert"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26" name="PlaceHolder 2"/>
          <p:cNvSpPr>
            <a:spLocks noGrp="1"/>
          </p:cNvSpPr>
          <p:nvPr>
            <p:ph type="body"/>
          </p:nvPr>
        </p:nvSpPr>
        <p:spPr>
          <a:xfrm>
            <a:off x="838080" y="365040"/>
            <a:ext cx="7733520" cy="581112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27" name="PlaceHolder 3"/>
          <p:cNvSpPr>
            <a:spLocks noGrp="1"/>
          </p:cNvSpPr>
          <p:nvPr>
            <p:ph type="dt" idx="16"/>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8" name="PlaceHolder 4"/>
          <p:cNvSpPr>
            <a:spLocks noGrp="1"/>
          </p:cNvSpPr>
          <p:nvPr>
            <p:ph type="ftr" idx="17"/>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29" name="PlaceHolder 5"/>
          <p:cNvSpPr>
            <a:spLocks noGrp="1"/>
          </p:cNvSpPr>
          <p:nvPr>
            <p:ph type="sldNum" idx="1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1EEAABE0-0649-49CC-9096-022BC14C2CB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31" name="PlaceHolder 2"/>
          <p:cNvSpPr>
            <a:spLocks noGrp="1"/>
          </p:cNvSpPr>
          <p:nvPr>
            <p:ph type="body"/>
          </p:nvPr>
        </p:nvSpPr>
        <p:spPr>
          <a:xfrm>
            <a:off x="838080" y="1825560"/>
            <a:ext cx="1051488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32" name="PlaceHolder 3"/>
          <p:cNvSpPr>
            <a:spLocks noGrp="1"/>
          </p:cNvSpPr>
          <p:nvPr>
            <p:ph type="dt" idx="19"/>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3" name="PlaceHolder 4"/>
          <p:cNvSpPr>
            <a:spLocks noGrp="1"/>
          </p:cNvSpPr>
          <p:nvPr>
            <p:ph type="ftr" idx="20"/>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4" name="PlaceHolder 5"/>
          <p:cNvSpPr>
            <a:spLocks noGrp="1"/>
          </p:cNvSpPr>
          <p:nvPr>
            <p:ph type="sldNum" idx="21"/>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33BA8D3-1945-49FB-98E0-175D9B90E8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831960" y="1709640"/>
            <a:ext cx="10514880" cy="285192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de-DE" sz="6000" b="0" u="none" strike="noStrike">
                <a:solidFill>
                  <a:schemeClr val="dk1"/>
                </a:solidFill>
                <a:effectLst/>
                <a:uFillTx/>
                <a:latin typeface="Garet Heavy"/>
              </a:rPr>
              <a:t>Titelmasterformat durch Klicken bearbeiten</a:t>
            </a:r>
            <a:endParaRPr lang="nl-BE" sz="6000" b="0" u="none" strike="noStrike">
              <a:solidFill>
                <a:srgbClr val="000000"/>
              </a:solidFill>
              <a:effectLst/>
              <a:uFillTx/>
              <a:latin typeface="Arial"/>
            </a:endParaRPr>
          </a:p>
        </p:txBody>
      </p:sp>
      <p:sp>
        <p:nvSpPr>
          <p:cNvPr id="36" name="PlaceHolder 2"/>
          <p:cNvSpPr>
            <a:spLocks noGrp="1"/>
          </p:cNvSpPr>
          <p:nvPr>
            <p:ph type="body"/>
          </p:nvPr>
        </p:nvSpPr>
        <p:spPr>
          <a:xfrm>
            <a:off x="831960" y="4589640"/>
            <a:ext cx="10514880" cy="1499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nl-BE" sz="2400" b="0" u="none" strike="noStrike">
              <a:solidFill>
                <a:srgbClr val="000000"/>
              </a:solidFill>
              <a:effectLst/>
              <a:uFillTx/>
              <a:latin typeface="Arial"/>
            </a:endParaRPr>
          </a:p>
        </p:txBody>
      </p:sp>
      <p:sp>
        <p:nvSpPr>
          <p:cNvPr id="37" name="PlaceHolder 3"/>
          <p:cNvSpPr>
            <a:spLocks noGrp="1"/>
          </p:cNvSpPr>
          <p:nvPr>
            <p:ph type="dt" idx="22"/>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8" name="PlaceHolder 4"/>
          <p:cNvSpPr>
            <a:spLocks noGrp="1"/>
          </p:cNvSpPr>
          <p:nvPr>
            <p:ph type="ftr" idx="23"/>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39" name="PlaceHolder 5"/>
          <p:cNvSpPr>
            <a:spLocks noGrp="1"/>
          </p:cNvSpPr>
          <p:nvPr>
            <p:ph type="sldNum" idx="2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CFC4E826-F4F0-4DB7-8E8B-F4BD6D81D61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Garet Heavy"/>
              </a:rPr>
              <a:t>Titelmasterformat durch Klicken bearbeiten</a:t>
            </a:r>
            <a:endParaRPr lang="nl-BE" sz="4400" b="0" u="none" strike="noStrike">
              <a:solidFill>
                <a:srgbClr val="000000"/>
              </a:solidFill>
              <a:effectLst/>
              <a:uFillTx/>
              <a:latin typeface="Arial"/>
            </a:endParaRPr>
          </a:p>
        </p:txBody>
      </p:sp>
      <p:sp>
        <p:nvSpPr>
          <p:cNvPr id="41" name="PlaceHolder 2"/>
          <p:cNvSpPr>
            <a:spLocks noGrp="1"/>
          </p:cNvSpPr>
          <p:nvPr>
            <p:ph type="body"/>
          </p:nvPr>
        </p:nvSpPr>
        <p:spPr>
          <a:xfrm>
            <a:off x="83808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2" name="PlaceHolder 3"/>
          <p:cNvSpPr>
            <a:spLocks noGrp="1"/>
          </p:cNvSpPr>
          <p:nvPr>
            <p:ph type="body"/>
          </p:nvPr>
        </p:nvSpPr>
        <p:spPr>
          <a:xfrm>
            <a:off x="6172200" y="1825560"/>
            <a:ext cx="5180760" cy="435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endParaRPr lang="nl-BE" sz="2800" b="0" u="none" strike="noStrike">
              <a:solidFill>
                <a:srgbClr val="000000"/>
              </a:solidFill>
              <a:effectLst/>
              <a:uFillTx/>
              <a:latin typeface="Arial"/>
            </a:endParaRP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endParaRPr lang="nl-BE" sz="2400" b="0" u="none" strike="noStrike">
              <a:solidFill>
                <a:srgbClr val="000000"/>
              </a:solidFill>
              <a:effectLst/>
              <a:uFillTx/>
              <a:latin typeface="Arial"/>
            </a:endParaRP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endParaRPr lang="nl-BE" sz="2000" b="0" u="none" strike="noStrike">
              <a:solidFill>
                <a:srgbClr val="000000"/>
              </a:solidFill>
              <a:effectLst/>
              <a:uFillTx/>
              <a:latin typeface="Arial"/>
            </a:endParaRP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endParaRPr lang="nl-BE" sz="1800" b="0" u="none" strike="noStrike">
              <a:solidFill>
                <a:srgbClr val="000000"/>
              </a:solidFill>
              <a:effectLst/>
              <a:uFillTx/>
              <a:latin typeface="Arial"/>
            </a:endParaRP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endParaRPr lang="nl-BE" sz="1800" b="0" u="none" strike="noStrike">
              <a:solidFill>
                <a:srgbClr val="000000"/>
              </a:solidFill>
              <a:effectLst/>
              <a:uFillTx/>
              <a:latin typeface="Arial"/>
            </a:endParaRPr>
          </a:p>
        </p:txBody>
      </p:sp>
      <p:sp>
        <p:nvSpPr>
          <p:cNvPr id="43" name="PlaceHolder 4"/>
          <p:cNvSpPr>
            <a:spLocks noGrp="1"/>
          </p:cNvSpPr>
          <p:nvPr>
            <p:ph type="dt" idx="25"/>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defTabSz="914400">
              <a:lnSpc>
                <a:spcPct val="100000"/>
              </a:lnSpc>
              <a:buNone/>
              <a:tabLst>
                <a:tab pos="0" algn="l"/>
              </a:tabLst>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5"/>
          <p:cNvSpPr>
            <a:spLocks noGrp="1"/>
          </p:cNvSpPr>
          <p:nvPr>
            <p:ph type="ftr" idx="26"/>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nl-BE" sz="1400" b="0" u="none" strike="noStrike">
                <a:solidFill>
                  <a:srgbClr val="000000"/>
                </a:solidFill>
                <a:effectLst/>
                <a:uFillTx/>
                <a:latin typeface="Times New Roman"/>
              </a:defRPr>
            </a:lvl1pPr>
          </a:lstStyle>
          <a:p>
            <a:pPr indent="0" algn="ctr">
              <a:lnSpc>
                <a:spcPct val="100000"/>
              </a:lnSpc>
              <a:buNone/>
              <a:tabLst>
                <a:tab pos="0" algn="l"/>
              </a:tabLst>
            </a:pPr>
            <a:r>
              <a:rPr lang="nl-BE" sz="1400" b="0" u="none" strike="noStrike">
                <a:solidFill>
                  <a:srgbClr val="000000"/>
                </a:solidFill>
                <a:effectLst/>
                <a:uFillTx/>
                <a:latin typeface="Times New Roman"/>
              </a:rPr>
              <a:t>&lt;footer&gt;</a:t>
            </a:r>
          </a:p>
        </p:txBody>
      </p:sp>
      <p:sp>
        <p:nvSpPr>
          <p:cNvPr id="45" name="PlaceHolder 6"/>
          <p:cNvSpPr>
            <a:spLocks noGrp="1"/>
          </p:cNvSpPr>
          <p:nvPr>
            <p:ph type="sldNum" idx="27"/>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chemeClr val="dk1">
                    <a:tint val="75000"/>
                  </a:schemeClr>
                </a:solidFill>
                <a:effectLst/>
                <a:uFillTx/>
                <a:latin typeface="Garet Book"/>
              </a:defRPr>
            </a:lvl1pPr>
          </a:lstStyle>
          <a:p>
            <a:pPr indent="0" algn="r" defTabSz="914400">
              <a:lnSpc>
                <a:spcPct val="100000"/>
              </a:lnSpc>
              <a:buNone/>
              <a:tabLst>
                <a:tab pos="0" algn="l"/>
              </a:tabLst>
            </a:pPr>
            <a:fld id="{898F0AB1-9BD1-4CE6-8E80-75FD1384E52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5921943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8.png"/><Relationship Id="rId1" Type="http://schemas.openxmlformats.org/officeDocument/2006/relationships/slideLayout" Target="../slideLayouts/slideLayout17.xml"/><Relationship Id="rId5" Type="http://schemas.openxmlformats.org/officeDocument/2006/relationships/image" Target="../media/image19.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un.org/sustainabledevelopment"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174138" y="2326680"/>
            <a:ext cx="11842764" cy="1468440"/>
          </a:xfrm>
          <a:prstGeom prst="rect">
            <a:avLst/>
          </a:prstGeom>
          <a:noFill/>
          <a:ln w="0">
            <a:noFill/>
          </a:ln>
        </p:spPr>
        <p:txBody>
          <a:bodyPr lIns="91440" tIns="45720" rIns="91440" bIns="45720" anchor="ctr">
            <a:normAutofit/>
          </a:bodyPr>
          <a:lstStyle/>
          <a:p>
            <a:pPr indent="0" algn="ctr" defTabSz="914400">
              <a:lnSpc>
                <a:spcPct val="90000"/>
              </a:lnSpc>
              <a:buNone/>
              <a:tabLst>
                <a:tab pos="0" algn="l"/>
              </a:tabLst>
              <a:defRPr sz="4800">
                <a:solidFill>
                  <a:schemeClr val="dk1"/>
                </a:solidFill>
                <a:effectLst/>
                <a:uFillTx/>
                <a:latin typeface="Garet Heavy"/>
              </a:defRPr>
            </a:pPr>
            <a:r>
              <a:rPr dirty="0"/>
              <a:t>KI</a:t>
            </a:r>
            <a:r>
              <a:rPr lang="de-DE" dirty="0"/>
              <a:t>, digitale politischen Bildung </a:t>
            </a:r>
            <a:r>
              <a:rPr dirty="0"/>
              <a:t>und</a:t>
            </a:r>
            <a:r>
              <a:rPr lang="de-DE" dirty="0"/>
              <a:t> </a:t>
            </a:r>
            <a:r>
              <a:rPr dirty="0" err="1"/>
              <a:t>globale</a:t>
            </a:r>
            <a:r>
              <a:rPr lang="de-DE" dirty="0"/>
              <a:t>s</a:t>
            </a:r>
            <a:r>
              <a:rPr dirty="0"/>
              <a:t> </a:t>
            </a:r>
            <a:r>
              <a:rPr dirty="0" err="1"/>
              <a:t>Lernen</a:t>
            </a:r>
            <a:endParaRPr lang="nl-BE" sz="4800" b="0" u="none" strike="noStrike" dirty="0">
              <a:solidFill>
                <a:srgbClr val="000000"/>
              </a:solidFill>
              <a:effectLst/>
              <a:uFillTx/>
              <a:latin typeface="Arial"/>
            </a:endParaRPr>
          </a:p>
        </p:txBody>
      </p:sp>
      <p:sp>
        <p:nvSpPr>
          <p:cNvPr id="66"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7" name="Textfeld 26"/>
          <p:cNvSpPr/>
          <p:nvPr/>
        </p:nvSpPr>
        <p:spPr>
          <a:xfrm>
            <a:off x="597960" y="4151520"/>
            <a:ext cx="10995480" cy="76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FFFFFF"/>
                </a:solidFill>
                <a:effectLst/>
                <a:uFillTx/>
                <a:latin typeface="Garet Book"/>
              </a:defRPr>
            </a:pPr>
            <a:r>
              <a:t>Modul 3 – KI-Governance, Ethik, Menschenrechte und Demokratie </a:t>
            </a:r>
            <a:r>
              <a:rPr u="sng"/>
              <a:t>Lehreinheit 2</a:t>
            </a:r>
            <a:endParaRPr lang="nl-BE" sz="2400" b="0" u="none" strike="noStrike" dirty="0">
              <a:solidFill>
                <a:srgbClr val="000000"/>
              </a:solidFill>
              <a:effectLst/>
              <a:uFillTx/>
              <a:latin typeface="Arial"/>
            </a:endParaRPr>
          </a:p>
        </p:txBody>
      </p:sp>
      <p:pic>
        <p:nvPicPr>
          <p:cNvPr id="68" name="Grafik 5"/>
          <p:cNvPicPr/>
          <p:nvPr/>
        </p:nvPicPr>
        <p:blipFill>
          <a:blip r:embed="rId2"/>
          <a:stretch/>
        </p:blipFill>
        <p:spPr>
          <a:xfrm>
            <a:off x="5058000" y="4680"/>
            <a:ext cx="2075400" cy="2140200"/>
          </a:xfrm>
          <a:prstGeom prst="rect">
            <a:avLst/>
          </a:prstGeom>
          <a:noFill/>
          <a:ln w="0">
            <a:noFill/>
          </a:ln>
        </p:spPr>
      </p:pic>
      <p:pic>
        <p:nvPicPr>
          <p:cNvPr id="69" name="Grafik 13"/>
          <p:cNvPicPr/>
          <p:nvPr/>
        </p:nvPicPr>
        <p:blipFill>
          <a:blip r:embed="rId3"/>
          <a:stretch/>
        </p:blipFill>
        <p:spPr>
          <a:xfrm>
            <a:off x="4229640" y="5957640"/>
            <a:ext cx="990360" cy="601200"/>
          </a:xfrm>
          <a:prstGeom prst="rect">
            <a:avLst/>
          </a:prstGeom>
          <a:noFill/>
          <a:ln w="0">
            <a:noFill/>
          </a:ln>
        </p:spPr>
      </p:pic>
      <p:pic>
        <p:nvPicPr>
          <p:cNvPr id="70" name="Grafik 17"/>
          <p:cNvPicPr/>
          <p:nvPr/>
        </p:nvPicPr>
        <p:blipFill>
          <a:blip r:embed="rId4"/>
          <a:srcRect t="25339" r="21731" b="23723"/>
          <a:stretch/>
        </p:blipFill>
        <p:spPr>
          <a:xfrm>
            <a:off x="9969120" y="5958000"/>
            <a:ext cx="1932120" cy="606960"/>
          </a:xfrm>
          <a:prstGeom prst="rect">
            <a:avLst/>
          </a:prstGeom>
          <a:noFill/>
          <a:ln w="0">
            <a:noFill/>
          </a:ln>
        </p:spPr>
      </p:pic>
      <p:grpSp>
        <p:nvGrpSpPr>
          <p:cNvPr id="71" name="Gruppieren 16"/>
          <p:cNvGrpSpPr/>
          <p:nvPr/>
        </p:nvGrpSpPr>
        <p:grpSpPr>
          <a:xfrm>
            <a:off x="290520" y="5958360"/>
            <a:ext cx="2681280" cy="604800"/>
            <a:chOff x="290520" y="5958360"/>
            <a:chExt cx="2681280" cy="604800"/>
          </a:xfrm>
        </p:grpSpPr>
        <p:pic>
          <p:nvPicPr>
            <p:cNvPr id="72" name="Grafik 18"/>
            <p:cNvPicPr/>
            <p:nvPr/>
          </p:nvPicPr>
          <p:blipFill>
            <a:blip r:embed="rId5"/>
            <a:stretch/>
          </p:blipFill>
          <p:spPr>
            <a:xfrm>
              <a:off x="2423160" y="5958360"/>
              <a:ext cx="548640" cy="601920"/>
            </a:xfrm>
            <a:prstGeom prst="rect">
              <a:avLst/>
            </a:prstGeom>
            <a:noFill/>
            <a:ln w="0">
              <a:noFill/>
            </a:ln>
          </p:spPr>
        </p:pic>
        <p:pic>
          <p:nvPicPr>
            <p:cNvPr id="73" name="Grafik 19"/>
            <p:cNvPicPr/>
            <p:nvPr/>
          </p:nvPicPr>
          <p:blipFill>
            <a:blip r:embed="rId6"/>
            <a:stretch/>
          </p:blipFill>
          <p:spPr>
            <a:xfrm>
              <a:off x="290520" y="5961240"/>
              <a:ext cx="2087640" cy="601920"/>
            </a:xfrm>
            <a:prstGeom prst="rect">
              <a:avLst/>
            </a:prstGeom>
            <a:noFill/>
            <a:ln w="0">
              <a:noFill/>
            </a:ln>
          </p:spPr>
        </p:pic>
      </p:grpSp>
      <p:pic>
        <p:nvPicPr>
          <p:cNvPr id="74" name="Grafik 20"/>
          <p:cNvPicPr/>
          <p:nvPr/>
        </p:nvPicPr>
        <p:blipFill>
          <a:blip r:embed="rId7"/>
          <a:stretch/>
        </p:blipFill>
        <p:spPr>
          <a:xfrm>
            <a:off x="5486760" y="5967720"/>
            <a:ext cx="3452040" cy="591120"/>
          </a:xfrm>
          <a:prstGeom prst="rect">
            <a:avLst/>
          </a:prstGeom>
          <a:noFill/>
          <a:ln w="0">
            <a:noFill/>
          </a:ln>
        </p:spPr>
      </p:pic>
      <p:pic>
        <p:nvPicPr>
          <p:cNvPr id="75" name="Grafik 21"/>
          <p:cNvPicPr/>
          <p:nvPr/>
        </p:nvPicPr>
        <p:blipFill>
          <a:blip r:embed="rId8"/>
          <a:stretch/>
        </p:blipFill>
        <p:spPr>
          <a:xfrm>
            <a:off x="3219120" y="5960160"/>
            <a:ext cx="763200" cy="598320"/>
          </a:xfrm>
          <a:prstGeom prst="rect">
            <a:avLst/>
          </a:prstGeom>
          <a:noFill/>
          <a:ln w="0">
            <a:noFill/>
          </a:ln>
        </p:spPr>
      </p:pic>
      <p:pic>
        <p:nvPicPr>
          <p:cNvPr id="76" name="Grafik 22"/>
          <p:cNvPicPr/>
          <p:nvPr/>
        </p:nvPicPr>
        <p:blipFill>
          <a:blip r:embed="rId9"/>
          <a:stretch/>
        </p:blipFill>
        <p:spPr>
          <a:xfrm>
            <a:off x="9014400" y="5894280"/>
            <a:ext cx="720720" cy="720720"/>
          </a:xfrm>
          <a:prstGeom prst="rect">
            <a:avLst/>
          </a:prstGeom>
          <a:noFill/>
          <a:ln w="0">
            <a:noFill/>
          </a:ln>
        </p:spPr>
      </p:pic>
      <p:sp>
        <p:nvSpPr>
          <p:cNvPr id="3" name="Rechteck 12">
            <a:extLst>
              <a:ext uri="{FF2B5EF4-FFF2-40B4-BE49-F238E27FC236}">
                <a16:creationId xmlns:a16="http://schemas.microsoft.com/office/drawing/2014/main" id="{D38B0D01-D4BA-04BF-C735-E34102CA0521}"/>
              </a:ext>
            </a:extLst>
          </p:cNvPr>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4" name="Textfeld 26">
            <a:extLst>
              <a:ext uri="{FF2B5EF4-FFF2-40B4-BE49-F238E27FC236}">
                <a16:creationId xmlns:a16="http://schemas.microsoft.com/office/drawing/2014/main" id="{7389BE2C-4F49-4BA7-807F-A5A0A1B7321B}"/>
              </a:ext>
            </a:extLst>
          </p:cNvPr>
          <p:cNvSpPr/>
          <p:nvPr/>
        </p:nvSpPr>
        <p:spPr>
          <a:xfrm>
            <a:off x="768600" y="4151520"/>
            <a:ext cx="10548360" cy="76285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latin typeface="Garet Book"/>
              </a:defRPr>
            </a:pPr>
            <a:r>
              <a:rPr dirty="0"/>
              <a:t>Modul 3 – KI-Governance, </a:t>
            </a:r>
            <a:r>
              <a:rPr dirty="0" err="1"/>
              <a:t>Ethik</a:t>
            </a:r>
            <a:r>
              <a:rPr dirty="0"/>
              <a:t>, </a:t>
            </a:r>
            <a:r>
              <a:rPr dirty="0" err="1"/>
              <a:t>Menschenrechte</a:t>
            </a:r>
            <a:r>
              <a:rPr dirty="0"/>
              <a:t> und </a:t>
            </a:r>
            <a:r>
              <a:rPr dirty="0" err="1"/>
              <a:t>Demokratie</a:t>
            </a:r>
            <a:r>
              <a:rPr dirty="0"/>
              <a:t> </a:t>
            </a:r>
            <a:r>
              <a:rPr dirty="0" err="1"/>
              <a:t>Lehreinheit</a:t>
            </a:r>
            <a:r>
              <a:rPr dirty="0"/>
              <a:t> 2 – KI</a:t>
            </a:r>
            <a:r>
              <a:rPr lang="de-DE" dirty="0"/>
              <a:t>, </a:t>
            </a:r>
            <a:r>
              <a:rPr dirty="0" err="1"/>
              <a:t>digitale</a:t>
            </a:r>
            <a:r>
              <a:rPr dirty="0"/>
              <a:t> </a:t>
            </a:r>
            <a:r>
              <a:rPr lang="de-DE" dirty="0"/>
              <a:t>politische Bildung</a:t>
            </a:r>
            <a:r>
              <a:rPr dirty="0"/>
              <a:t> und </a:t>
            </a:r>
            <a:r>
              <a:rPr dirty="0" err="1"/>
              <a:t>globale</a:t>
            </a:r>
            <a:r>
              <a:rPr lang="de-DE" dirty="0"/>
              <a:t>s</a:t>
            </a:r>
            <a:r>
              <a:rPr dirty="0"/>
              <a:t> </a:t>
            </a:r>
            <a:r>
              <a:rPr dirty="0" err="1"/>
              <a:t>Lernen</a:t>
            </a:r>
            <a:endParaRPr lang="nl-BE" sz="2400" b="0" u="none" strike="noStrike" dirty="0">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4" name="Grafik 6" descr="Ein Bild, das Text, Screenshot, Logo, Schrift enthält.  KI-generierte Inhalte können fehlerhaft sein."/>
          <p:cNvPicPr/>
          <p:nvPr/>
        </p:nvPicPr>
        <p:blipFill>
          <a:blip r:embed="rId3"/>
          <a:srcRect t="21380" b="5161"/>
          <a:stretch>
            <a:fillRect/>
          </a:stretch>
        </p:blipFill>
        <p:spPr>
          <a:xfrm>
            <a:off x="469080" y="777240"/>
            <a:ext cx="8494920" cy="4412430"/>
          </a:xfrm>
          <a:prstGeom prst="rect">
            <a:avLst/>
          </a:prstGeom>
          <a:noFill/>
          <a:ln w="0">
            <a:noFill/>
          </a:ln>
        </p:spPr>
      </p:pic>
      <p:sp>
        <p:nvSpPr>
          <p:cNvPr id="11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6" name="Grafik 1"/>
          <p:cNvPicPr/>
          <p:nvPr/>
        </p:nvPicPr>
        <p:blipFill>
          <a:blip r:embed="rId4"/>
          <a:stretch/>
        </p:blipFill>
        <p:spPr>
          <a:xfrm>
            <a:off x="11164320" y="5798160"/>
            <a:ext cx="1027080" cy="1059120"/>
          </a:xfrm>
          <a:prstGeom prst="rect">
            <a:avLst/>
          </a:prstGeom>
          <a:noFill/>
          <a:ln w="0">
            <a:noFill/>
          </a:ln>
        </p:spPr>
      </p:pic>
      <p:sp>
        <p:nvSpPr>
          <p:cNvPr id="117" name="PlaceHolder 1"/>
          <p:cNvSpPr>
            <a:spLocks noGrp="1"/>
          </p:cNvSpPr>
          <p:nvPr>
            <p:ph/>
          </p:nvPr>
        </p:nvSpPr>
        <p:spPr>
          <a:xfrm>
            <a:off x="8964360" y="2208240"/>
            <a:ext cx="2757960" cy="2609280"/>
          </a:xfrm>
          <a:prstGeom prst="rect">
            <a:avLst/>
          </a:prstGeom>
          <a:noFill/>
          <a:ln w="0">
            <a:noFill/>
          </a:ln>
        </p:spPr>
        <p:txBody>
          <a:bodyPr lIns="91440" tIns="45720" rIns="91440" bIns="45720" anchor="t">
            <a:normAutofit fontScale="85000" lnSpcReduction="20000"/>
          </a:bodyPr>
          <a:lstStyle/>
          <a:p>
            <a:pPr indent="0" defTabSz="914400">
              <a:lnSpc>
                <a:spcPct val="90000"/>
              </a:lnSpc>
              <a:spcBef>
                <a:spcPts val="1001"/>
              </a:spcBef>
              <a:buNone/>
              <a:tabLst>
                <a:tab pos="0" algn="l"/>
              </a:tabLst>
              <a:defRPr sz="2800" b="1">
                <a:solidFill>
                  <a:schemeClr val="dk1"/>
                </a:solidFill>
                <a:effectLst/>
                <a:uFillTx/>
                <a:latin typeface="Garet Book"/>
              </a:defRPr>
            </a:pPr>
            <a:r>
              <a:t>Aufgabe:</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defRPr sz="2800">
                <a:solidFill>
                  <a:schemeClr val="dk1"/>
                </a:solidFill>
                <a:effectLst/>
                <a:uFillTx/>
                <a:latin typeface="Garet Book"/>
              </a:defRPr>
            </a:pPr>
            <a:r>
              <a:t>Überlegen Sie in einem Brainstorming, welche SDGs in besonderem Maße mit KI in Zusammenhang stehen könnten</a:t>
            </a:r>
            <a:endParaRPr lang="nl-BE" sz="2800" b="0" u="none" strike="noStrike" dirty="0">
              <a:solidFill>
                <a:srgbClr val="000000"/>
              </a:solidFill>
              <a:effectLst/>
              <a:uFillTx/>
              <a:latin typeface="Arial"/>
            </a:endParaRPr>
          </a:p>
        </p:txBody>
      </p:sp>
      <p:sp>
        <p:nvSpPr>
          <p:cNvPr id="2" name="Textfeld 1">
            <a:extLst>
              <a:ext uri="{FF2B5EF4-FFF2-40B4-BE49-F238E27FC236}">
                <a16:creationId xmlns:a16="http://schemas.microsoft.com/office/drawing/2014/main" id="{BE5A0453-6C47-40CB-EC46-DCD8EA663586}"/>
              </a:ext>
            </a:extLst>
          </p:cNvPr>
          <p:cNvSpPr txBox="1"/>
          <p:nvPr/>
        </p:nvSpPr>
        <p:spPr>
          <a:xfrm>
            <a:off x="777240" y="5101138"/>
            <a:ext cx="7772400" cy="738664"/>
          </a:xfrm>
          <a:prstGeom prst="rect">
            <a:avLst/>
          </a:prstGeom>
          <a:noFill/>
        </p:spPr>
        <p:txBody>
          <a:bodyPr wrap="square">
            <a:spAutoFit/>
          </a:bodyPr>
          <a:lstStyle/>
          <a:p>
            <a:pPr>
              <a:defRPr sz="1400"/>
            </a:pPr>
            <a:r>
              <a:t>Bildquelle:</a:t>
            </a:r>
            <a:r>
              <a:rPr>
                <a:hlinkClick r:id="rId5"/>
              </a:rPr>
              <a:t> https://www.un.org/sustainabledevelopment</a:t>
            </a:r>
            <a:br>
              <a:rPr lang="de-DE" sz="1400" dirty="0"/>
            </a:br>
            <a:r>
              <a:t>Der Inhalt dieser Veröffentlichung wurde nicht von den Vereinten Nationen genehmigt und spiegelt nicht die Ansichten der Vereinten Nationen oder ihrer Vertreter oder der Mitgliedstaaten wider.</a:t>
            </a:r>
            <a:endParaRPr lang="de-D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9" name="Grafik 1"/>
          <p:cNvPicPr/>
          <p:nvPr/>
        </p:nvPicPr>
        <p:blipFill>
          <a:blip r:embed="rId2"/>
          <a:stretch/>
        </p:blipFill>
        <p:spPr>
          <a:xfrm>
            <a:off x="11164320" y="5798160"/>
            <a:ext cx="1027080" cy="1059120"/>
          </a:xfrm>
          <a:prstGeom prst="rect">
            <a:avLst/>
          </a:prstGeom>
          <a:noFill/>
          <a:ln w="0">
            <a:noFill/>
          </a:ln>
        </p:spPr>
      </p:pic>
      <p:sp>
        <p:nvSpPr>
          <p:cNvPr id="12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dirty="0" err="1">
                <a:latin typeface="Garet Heavy"/>
              </a:rPr>
              <a:t>Rechercheaufgabe</a:t>
            </a:r>
            <a:r>
              <a:rPr sz="3200" b="1" dirty="0">
                <a:latin typeface="Garet Heavy"/>
              </a:rPr>
              <a:t> </a:t>
            </a:r>
            <a:r>
              <a:rPr sz="2800" dirty="0">
                <a:latin typeface="Garet Book"/>
              </a:rPr>
              <a:t>(15 Min.)</a:t>
            </a:r>
            <a:endParaRPr lang="nl-BE" sz="2800" b="0" u="none" strike="noStrike" dirty="0">
              <a:solidFill>
                <a:srgbClr val="000000"/>
              </a:solidFill>
              <a:effectLst/>
              <a:uFillTx/>
              <a:latin typeface="Arial"/>
            </a:endParaRPr>
          </a:p>
        </p:txBody>
      </p:sp>
      <p:sp>
        <p:nvSpPr>
          <p:cNvPr id="121" name="PlaceHolder 1"/>
          <p:cNvSpPr>
            <a:spLocks noGrp="1"/>
          </p:cNvSpPr>
          <p:nvPr>
            <p:ph/>
          </p:nvPr>
        </p:nvSpPr>
        <p:spPr>
          <a:xfrm>
            <a:off x="457200" y="2154240"/>
            <a:ext cx="7337880" cy="2758680"/>
          </a:xfrm>
          <a:prstGeom prst="rect">
            <a:avLst/>
          </a:prstGeom>
          <a:noFill/>
          <a:ln w="0">
            <a:noFill/>
          </a:ln>
        </p:spPr>
        <p:txBody>
          <a:bodyPr lIns="91440" tIns="45720" rIns="91440" bIns="45720" anchor="t">
            <a:noAutofit/>
          </a:bodyPr>
          <a:lstStyle/>
          <a:p>
            <a:pPr indent="0" algn="just" defTabSz="914400">
              <a:lnSpc>
                <a:spcPct val="90000"/>
              </a:lnSpc>
              <a:spcBef>
                <a:spcPts val="1001"/>
              </a:spcBef>
              <a:buNone/>
              <a:tabLst>
                <a:tab pos="0" algn="l"/>
              </a:tabLst>
              <a:defRPr sz="2000">
                <a:solidFill>
                  <a:schemeClr val="dk1"/>
                </a:solidFill>
                <a:effectLst/>
                <a:uFillTx/>
                <a:latin typeface="Garet Book"/>
              </a:defRPr>
            </a:pPr>
            <a:r>
              <a:rPr dirty="0"/>
              <a:t>Auf Basis der </a:t>
            </a:r>
            <a:r>
              <a:rPr dirty="0" err="1"/>
              <a:t>Ergebnisse</a:t>
            </a:r>
            <a:r>
              <a:rPr dirty="0"/>
              <a:t> des </a:t>
            </a:r>
            <a:r>
              <a:rPr dirty="0" err="1"/>
              <a:t>Brainstormings</a:t>
            </a:r>
            <a:r>
              <a:rPr dirty="0"/>
              <a:t> </a:t>
            </a:r>
            <a:r>
              <a:rPr dirty="0" err="1"/>
              <a:t>werden</a:t>
            </a:r>
            <a:r>
              <a:rPr dirty="0"/>
              <a:t> die </a:t>
            </a:r>
            <a:r>
              <a:rPr dirty="0" err="1"/>
              <a:t>Teilnehmenden</a:t>
            </a:r>
            <a:r>
              <a:rPr dirty="0"/>
              <a:t> </a:t>
            </a:r>
            <a:r>
              <a:rPr dirty="0" err="1"/>
              <a:t>verschiedenen</a:t>
            </a:r>
            <a:r>
              <a:rPr dirty="0"/>
              <a:t> SDGs </a:t>
            </a:r>
            <a:r>
              <a:rPr dirty="0" err="1"/>
              <a:t>zugeordnet</a:t>
            </a:r>
            <a:r>
              <a:rPr dirty="0"/>
              <a:t>. </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defRPr sz="2000">
                <a:effectLst/>
                <a:uFillTx/>
                <a:latin typeface="Garet Book"/>
              </a:defRPr>
            </a:pPr>
            <a:r>
              <a:rPr dirty="0" err="1">
                <a:solidFill>
                  <a:schemeClr val="dk1"/>
                </a:solidFill>
              </a:rPr>
              <a:t>Nutzen</a:t>
            </a:r>
            <a:r>
              <a:rPr dirty="0">
                <a:solidFill>
                  <a:schemeClr val="dk1"/>
                </a:solidFill>
              </a:rPr>
              <a:t> Sie den </a:t>
            </a:r>
            <a:r>
              <a:rPr b="1" dirty="0">
                <a:solidFill>
                  <a:schemeClr val="accent5"/>
                </a:solidFill>
              </a:rPr>
              <a:t>SDG-AI-Explorer</a:t>
            </a:r>
            <a:r>
              <a:rPr dirty="0">
                <a:solidFill>
                  <a:schemeClr val="dk1"/>
                </a:solidFill>
              </a:rPr>
              <a:t>, um </a:t>
            </a:r>
            <a:r>
              <a:rPr dirty="0" err="1">
                <a:solidFill>
                  <a:schemeClr val="dk1"/>
                </a:solidFill>
              </a:rPr>
              <a:t>zu</a:t>
            </a:r>
            <a:r>
              <a:rPr dirty="0">
                <a:solidFill>
                  <a:schemeClr val="dk1"/>
                </a:solidFill>
              </a:rPr>
              <a:t> dem </a:t>
            </a:r>
            <a:r>
              <a:rPr dirty="0" err="1">
                <a:solidFill>
                  <a:schemeClr val="dk1"/>
                </a:solidFill>
              </a:rPr>
              <a:t>jeweiligen</a:t>
            </a:r>
            <a:r>
              <a:rPr dirty="0">
                <a:solidFill>
                  <a:schemeClr val="dk1"/>
                </a:solidFill>
              </a:rPr>
              <a:t> SDG </a:t>
            </a:r>
            <a:r>
              <a:rPr dirty="0" err="1">
                <a:solidFill>
                  <a:schemeClr val="dk1"/>
                </a:solidFill>
              </a:rPr>
              <a:t>verschiedene</a:t>
            </a:r>
            <a:r>
              <a:rPr dirty="0">
                <a:solidFill>
                  <a:schemeClr val="dk1"/>
                </a:solidFill>
              </a:rPr>
              <a:t> </a:t>
            </a:r>
            <a:r>
              <a:rPr dirty="0" err="1">
                <a:solidFill>
                  <a:schemeClr val="dk1"/>
                </a:solidFill>
              </a:rPr>
              <a:t>Veröffentlichungen</a:t>
            </a:r>
            <a:r>
              <a:rPr dirty="0">
                <a:solidFill>
                  <a:schemeClr val="dk1"/>
                </a:solidFill>
              </a:rPr>
              <a:t> (</a:t>
            </a:r>
            <a:r>
              <a:rPr dirty="0" err="1">
                <a:solidFill>
                  <a:schemeClr val="dk1"/>
                </a:solidFill>
              </a:rPr>
              <a:t>wissenschaftliche</a:t>
            </a:r>
            <a:r>
              <a:rPr dirty="0">
                <a:solidFill>
                  <a:schemeClr val="dk1"/>
                </a:solidFill>
              </a:rPr>
              <a:t> Artikel, </a:t>
            </a:r>
            <a:r>
              <a:rPr dirty="0" err="1">
                <a:solidFill>
                  <a:schemeClr val="dk1"/>
                </a:solidFill>
              </a:rPr>
              <a:t>Nachrichten</a:t>
            </a:r>
            <a:r>
              <a:rPr dirty="0">
                <a:solidFill>
                  <a:schemeClr val="dk1"/>
                </a:solidFill>
              </a:rPr>
              <a:t>- und </a:t>
            </a:r>
            <a:r>
              <a:rPr dirty="0" err="1">
                <a:solidFill>
                  <a:schemeClr val="dk1"/>
                </a:solidFill>
              </a:rPr>
              <a:t>Zeitschriftenartikel</a:t>
            </a:r>
            <a:r>
              <a:rPr dirty="0">
                <a:solidFill>
                  <a:schemeClr val="dk1"/>
                </a:solidFill>
              </a:rPr>
              <a:t>, </a:t>
            </a:r>
            <a:r>
              <a:rPr dirty="0" err="1">
                <a:solidFill>
                  <a:schemeClr val="dk1"/>
                </a:solidFill>
              </a:rPr>
              <a:t>kurze</a:t>
            </a:r>
            <a:r>
              <a:rPr dirty="0">
                <a:solidFill>
                  <a:schemeClr val="dk1"/>
                </a:solidFill>
              </a:rPr>
              <a:t> Videos </a:t>
            </a:r>
            <a:r>
              <a:rPr dirty="0" err="1">
                <a:solidFill>
                  <a:schemeClr val="dk1"/>
                </a:solidFill>
              </a:rPr>
              <a:t>usw</a:t>
            </a:r>
            <a:r>
              <a:rPr dirty="0">
                <a:solidFill>
                  <a:schemeClr val="dk1"/>
                </a:solidFill>
              </a:rPr>
              <a:t>.) auf Deutsch und Englisch </a:t>
            </a:r>
            <a:r>
              <a:rPr dirty="0" err="1">
                <a:solidFill>
                  <a:schemeClr val="dk1"/>
                </a:solidFill>
              </a:rPr>
              <a:t>zu</a:t>
            </a:r>
            <a:r>
              <a:rPr dirty="0">
                <a:solidFill>
                  <a:schemeClr val="dk1"/>
                </a:solidFill>
              </a:rPr>
              <a:t> </a:t>
            </a:r>
            <a:r>
              <a:rPr dirty="0" err="1">
                <a:solidFill>
                  <a:schemeClr val="dk1"/>
                </a:solidFill>
              </a:rPr>
              <a:t>recherchieren</a:t>
            </a:r>
            <a:r>
              <a:rPr dirty="0">
                <a:solidFill>
                  <a:schemeClr val="dk1"/>
                </a:solidFill>
              </a:rPr>
              <a:t>.</a:t>
            </a:r>
            <a:endParaRPr lang="nl-BE" sz="2000" b="0" u="none" strike="noStrike" dirty="0">
              <a:solidFill>
                <a:srgbClr val="000000"/>
              </a:solidFill>
              <a:effectLst/>
              <a:uFillTx/>
              <a:latin typeface="Arial"/>
            </a:endParaRPr>
          </a:p>
          <a:p>
            <a:pPr indent="0" algn="just" defTabSz="914400">
              <a:lnSpc>
                <a:spcPct val="90000"/>
              </a:lnSpc>
              <a:spcBef>
                <a:spcPts val="1001"/>
              </a:spcBef>
              <a:buNone/>
              <a:tabLst>
                <a:tab pos="0" algn="l"/>
              </a:tabLst>
              <a:defRPr sz="2000">
                <a:solidFill>
                  <a:schemeClr val="dk1"/>
                </a:solidFill>
                <a:effectLst/>
                <a:uFillTx/>
                <a:latin typeface="Garet Book"/>
              </a:defRPr>
            </a:pPr>
            <a:r>
              <a:rPr dirty="0"/>
              <a:t>Finden Sie </a:t>
            </a:r>
            <a:r>
              <a:rPr dirty="0" err="1"/>
              <a:t>heraus</a:t>
            </a:r>
            <a:r>
              <a:rPr dirty="0"/>
              <a:t>, </a:t>
            </a:r>
            <a:r>
              <a:rPr dirty="0" err="1"/>
              <a:t>wie</a:t>
            </a:r>
            <a:r>
              <a:rPr dirty="0"/>
              <a:t> KI das </a:t>
            </a:r>
            <a:r>
              <a:rPr dirty="0" err="1"/>
              <a:t>Erreichen</a:t>
            </a:r>
            <a:r>
              <a:rPr dirty="0"/>
              <a:t> des </a:t>
            </a:r>
            <a:r>
              <a:rPr dirty="0" err="1"/>
              <a:t>jeweiligen</a:t>
            </a:r>
            <a:r>
              <a:rPr dirty="0"/>
              <a:t> Ziels </a:t>
            </a:r>
            <a:r>
              <a:rPr dirty="0" err="1"/>
              <a:t>begünstigt</a:t>
            </a:r>
            <a:r>
              <a:rPr dirty="0"/>
              <a:t> </a:t>
            </a:r>
            <a:r>
              <a:rPr dirty="0" err="1"/>
              <a:t>oder</a:t>
            </a:r>
            <a:r>
              <a:rPr dirty="0"/>
              <a:t> </a:t>
            </a:r>
            <a:r>
              <a:rPr dirty="0" err="1"/>
              <a:t>behindert</a:t>
            </a:r>
            <a:r>
              <a:rPr dirty="0"/>
              <a:t>.</a:t>
            </a:r>
            <a:endParaRPr lang="nl-BE" sz="2000" b="0" u="none" strike="noStrike" dirty="0">
              <a:solidFill>
                <a:srgbClr val="000000"/>
              </a:solidFill>
              <a:effectLst/>
              <a:uFillTx/>
              <a:latin typeface="Arial"/>
            </a:endParaRPr>
          </a:p>
        </p:txBody>
      </p:sp>
      <p:pic>
        <p:nvPicPr>
          <p:cNvPr id="122" name="Grafik 2" descr="Ein Bild, das Muster, Quadrat, Pixel enthält.  KI-generierte Inhalte können fehlerhaft sein."/>
          <p:cNvPicPr/>
          <p:nvPr/>
        </p:nvPicPr>
        <p:blipFill>
          <a:blip r:embed="rId3"/>
          <a:stretch/>
        </p:blipFill>
        <p:spPr>
          <a:xfrm>
            <a:off x="8789400" y="1968120"/>
            <a:ext cx="2944800" cy="2944800"/>
          </a:xfrm>
          <a:prstGeom prst="rect">
            <a:avLst/>
          </a:prstGeom>
          <a:noFill/>
          <a:ln w="38100">
            <a:noFill/>
          </a:ln>
        </p:spPr>
      </p:pic>
      <p:pic>
        <p:nvPicPr>
          <p:cNvPr id="123" name="Grafik 6" descr="Pfeil mit einer Linie: Kurve im Uhrzeigersinn Silhouette"/>
          <p:cNvPicPr/>
          <p:nvPr/>
        </p:nvPicPr>
        <p:blipFill>
          <a:blip r:embed="rId4">
            <a:extLst>
              <a:ext uri="{96DAC541-7B7A-43D3-8B79-37D633B846F1}">
                <asvg:svgBlip xmlns:asvg="http://schemas.microsoft.com/office/drawing/2016/SVG/main" r:embed="rId5"/>
              </a:ext>
            </a:extLst>
          </a:blip>
          <a:stretch/>
        </p:blipFill>
        <p:spPr>
          <a:xfrm rot="7414200">
            <a:off x="7833600" y="2498400"/>
            <a:ext cx="1001880" cy="1001880"/>
          </a:xfrm>
          <a:prstGeom prst="rect">
            <a:avLst/>
          </a:prstGeom>
          <a:noFill/>
          <a:ln w="0">
            <a:noFill/>
          </a:ln>
        </p:spPr>
      </p:pic>
      <p:sp>
        <p:nvSpPr>
          <p:cNvPr id="124" name="Textfeld 12"/>
          <p:cNvSpPr/>
          <p:nvPr/>
        </p:nvSpPr>
        <p:spPr>
          <a:xfrm>
            <a:off x="457200" y="5444640"/>
            <a:ext cx="8331480" cy="70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defTabSz="914400">
              <a:lnSpc>
                <a:spcPct val="100000"/>
              </a:lnSpc>
              <a:buClr>
                <a:srgbClr val="0B163B"/>
              </a:buClr>
              <a:buFont typeface="Aptos"/>
              <a:buChar char="→"/>
              <a:defRPr sz="2000">
                <a:solidFill>
                  <a:schemeClr val="dk1"/>
                </a:solidFill>
                <a:effectLst/>
                <a:uFillTx/>
                <a:latin typeface="Garet Book"/>
              </a:defRPr>
            </a:pPr>
            <a:r>
              <a:rPr b="1"/>
              <a:t>Danach: </a:t>
            </a:r>
            <a:r>
              <a:t>Jede Gruppe präsentiert ihre Ergebnisse und erläutert die Auswirkungen von KI auf das jeweilige Ziel (15 Min.).  </a:t>
            </a:r>
            <a:endParaRPr lang="nl-BE" sz="20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6" name="Grafik 1"/>
          <p:cNvPicPr/>
          <p:nvPr/>
        </p:nvPicPr>
        <p:blipFill>
          <a:blip r:embed="rId2"/>
          <a:stretch/>
        </p:blipFill>
        <p:spPr>
          <a:xfrm>
            <a:off x="11164320" y="5798160"/>
            <a:ext cx="1027080" cy="1059120"/>
          </a:xfrm>
          <a:prstGeom prst="rect">
            <a:avLst/>
          </a:prstGeom>
          <a:noFill/>
          <a:ln w="0">
            <a:noFill/>
          </a:ln>
        </p:spPr>
      </p:pic>
      <p:sp>
        <p:nvSpPr>
          <p:cNvPr id="127"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Abschlussdiskussion </a:t>
            </a:r>
            <a:r>
              <a:rPr sz="2800">
                <a:latin typeface="Garet Book"/>
              </a:rPr>
              <a:t>(15 Min.)</a:t>
            </a:r>
            <a:endParaRPr lang="nl-BE" sz="2800" b="0" u="none" strike="noStrike" dirty="0">
              <a:solidFill>
                <a:srgbClr val="000000"/>
              </a:solidFill>
              <a:effectLst/>
              <a:uFillTx/>
              <a:latin typeface="Arial"/>
            </a:endParaRPr>
          </a:p>
        </p:txBody>
      </p:sp>
      <p:sp>
        <p:nvSpPr>
          <p:cNvPr id="128" name="PlaceHolder 1"/>
          <p:cNvSpPr>
            <a:spLocks noGrp="1"/>
          </p:cNvSpPr>
          <p:nvPr>
            <p:ph/>
          </p:nvPr>
        </p:nvSpPr>
        <p:spPr>
          <a:xfrm>
            <a:off x="457200" y="1825560"/>
            <a:ext cx="10209960" cy="43506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800">
                <a:solidFill>
                  <a:schemeClr val="dk1"/>
                </a:solidFill>
                <a:effectLst/>
                <a:uFillTx/>
                <a:latin typeface="Garet Book"/>
              </a:defRPr>
            </a:pPr>
            <a:r>
              <a:t>Starten Sie eine Gruppendiskussion darüber, wie KI die globalen Bemühungen um Nachhaltigkeit, Demokratie und Gleichberechtigung beeinflusst. </a:t>
            </a: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defRPr sz="2800" b="1">
                <a:solidFill>
                  <a:schemeClr val="dk1"/>
                </a:solidFill>
                <a:effectLst/>
                <a:uFillTx/>
                <a:latin typeface="Garet Book"/>
              </a:defRPr>
            </a:pPr>
            <a:r>
              <a:t>Impulsfragen: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Wie wirkt sich KI auf die Weltpolitik aus? </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Kommt es dadurch zu bekannten oder neuen globalen politischen Dynamiken?</a:t>
            </a:r>
            <a:endParaRPr lang="nl-BE" sz="2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800" i="1">
                <a:solidFill>
                  <a:schemeClr val="dk1"/>
                </a:solidFill>
                <a:effectLst/>
                <a:uFillTx/>
                <a:latin typeface="Garet Book"/>
              </a:defRPr>
            </a:pPr>
            <a:r>
              <a:t>Welche Rolle spielt die Zivilgesellschaft in dieser Debatte? </a:t>
            </a:r>
            <a:endParaRPr lang="nl-BE" sz="2800" b="0" u="none" strike="noStrike" dirty="0">
              <a:solidFill>
                <a:srgbClr val="000000"/>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dirty="0">
                    <a:solidFill>
                      <a:srgbClr val="0B163B"/>
                    </a:solidFill>
                  </a:rPr>
                  <a:t>Dieses Werk ist lizenziert unter </a:t>
                </a:r>
                <a:r>
                  <a:rPr lang="de-DE" b="1" u="sng" dirty="0">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8" name="PlaceHolder 1"/>
          <p:cNvSpPr>
            <a:spLocks noGrp="1"/>
          </p:cNvSpPr>
          <p:nvPr>
            <p:ph/>
          </p:nvPr>
        </p:nvSpPr>
        <p:spPr>
          <a:xfrm>
            <a:off x="956880" y="1773000"/>
            <a:ext cx="10206360" cy="430632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BBC-Quiz</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Medienkonsum</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Gruppendiskussion</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Brainstorming</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Ziele für nachhaltige Entwicklung (SDGs)</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Rechercheaufgabe</a:t>
            </a:r>
            <a:endParaRPr lang="nl-BE" sz="2000" b="0" u="none" strike="noStrike" dirty="0">
              <a:solidFill>
                <a:srgbClr val="000000"/>
              </a:solidFill>
              <a:effectLst/>
              <a:uFillTx/>
              <a:latin typeface="Arial"/>
            </a:endParaRPr>
          </a:p>
          <a:p>
            <a:pPr marL="457200" indent="-457200" algn="just" defTabSz="914400">
              <a:lnSpc>
                <a:spcPct val="100000"/>
              </a:lnSpc>
              <a:spcBef>
                <a:spcPts val="1001"/>
              </a:spcBef>
              <a:buClr>
                <a:srgbClr val="0B163B"/>
              </a:buClr>
              <a:buFont typeface="Garet Heavy"/>
              <a:buAutoNum type="arabicPeriod"/>
              <a:defRPr sz="2000">
                <a:solidFill>
                  <a:schemeClr val="dk1"/>
                </a:solidFill>
                <a:effectLst/>
                <a:uFillTx/>
                <a:latin typeface="Garet Book"/>
              </a:defRPr>
            </a:pPr>
            <a:r>
              <a:t>Abschlussdiskussion</a:t>
            </a:r>
            <a:endParaRPr lang="nl-BE" sz="2000" b="0" u="none" strike="noStrike" dirty="0">
              <a:solidFill>
                <a:srgbClr val="000000"/>
              </a:solidFill>
              <a:effectLst/>
              <a:uFillTx/>
              <a:latin typeface="Arial"/>
            </a:endParaRPr>
          </a:p>
        </p:txBody>
      </p:sp>
      <p:pic>
        <p:nvPicPr>
          <p:cNvPr id="79" name="Grafik 1"/>
          <p:cNvPicPr/>
          <p:nvPr/>
        </p:nvPicPr>
        <p:blipFill>
          <a:blip r:embed="rId2"/>
          <a:stretch/>
        </p:blipFill>
        <p:spPr>
          <a:xfrm>
            <a:off x="11164320" y="5798160"/>
            <a:ext cx="1027080" cy="1059120"/>
          </a:xfrm>
          <a:prstGeom prst="rect">
            <a:avLst/>
          </a:prstGeom>
          <a:noFill/>
          <a:ln w="0">
            <a:noFill/>
          </a:ln>
        </p:spPr>
      </p:pic>
      <p:sp>
        <p:nvSpPr>
          <p:cNvPr id="8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Inhaltsverzeichnis</a:t>
            </a:r>
            <a:endParaRPr lang="nl-BE" sz="32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2"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2"/>
          <a:stretch/>
        </p:blipFill>
        <p:spPr>
          <a:xfrm>
            <a:off x="11164320" y="5798160"/>
            <a:ext cx="1027080" cy="1059120"/>
          </a:xfrm>
          <a:prstGeom prst="rect">
            <a:avLst/>
          </a:prstGeom>
          <a:noFill/>
          <a:ln w="0">
            <a:noFill/>
          </a:ln>
        </p:spPr>
      </p:pic>
      <p:sp>
        <p:nvSpPr>
          <p:cNvPr id="84"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BBC-Quiz</a:t>
            </a:r>
            <a:endParaRPr lang="nl-BE" sz="3200" b="0" u="none" strike="noStrike">
              <a:solidFill>
                <a:srgbClr val="000000"/>
              </a:solidFill>
              <a:effectLst/>
              <a:uFillTx/>
              <a:latin typeface="Arial"/>
            </a:endParaRPr>
          </a:p>
        </p:txBody>
      </p:sp>
      <p:sp>
        <p:nvSpPr>
          <p:cNvPr id="85" name="PlaceHolder 1"/>
          <p:cNvSpPr>
            <a:spLocks noGrp="1"/>
          </p:cNvSpPr>
          <p:nvPr>
            <p:ph/>
          </p:nvPr>
        </p:nvSpPr>
        <p:spPr>
          <a:xfrm>
            <a:off x="263888" y="1469498"/>
            <a:ext cx="9327584" cy="104256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rPr dirty="0" err="1"/>
              <a:t>Scannen</a:t>
            </a:r>
            <a:r>
              <a:rPr dirty="0"/>
              <a:t> Sie den QR-Code, um </a:t>
            </a:r>
            <a:r>
              <a:rPr dirty="0" err="1"/>
              <a:t>mit</a:t>
            </a:r>
            <a:r>
              <a:rPr dirty="0"/>
              <a:t> </a:t>
            </a:r>
            <a:r>
              <a:rPr dirty="0" err="1"/>
              <a:t>einer</a:t>
            </a:r>
            <a:r>
              <a:rPr dirty="0"/>
              <a:t> der BBC-</a:t>
            </a:r>
            <a:r>
              <a:rPr dirty="0" err="1"/>
              <a:t>Quizreihen</a:t>
            </a:r>
            <a:r>
              <a:rPr dirty="0"/>
              <a:t> „AI or Real“ (KI </a:t>
            </a:r>
            <a:r>
              <a:rPr dirty="0" err="1"/>
              <a:t>oder</a:t>
            </a:r>
            <a:r>
              <a:rPr dirty="0"/>
              <a:t> </a:t>
            </a:r>
            <a:r>
              <a:rPr dirty="0" err="1"/>
              <a:t>echt</a:t>
            </a:r>
            <a:r>
              <a:rPr dirty="0"/>
              <a:t>?) </a:t>
            </a:r>
            <a:r>
              <a:rPr dirty="0" err="1"/>
              <a:t>zu</a:t>
            </a:r>
            <a:r>
              <a:rPr dirty="0"/>
              <a:t> </a:t>
            </a:r>
            <a:r>
              <a:rPr dirty="0" err="1"/>
              <a:t>beginnen</a:t>
            </a:r>
            <a:r>
              <a:rPr dirty="0"/>
              <a:t>.</a:t>
            </a:r>
            <a:endParaRPr lang="nl-BE" sz="2800" b="0" u="none" strike="noStrike" dirty="0">
              <a:solidFill>
                <a:srgbClr val="000000"/>
              </a:solidFill>
              <a:effectLst/>
              <a:uFillTx/>
              <a:latin typeface="Arial"/>
            </a:endParaRPr>
          </a:p>
        </p:txBody>
      </p:sp>
      <p:sp>
        <p:nvSpPr>
          <p:cNvPr id="86" name="Inhaltsplatzhalter 2"/>
          <p:cNvSpPr/>
          <p:nvPr/>
        </p:nvSpPr>
        <p:spPr>
          <a:xfrm>
            <a:off x="9807680" y="545834"/>
            <a:ext cx="2497329" cy="251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err="1"/>
              <a:t>Vorgehen</a:t>
            </a:r>
            <a:r>
              <a:rPr dirty="0"/>
              <a:t> </a:t>
            </a:r>
            <a:br>
              <a:rPr dirty="0"/>
            </a:br>
            <a:r>
              <a:rPr dirty="0"/>
              <a:t>(15 Min.):</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Testen Sie </a:t>
            </a:r>
            <a:r>
              <a:rPr dirty="0" err="1"/>
              <a:t>Ihr</a:t>
            </a:r>
            <a:r>
              <a:rPr dirty="0"/>
              <a:t> Wissen und </a:t>
            </a:r>
            <a:r>
              <a:rPr dirty="0" err="1"/>
              <a:t>Ihre</a:t>
            </a:r>
            <a:r>
              <a:rPr dirty="0"/>
              <a:t> </a:t>
            </a:r>
            <a:r>
              <a:rPr dirty="0" err="1"/>
              <a:t>Fähigkeiten</a:t>
            </a:r>
            <a:r>
              <a:rPr dirty="0"/>
              <a:t> </a:t>
            </a:r>
            <a:r>
              <a:rPr dirty="0" err="1"/>
              <a:t>im</a:t>
            </a:r>
            <a:r>
              <a:rPr dirty="0"/>
              <a:t> </a:t>
            </a:r>
            <a:r>
              <a:rPr dirty="0" err="1"/>
              <a:t>Erkennen</a:t>
            </a:r>
            <a:r>
              <a:rPr dirty="0"/>
              <a:t> </a:t>
            </a:r>
            <a:r>
              <a:rPr dirty="0" err="1"/>
              <a:t>künstlich</a:t>
            </a:r>
            <a:r>
              <a:rPr dirty="0"/>
              <a:t> </a:t>
            </a:r>
            <a:r>
              <a:rPr dirty="0" err="1"/>
              <a:t>generierter</a:t>
            </a:r>
            <a:r>
              <a:rPr dirty="0"/>
              <a:t> </a:t>
            </a:r>
            <a:r>
              <a:rPr dirty="0" err="1"/>
              <a:t>Inhalte</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err="1"/>
              <a:t>Vergleichen</a:t>
            </a:r>
            <a:r>
              <a:rPr dirty="0"/>
              <a:t> Sie die </a:t>
            </a:r>
            <a:r>
              <a:rPr dirty="0" err="1"/>
              <a:t>Ergebnisse</a:t>
            </a:r>
            <a:r>
              <a:rPr dirty="0"/>
              <a:t> und </a:t>
            </a:r>
            <a:r>
              <a:rPr dirty="0" err="1"/>
              <a:t>besprechen</a:t>
            </a:r>
            <a:r>
              <a:rPr dirty="0"/>
              <a:t> Sie, was </a:t>
            </a:r>
            <a:r>
              <a:rPr dirty="0" err="1"/>
              <a:t>leicht</a:t>
            </a:r>
            <a:r>
              <a:rPr dirty="0"/>
              <a:t> und was </a:t>
            </a:r>
            <a:r>
              <a:rPr dirty="0" err="1"/>
              <a:t>schwer</a:t>
            </a:r>
            <a:r>
              <a:rPr dirty="0"/>
              <a:t> </a:t>
            </a:r>
            <a:r>
              <a:rPr dirty="0" err="1"/>
              <a:t>zu</a:t>
            </a:r>
            <a:r>
              <a:rPr dirty="0"/>
              <a:t> </a:t>
            </a:r>
            <a:r>
              <a:rPr dirty="0" err="1"/>
              <a:t>erkennen</a:t>
            </a:r>
            <a:r>
              <a:rPr dirty="0"/>
              <a:t> war</a:t>
            </a:r>
            <a:endParaRPr lang="nl-BE" b="0" u="none" strike="noStrike" dirty="0">
              <a:solidFill>
                <a:srgbClr val="000000"/>
              </a:solidFill>
              <a:effectLst/>
              <a:uFillTx/>
              <a:latin typeface="Arial"/>
            </a:endParaRPr>
          </a:p>
        </p:txBody>
      </p:sp>
      <p:pic>
        <p:nvPicPr>
          <p:cNvPr id="87" name="Grafik 3" descr="Ein Bild, das Muster, Quadrat, Pixel enthält.  KI-generierte Inhalte können fehlerhaft sein."/>
          <p:cNvPicPr/>
          <p:nvPr/>
        </p:nvPicPr>
        <p:blipFill>
          <a:blip r:embed="rId3"/>
          <a:stretch/>
        </p:blipFill>
        <p:spPr>
          <a:xfrm>
            <a:off x="3318120" y="2822040"/>
            <a:ext cx="3219120" cy="3219120"/>
          </a:xfrm>
          <a:prstGeom prst="rect">
            <a:avLst/>
          </a:prstGeom>
          <a:noFill/>
          <a:ln w="0">
            <a:noFill/>
          </a:ln>
        </p:spPr>
      </p:pic>
      <p:pic>
        <p:nvPicPr>
          <p:cNvPr id="88" name="Grafik 6" descr="Zurück Silhouette"/>
          <p:cNvPicPr/>
          <p:nvPr/>
        </p:nvPicPr>
        <p:blipFill>
          <a:blip r:embed="rId4">
            <a:extLst>
              <a:ext uri="{96DAC541-7B7A-43D3-8B79-37D633B846F1}">
                <asvg:svgBlip xmlns:asvg="http://schemas.microsoft.com/office/drawing/2016/SVG/main" r:embed="rId5"/>
              </a:ext>
            </a:extLst>
          </a:blip>
          <a:stretch/>
        </p:blipFill>
        <p:spPr>
          <a:xfrm rot="8328000">
            <a:off x="6496920" y="2743920"/>
            <a:ext cx="1145880" cy="1145880"/>
          </a:xfrm>
          <a:prstGeom prst="rect">
            <a:avLst/>
          </a:prstGeom>
          <a:noFill/>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0" name="Grafik 1"/>
          <p:cNvPicPr/>
          <p:nvPr/>
        </p:nvPicPr>
        <p:blipFill>
          <a:blip r:embed="rId2"/>
          <a:stretch/>
        </p:blipFill>
        <p:spPr>
          <a:xfrm>
            <a:off x="11164320" y="5798160"/>
            <a:ext cx="1027080" cy="1059120"/>
          </a:xfrm>
          <a:prstGeom prst="rect">
            <a:avLst/>
          </a:prstGeom>
          <a:noFill/>
          <a:ln w="0">
            <a:noFill/>
          </a:ln>
        </p:spPr>
      </p:pic>
      <p:sp>
        <p:nvSpPr>
          <p:cNvPr id="91" name="Textfeld 5"/>
          <p:cNvSpPr/>
          <p:nvPr/>
        </p:nvSpPr>
        <p:spPr>
          <a:xfrm>
            <a:off x="457200" y="755280"/>
            <a:ext cx="66463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Medienkonsum </a:t>
            </a:r>
            <a:r>
              <a:rPr sz="2800">
                <a:latin typeface="Garet Book"/>
              </a:rPr>
              <a:t>(5 Min.)</a:t>
            </a:r>
            <a:r>
              <a:rPr sz="2800" b="1">
                <a:latin typeface="Garet Heavy"/>
              </a:rPr>
              <a:t> </a:t>
            </a:r>
            <a:endParaRPr lang="nl-BE" sz="2800" b="0" u="none" strike="noStrike" dirty="0">
              <a:solidFill>
                <a:srgbClr val="000000"/>
              </a:solidFill>
              <a:effectLst/>
              <a:uFillTx/>
              <a:latin typeface="Arial"/>
            </a:endParaRPr>
          </a:p>
        </p:txBody>
      </p:sp>
      <p:sp>
        <p:nvSpPr>
          <p:cNvPr id="92" name="PlaceHolder 1"/>
          <p:cNvSpPr>
            <a:spLocks noGrp="1"/>
          </p:cNvSpPr>
          <p:nvPr>
            <p:ph/>
          </p:nvPr>
        </p:nvSpPr>
        <p:spPr>
          <a:xfrm>
            <a:off x="1697040" y="2153880"/>
            <a:ext cx="9146160" cy="3831120"/>
          </a:xfrm>
          <a:prstGeom prst="rect">
            <a:avLst/>
          </a:prstGeom>
          <a:noFill/>
          <a:ln w="0">
            <a:noFill/>
          </a:ln>
        </p:spPr>
        <p:txBody>
          <a:bodyPr lIns="91440" tIns="45720" rIns="91440" bIns="45720" anchor="t">
            <a:normAutofit lnSpcReduction="10000"/>
          </a:bodyPr>
          <a:lstStyle/>
          <a:p>
            <a:pPr indent="0" algn="just" defTabSz="914400">
              <a:lnSpc>
                <a:spcPct val="90000"/>
              </a:lnSpc>
              <a:spcBef>
                <a:spcPts val="1001"/>
              </a:spcBef>
              <a:buNone/>
              <a:tabLst>
                <a:tab pos="0" algn="l"/>
              </a:tabLst>
              <a:defRPr sz="2800" b="1">
                <a:solidFill>
                  <a:schemeClr val="dk1"/>
                </a:solidFill>
                <a:effectLst/>
                <a:uFillTx/>
                <a:latin typeface="Garet Book"/>
              </a:defRPr>
            </a:pPr>
            <a:r>
              <a:t>Beantworten Sie die folgenden Fragen:</a:t>
            </a:r>
            <a:endParaRPr lang="nl-BE" sz="2800" b="0" u="none" strike="noStrike" dirty="0">
              <a:solidFill>
                <a:srgbClr val="000000"/>
              </a:solidFill>
              <a:effectLst/>
              <a:uFillTx/>
              <a:latin typeface="Arial"/>
            </a:endParaRPr>
          </a:p>
          <a:p>
            <a:pPr indent="0" algn="just" defTabSz="914400">
              <a:lnSpc>
                <a:spcPct val="90000"/>
              </a:lnSpc>
              <a:spcBef>
                <a:spcPts val="1001"/>
              </a:spcBef>
              <a:buNone/>
              <a:tabLst>
                <a:tab pos="0" algn="l"/>
              </a:tabLst>
            </a:pPr>
            <a:endParaRPr lang="nl-BE" sz="6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defRPr sz="2800">
                <a:solidFill>
                  <a:schemeClr val="dk1"/>
                </a:solidFill>
                <a:effectLst/>
                <a:uFillTx/>
                <a:latin typeface="Garet Book"/>
              </a:defRPr>
            </a:pPr>
            <a:r>
              <a:t>Über welche Medien informieren Sie sich über aktuelle Ereignisse und Politik? Und zur Unterhaltung? Haben Sie in diesen Medien schon einmal Inhalte entdeckt, die mit KI generiert wurden? </a:t>
            </a:r>
          </a:p>
          <a:p>
            <a:pPr marL="514440" indent="-514440" algn="just" defTabSz="914400">
              <a:lnSpc>
                <a:spcPct val="90000"/>
              </a:lnSpc>
              <a:spcBef>
                <a:spcPts val="1001"/>
              </a:spcBef>
              <a:buClr>
                <a:srgbClr val="0B163B"/>
              </a:buClr>
              <a:buFont typeface="Garet Heavy"/>
              <a:buAutoNum type="arabicPeriod"/>
              <a:tabLst>
                <a:tab pos="0" algn="l"/>
              </a:tabLst>
            </a:pPr>
            <a:endParaRPr lang="nl-BE" sz="600" dirty="0">
              <a:solidFill>
                <a:srgbClr val="000000"/>
              </a:solidFill>
              <a:latin typeface="Arial"/>
            </a:endParaRPr>
          </a:p>
          <a:p>
            <a:pPr marL="514440" indent="-514440" algn="just">
              <a:spcBef>
                <a:spcPts val="1001"/>
              </a:spcBef>
              <a:buClr>
                <a:srgbClr val="0B163B"/>
              </a:buClr>
              <a:buFont typeface="Garet Heavy"/>
              <a:buAutoNum type="arabicPeriod"/>
              <a:tabLst>
                <a:tab pos="0" algn="l"/>
              </a:tabLst>
              <a:defRPr sz="2800">
                <a:solidFill>
                  <a:schemeClr val="dk1"/>
                </a:solidFill>
                <a:effectLst/>
                <a:uFillTx/>
                <a:latin typeface="Garet Book"/>
              </a:defRPr>
            </a:pPr>
            <a:r>
              <a:t>Inwiefern beeinflusst Ihr Medienkonsum die Art und Weise, wie Sie sich eine politische Meinung bilden?</a:t>
            </a:r>
            <a:endParaRPr lang="nl-BE" sz="2800" b="0" u="none" strike="noStrike" dirty="0">
              <a:solidFill>
                <a:srgbClr val="000000"/>
              </a:solidFill>
              <a:effectLst/>
              <a:uFillTx/>
              <a:latin typeface="Arial"/>
            </a:endParaRPr>
          </a:p>
          <a:p>
            <a:pPr marL="514440" indent="-514440" algn="just" defTabSz="914400">
              <a:lnSpc>
                <a:spcPct val="90000"/>
              </a:lnSpc>
              <a:spcBef>
                <a:spcPts val="1001"/>
              </a:spcBef>
              <a:buClr>
                <a:srgbClr val="0B163B"/>
              </a:buClr>
              <a:buFont typeface="Garet Heavy"/>
              <a:buAutoNum type="arabicPeriod"/>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4" name="Grafik 1"/>
          <p:cNvPicPr/>
          <p:nvPr/>
        </p:nvPicPr>
        <p:blipFill>
          <a:blip r:embed="rId2"/>
          <a:stretch/>
        </p:blipFill>
        <p:spPr>
          <a:xfrm>
            <a:off x="11164320" y="5798160"/>
            <a:ext cx="1027080" cy="1059120"/>
          </a:xfrm>
          <a:prstGeom prst="rect">
            <a:avLst/>
          </a:prstGeom>
          <a:noFill/>
          <a:ln w="0">
            <a:noFill/>
          </a:ln>
        </p:spPr>
      </p:pic>
      <p:sp>
        <p:nvSpPr>
          <p:cNvPr id="95" name="Textfeld 5"/>
          <p:cNvSpPr/>
          <p:nvPr/>
        </p:nvSpPr>
        <p:spPr>
          <a:xfrm>
            <a:off x="457200" y="755280"/>
            <a:ext cx="621252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a:solidFill>
                  <a:schemeClr val="dk1"/>
                </a:solidFill>
                <a:effectLst/>
                <a:uFillTx/>
              </a:defRPr>
            </a:pPr>
            <a:r>
              <a:rPr sz="3200" b="1">
                <a:latin typeface="Garet Heavy"/>
              </a:rPr>
              <a:t>Gruppendiskussion </a:t>
            </a:r>
            <a:r>
              <a:rPr sz="2800">
                <a:latin typeface="Garet Book"/>
              </a:rPr>
              <a:t>(25 Min.)</a:t>
            </a:r>
            <a:endParaRPr lang="nl-BE" sz="2800" b="0" u="none" strike="noStrike" dirty="0">
              <a:solidFill>
                <a:srgbClr val="000000"/>
              </a:solidFill>
              <a:effectLst/>
              <a:uFillTx/>
              <a:latin typeface="Arial"/>
            </a:endParaRPr>
          </a:p>
        </p:txBody>
      </p:sp>
      <p:sp>
        <p:nvSpPr>
          <p:cNvPr id="96" name="PlaceHolder 1"/>
          <p:cNvSpPr>
            <a:spLocks noGrp="1"/>
          </p:cNvSpPr>
          <p:nvPr>
            <p:ph/>
          </p:nvPr>
        </p:nvSpPr>
        <p:spPr>
          <a:xfrm>
            <a:off x="1777680" y="2177280"/>
            <a:ext cx="9021960" cy="3554640"/>
          </a:xfrm>
          <a:prstGeom prst="rect">
            <a:avLst/>
          </a:prstGeom>
          <a:noFill/>
          <a:ln w="0">
            <a:noFill/>
          </a:ln>
        </p:spPr>
        <p:txBody>
          <a:bodyPr lIns="91440" tIns="45720" rIns="91440" bIns="45720" anchor="t">
            <a:normAutofit fontScale="92500"/>
          </a:bodyPr>
          <a:lstStyle/>
          <a:p>
            <a:pPr marL="514440" indent="-514440" defTabSz="914400">
              <a:lnSpc>
                <a:spcPct val="90000"/>
              </a:lnSpc>
              <a:spcBef>
                <a:spcPts val="1001"/>
              </a:spcBef>
              <a:buClr>
                <a:srgbClr val="0B163B"/>
              </a:buClr>
              <a:buFont typeface="Garet Heavy"/>
              <a:buAutoNum type="arabicPeriod"/>
              <a:defRPr sz="2800">
                <a:solidFill>
                  <a:schemeClr val="dk1"/>
                </a:solidFill>
                <a:effectLst/>
                <a:uFillTx/>
                <a:latin typeface="Garet Book"/>
              </a:defRPr>
            </a:pPr>
            <a:r>
              <a:t>Bilden Sie </a:t>
            </a:r>
            <a:r>
              <a:rPr b="1"/>
              <a:t>3–4 Gruppen</a:t>
            </a:r>
            <a:r>
              <a:t>. Jede Gruppe erhält ein </a:t>
            </a:r>
            <a:r>
              <a:rPr b="1"/>
              <a:t>Zitat</a:t>
            </a:r>
            <a:r>
              <a:t>, das sie </a:t>
            </a:r>
            <a:r>
              <a:rPr b="1"/>
              <a:t>besprechen und anschließend den anderen Gruppen vorstellen</a:t>
            </a:r>
            <a:r>
              <a:t> soll. </a:t>
            </a:r>
          </a:p>
          <a:p>
            <a:pPr marL="514440" indent="-514440" defTabSz="914400">
              <a:lnSpc>
                <a:spcPct val="90000"/>
              </a:lnSpc>
              <a:spcBef>
                <a:spcPts val="1001"/>
              </a:spcBef>
              <a:buClr>
                <a:srgbClr val="0B163B"/>
              </a:buClr>
              <a:buFont typeface="Garet Heavy"/>
              <a:buAutoNum type="arabicPeriod"/>
            </a:pPr>
            <a:endParaRPr lang="nl-BE" sz="800" dirty="0">
              <a:solidFill>
                <a:srgbClr val="000000"/>
              </a:solidFill>
              <a:latin typeface="Arial"/>
            </a:endParaRPr>
          </a:p>
          <a:p>
            <a:pPr marL="514440" indent="-514440">
              <a:spcBef>
                <a:spcPts val="1001"/>
              </a:spcBef>
              <a:buClr>
                <a:srgbClr val="0B163B"/>
              </a:buClr>
              <a:buFont typeface="Garet Heavy"/>
              <a:buAutoNum type="arabicPeriod"/>
              <a:defRPr sz="2800">
                <a:solidFill>
                  <a:schemeClr val="dk1"/>
                </a:solidFill>
                <a:effectLst/>
                <a:uFillTx/>
                <a:latin typeface="Garet Book"/>
              </a:defRPr>
            </a:pPr>
            <a:r>
              <a:t>Erörtern Sie, </a:t>
            </a:r>
            <a:r>
              <a:rPr b="1"/>
              <a:t>wie KI das politische Urteilsvermögen</a:t>
            </a:r>
            <a:r>
              <a:t> und </a:t>
            </a:r>
            <a:r>
              <a:rPr b="1"/>
              <a:t>die Entscheidungsfindung beeinflusst</a:t>
            </a:r>
            <a:r>
              <a:t> und warum KI für einen </a:t>
            </a:r>
            <a:r>
              <a:rPr b="1"/>
              <a:t>interdisziplinären Ansatz</a:t>
            </a:r>
            <a:r>
              <a:t> in der </a:t>
            </a:r>
            <a:r>
              <a:rPr b="1"/>
              <a:t>Erziehung zur digitalen Bürgerschaft</a:t>
            </a:r>
            <a:r>
              <a:t> </a:t>
            </a:r>
            <a:r>
              <a:rPr b="1"/>
              <a:t>von Bedeutung</a:t>
            </a:r>
            <a:r>
              <a:t> ist</a:t>
            </a:r>
            <a:endParaRPr lang="nl-BE" sz="2800" b="0" u="none" strike="noStrike" dirty="0">
              <a:solidFill>
                <a:srgbClr val="000000"/>
              </a:solidFill>
              <a:effectLst/>
              <a:uFillTx/>
              <a:latin typeface="Arial"/>
            </a:endParaRPr>
          </a:p>
          <a:p>
            <a:pPr marL="514440" indent="-514440" defTabSz="914400">
              <a:lnSpc>
                <a:spcPct val="90000"/>
              </a:lnSpc>
              <a:spcBef>
                <a:spcPts val="1001"/>
              </a:spcBef>
              <a:buClr>
                <a:srgbClr val="0B163B"/>
              </a:buClr>
              <a:buFont typeface="Garet Heavy"/>
              <a:buAutoNum type="arabicPeriod"/>
            </a:pPr>
            <a:endParaRPr lang="nl-BE" sz="28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8" name="Rechteck 10"/>
          <p:cNvSpPr/>
          <p:nvPr/>
        </p:nvSpPr>
        <p:spPr>
          <a:xfrm>
            <a:off x="9856440" y="496800"/>
            <a:ext cx="2334960" cy="636048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0" name="Textfeld 5"/>
          <p:cNvSpPr/>
          <p:nvPr/>
        </p:nvSpPr>
        <p:spPr>
          <a:xfrm>
            <a:off x="457200" y="755280"/>
            <a:ext cx="5637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Brainstorming</a:t>
            </a:r>
            <a:endParaRPr lang="nl-BE" sz="3200" b="0" u="none" strike="noStrike" dirty="0">
              <a:solidFill>
                <a:srgbClr val="000000"/>
              </a:solidFill>
              <a:effectLst/>
              <a:uFillTx/>
              <a:latin typeface="Arial"/>
            </a:endParaRPr>
          </a:p>
        </p:txBody>
      </p:sp>
      <p:sp>
        <p:nvSpPr>
          <p:cNvPr id="101" name="PlaceHolder 1"/>
          <p:cNvSpPr>
            <a:spLocks noGrp="1"/>
          </p:cNvSpPr>
          <p:nvPr>
            <p:ph/>
          </p:nvPr>
        </p:nvSpPr>
        <p:spPr>
          <a:xfrm>
            <a:off x="1063080" y="2790000"/>
            <a:ext cx="7669800" cy="15116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3200">
                <a:solidFill>
                  <a:schemeClr val="dk1"/>
                </a:solidFill>
                <a:effectLst/>
                <a:uFillTx/>
                <a:latin typeface="Garet Book"/>
              </a:defRPr>
            </a:pPr>
            <a:r>
              <a:t>Sammeln Sie </a:t>
            </a:r>
            <a:r>
              <a:rPr b="1"/>
              <a:t>Ideen</a:t>
            </a:r>
            <a:r>
              <a:t>, wie die </a:t>
            </a:r>
            <a:r>
              <a:rPr b="1"/>
              <a:t>einzelnen Schulfächer</a:t>
            </a:r>
            <a:r>
              <a:t> zur Förderung des </a:t>
            </a:r>
            <a:r>
              <a:rPr b="1"/>
              <a:t>digitalen</a:t>
            </a:r>
            <a:r>
              <a:t> und </a:t>
            </a:r>
            <a:r>
              <a:rPr b="1"/>
              <a:t>politischen Bewusstseins im Bereich KI</a:t>
            </a:r>
            <a:r>
              <a:t> </a:t>
            </a:r>
            <a:r>
              <a:rPr b="1"/>
              <a:t>beitragen</a:t>
            </a:r>
            <a:r>
              <a:t> können</a:t>
            </a:r>
            <a:endParaRPr lang="nl-BE" sz="3200" b="0" u="none" strike="noStrike">
              <a:solidFill>
                <a:srgbClr val="000000"/>
              </a:solidFill>
              <a:effectLst/>
              <a:uFillTx/>
              <a:latin typeface="Arial"/>
            </a:endParaRPr>
          </a:p>
        </p:txBody>
      </p:sp>
      <p:sp>
        <p:nvSpPr>
          <p:cNvPr id="102" name="Inhaltsplatzhalter 2"/>
          <p:cNvSpPr/>
          <p:nvPr/>
        </p:nvSpPr>
        <p:spPr>
          <a:xfrm>
            <a:off x="9856440" y="909000"/>
            <a:ext cx="2440483" cy="58004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err="1"/>
              <a:t>Vorgehen</a:t>
            </a:r>
            <a:r>
              <a:rPr dirty="0"/>
              <a:t> </a:t>
            </a:r>
            <a:br>
              <a:rPr sz="2000" dirty="0"/>
            </a:br>
            <a:r>
              <a:rPr dirty="0"/>
              <a:t>(15 Min.):</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rPr dirty="0" err="1"/>
              <a:t>Inwiefern</a:t>
            </a:r>
            <a:r>
              <a:rPr dirty="0"/>
              <a:t> </a:t>
            </a:r>
            <a:r>
              <a:rPr dirty="0" err="1"/>
              <a:t>steht</a:t>
            </a:r>
            <a:r>
              <a:rPr dirty="0"/>
              <a:t> </a:t>
            </a:r>
            <a:r>
              <a:rPr dirty="0" err="1"/>
              <a:t>Ihr</a:t>
            </a:r>
            <a:r>
              <a:rPr dirty="0"/>
              <a:t> </a:t>
            </a:r>
            <a:r>
              <a:rPr dirty="0" err="1"/>
              <a:t>Fachgebiet</a:t>
            </a:r>
            <a:r>
              <a:rPr dirty="0"/>
              <a:t> </a:t>
            </a:r>
            <a:r>
              <a:rPr dirty="0" err="1"/>
              <a:t>mit</a:t>
            </a:r>
            <a:r>
              <a:rPr dirty="0"/>
              <a:t> KI, </a:t>
            </a:r>
            <a:r>
              <a:rPr dirty="0" err="1"/>
              <a:t>digitaler</a:t>
            </a:r>
            <a:r>
              <a:rPr dirty="0"/>
              <a:t> </a:t>
            </a:r>
            <a:r>
              <a:rPr dirty="0" err="1"/>
              <a:t>Kompetenz</a:t>
            </a:r>
            <a:r>
              <a:rPr dirty="0"/>
              <a:t> </a:t>
            </a:r>
            <a:r>
              <a:rPr dirty="0" err="1"/>
              <a:t>oder</a:t>
            </a:r>
            <a:r>
              <a:rPr dirty="0"/>
              <a:t> </a:t>
            </a:r>
            <a:r>
              <a:rPr dirty="0" err="1"/>
              <a:t>politischem</a:t>
            </a:r>
            <a:r>
              <a:rPr dirty="0"/>
              <a:t> </a:t>
            </a:r>
            <a:r>
              <a:rPr dirty="0" err="1"/>
              <a:t>Bewusstsein</a:t>
            </a:r>
            <a:r>
              <a:rPr dirty="0"/>
              <a:t> in Zusammenhang?</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rPr dirty="0"/>
              <a:t>Wie </a:t>
            </a:r>
            <a:r>
              <a:rPr dirty="0" err="1"/>
              <a:t>kann</a:t>
            </a:r>
            <a:r>
              <a:rPr dirty="0"/>
              <a:t> KI die </a:t>
            </a:r>
            <a:r>
              <a:rPr dirty="0" err="1"/>
              <a:t>Entscheidungs</a:t>
            </a:r>
            <a:r>
              <a:rPr lang="de-DE" dirty="0"/>
              <a:t>-</a:t>
            </a:r>
            <a:r>
              <a:rPr dirty="0" err="1"/>
              <a:t>findung</a:t>
            </a:r>
            <a:r>
              <a:rPr dirty="0"/>
              <a:t> in </a:t>
            </a:r>
            <a:r>
              <a:rPr dirty="0" err="1"/>
              <a:t>Ihrem</a:t>
            </a:r>
            <a:r>
              <a:rPr dirty="0"/>
              <a:t> </a:t>
            </a:r>
            <a:r>
              <a:rPr dirty="0" err="1"/>
              <a:t>Fachgebiet</a:t>
            </a:r>
            <a:r>
              <a:rPr dirty="0"/>
              <a:t> </a:t>
            </a:r>
            <a:r>
              <a:rPr dirty="0" err="1"/>
              <a:t>beeinflussen</a:t>
            </a:r>
            <a:r>
              <a:rPr dirty="0"/>
              <a:t>?</a:t>
            </a:r>
            <a:endParaRPr lang="nl-BE"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a:solidFill>
                  <a:schemeClr val="dk1"/>
                </a:solidFill>
                <a:effectLst/>
                <a:uFillTx/>
                <a:latin typeface="Garet Book"/>
              </a:defRPr>
            </a:pPr>
            <a:r>
              <a:rPr dirty="0" err="1"/>
              <a:t>Welche</a:t>
            </a:r>
            <a:r>
              <a:rPr dirty="0"/>
              <a:t> Rolle </a:t>
            </a:r>
            <a:r>
              <a:rPr dirty="0" err="1"/>
              <a:t>spielt</a:t>
            </a:r>
            <a:r>
              <a:rPr dirty="0"/>
              <a:t> </a:t>
            </a:r>
            <a:r>
              <a:rPr dirty="0" err="1"/>
              <a:t>kritisches</a:t>
            </a:r>
            <a:r>
              <a:rPr dirty="0"/>
              <a:t> Denken </a:t>
            </a:r>
            <a:r>
              <a:rPr dirty="0" err="1"/>
              <a:t>bei</a:t>
            </a:r>
            <a:r>
              <a:rPr dirty="0"/>
              <a:t> der </a:t>
            </a:r>
            <a:r>
              <a:rPr dirty="0" err="1"/>
              <a:t>verantwortung</a:t>
            </a:r>
            <a:r>
              <a:rPr lang="de-DE" dirty="0"/>
              <a:t>s-</a:t>
            </a:r>
            <a:r>
              <a:rPr dirty="0" err="1"/>
              <a:t>bewussten</a:t>
            </a:r>
            <a:r>
              <a:rPr dirty="0"/>
              <a:t> </a:t>
            </a:r>
            <a:r>
              <a:rPr dirty="0" err="1"/>
              <a:t>Nutzung</a:t>
            </a:r>
            <a:r>
              <a:rPr dirty="0"/>
              <a:t> von KI?</a:t>
            </a:r>
            <a:endParaRPr lang="nl-BE" b="0" u="none" strike="noStrike" dirty="0">
              <a:solidFill>
                <a:srgbClr val="000000"/>
              </a:solidFill>
              <a:effectLst/>
              <a:uFillTx/>
              <a:latin typeface="Arial"/>
            </a:endParaRPr>
          </a:p>
          <a:p>
            <a:pPr defTabSz="914400">
              <a:lnSpc>
                <a:spcPct val="90000"/>
              </a:lnSpc>
              <a:spcBef>
                <a:spcPts val="1001"/>
              </a:spcBef>
              <a:tabLst>
                <a:tab pos="0" algn="l"/>
              </a:tabLst>
            </a:pPr>
            <a:endParaRPr lang="nl-BE"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Rechteck 12"/>
          <p:cNvSpPr/>
          <p:nvPr/>
        </p:nvSpPr>
        <p:spPr>
          <a:xfrm>
            <a:off x="0" y="2663280"/>
            <a:ext cx="12191400" cy="15303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4" name="PlaceHolder 1"/>
          <p:cNvSpPr>
            <a:spLocks noGrp="1"/>
          </p:cNvSpPr>
          <p:nvPr>
            <p:ph type="subTitle"/>
          </p:nvPr>
        </p:nvSpPr>
        <p:spPr>
          <a:xfrm>
            <a:off x="949680" y="2663280"/>
            <a:ext cx="10292040" cy="153036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effectLst/>
                <a:uFillTx/>
                <a:latin typeface="Garet Heavy"/>
              </a:defRPr>
            </a:pPr>
            <a:r>
              <a:rPr>
                <a:solidFill>
                  <a:schemeClr val="dk1"/>
                </a:solidFill>
              </a:rPr>
              <a:t>Ziele für nachhaltige Entwicklung </a:t>
            </a:r>
            <a:r>
              <a:rPr>
                <a:solidFill>
                  <a:srgbClr val="FFFFFF"/>
                </a:solidFill>
              </a:rPr>
              <a:t>(SDGs)</a:t>
            </a:r>
            <a:endParaRPr lang="nl-BE" sz="3600" b="0" u="none" strike="noStrike">
              <a:solidFill>
                <a:srgbClr val="000000"/>
              </a:solidFill>
              <a:effectLst/>
              <a:uFillTx/>
              <a:latin typeface="Arial"/>
            </a:endParaRPr>
          </a:p>
        </p:txBody>
      </p:sp>
      <p:sp>
        <p:nvSpPr>
          <p:cNvPr id="105" name="Rechteck 3"/>
          <p:cNvSpPr/>
          <p:nvPr/>
        </p:nvSpPr>
        <p:spPr>
          <a:xfrm>
            <a:off x="0" y="0"/>
            <a:ext cx="12191400" cy="86760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6" name="Grafik 4"/>
          <p:cNvPicPr/>
          <p:nvPr/>
        </p:nvPicPr>
        <p:blipFill>
          <a:blip r:embed="rId2"/>
          <a:stretch/>
        </p:blipFill>
        <p:spPr>
          <a:xfrm>
            <a:off x="5058000" y="-2880"/>
            <a:ext cx="2075400" cy="214020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8" name="Grafik 1"/>
          <p:cNvPicPr/>
          <p:nvPr/>
        </p:nvPicPr>
        <p:blipFill>
          <a:blip r:embed="rId3"/>
          <a:stretch/>
        </p:blipFill>
        <p:spPr>
          <a:xfrm>
            <a:off x="11164320" y="5798160"/>
            <a:ext cx="1027080" cy="1059120"/>
          </a:xfrm>
          <a:prstGeom prst="rect">
            <a:avLst/>
          </a:prstGeom>
          <a:noFill/>
          <a:ln w="0">
            <a:noFill/>
          </a:ln>
        </p:spPr>
      </p:pic>
      <p:sp>
        <p:nvSpPr>
          <p:cNvPr id="109" name="Textfeld 5"/>
          <p:cNvSpPr/>
          <p:nvPr/>
        </p:nvSpPr>
        <p:spPr>
          <a:xfrm>
            <a:off x="457200" y="755280"/>
            <a:ext cx="970596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Ziele für nachhaltige Entwicklung (SDGs)</a:t>
            </a:r>
            <a:endParaRPr lang="nl-BE" sz="3200" b="0" u="none" strike="noStrike">
              <a:solidFill>
                <a:srgbClr val="000000"/>
              </a:solidFill>
              <a:effectLst/>
              <a:uFillTx/>
              <a:latin typeface="Arial"/>
            </a:endParaRPr>
          </a:p>
        </p:txBody>
      </p:sp>
      <p:sp>
        <p:nvSpPr>
          <p:cNvPr id="110" name="PlaceHolder 1"/>
          <p:cNvSpPr>
            <a:spLocks noGrp="1"/>
          </p:cNvSpPr>
          <p:nvPr>
            <p:ph/>
          </p:nvPr>
        </p:nvSpPr>
        <p:spPr>
          <a:xfrm>
            <a:off x="1125360" y="1805400"/>
            <a:ext cx="10599712" cy="275868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2700">
                <a:solidFill>
                  <a:schemeClr val="dk1"/>
                </a:solidFill>
                <a:effectLst/>
                <a:uFillTx/>
                <a:latin typeface="Garet Book"/>
              </a:defRPr>
            </a:pPr>
            <a:r>
              <a:rPr dirty="0"/>
              <a:t>Eine Reihe von </a:t>
            </a:r>
            <a:r>
              <a:rPr b="1" dirty="0"/>
              <a:t>17 </a:t>
            </a:r>
            <a:r>
              <a:rPr b="1" dirty="0" err="1"/>
              <a:t>globalen</a:t>
            </a:r>
            <a:r>
              <a:rPr b="1" dirty="0"/>
              <a:t> Zielen</a:t>
            </a:r>
            <a:r>
              <a:rPr dirty="0"/>
              <a:t>, die 2015 von den </a:t>
            </a:r>
            <a:r>
              <a:rPr b="1" dirty="0" err="1"/>
              <a:t>Vereinten</a:t>
            </a:r>
            <a:r>
              <a:rPr b="1" dirty="0"/>
              <a:t> </a:t>
            </a:r>
            <a:r>
              <a:rPr b="1" dirty="0" err="1"/>
              <a:t>Nationen</a:t>
            </a:r>
            <a:r>
              <a:rPr dirty="0"/>
              <a:t> </a:t>
            </a:r>
            <a:r>
              <a:rPr dirty="0" err="1"/>
              <a:t>im</a:t>
            </a:r>
            <a:r>
              <a:rPr dirty="0"/>
              <a:t> Rahmen der </a:t>
            </a:r>
            <a:r>
              <a:rPr b="1" dirty="0"/>
              <a:t>Agenda 2030</a:t>
            </a:r>
            <a:r>
              <a:rPr dirty="0"/>
              <a:t> </a:t>
            </a:r>
            <a:r>
              <a:rPr dirty="0" err="1"/>
              <a:t>festgelegt</a:t>
            </a:r>
            <a:r>
              <a:rPr dirty="0"/>
              <a:t> </a:t>
            </a:r>
            <a:r>
              <a:rPr dirty="0" err="1"/>
              <a:t>wurden</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700">
                <a:solidFill>
                  <a:schemeClr val="dk1"/>
                </a:solidFill>
                <a:effectLst/>
                <a:uFillTx/>
                <a:latin typeface="Garet Book"/>
                <a:ea typeface="Noto Sans CJK SC"/>
              </a:defRPr>
            </a:pPr>
            <a:r>
              <a:rPr dirty="0" err="1"/>
              <a:t>Diese</a:t>
            </a:r>
            <a:r>
              <a:rPr dirty="0"/>
              <a:t> </a:t>
            </a:r>
            <a:r>
              <a:rPr dirty="0" err="1"/>
              <a:t>Ziele</a:t>
            </a:r>
            <a:r>
              <a:rPr dirty="0"/>
              <a:t> </a:t>
            </a:r>
            <a:r>
              <a:rPr dirty="0" err="1"/>
              <a:t>zielen</a:t>
            </a:r>
            <a:r>
              <a:rPr dirty="0"/>
              <a:t> </a:t>
            </a:r>
            <a:r>
              <a:rPr dirty="0" err="1"/>
              <a:t>darauf</a:t>
            </a:r>
            <a:r>
              <a:rPr dirty="0"/>
              <a:t> ab, </a:t>
            </a:r>
            <a:r>
              <a:rPr dirty="0" err="1"/>
              <a:t>globale</a:t>
            </a:r>
            <a:r>
              <a:rPr dirty="0"/>
              <a:t> </a:t>
            </a:r>
            <a:r>
              <a:rPr dirty="0" err="1"/>
              <a:t>Herausforderungen</a:t>
            </a:r>
            <a:r>
              <a:rPr dirty="0"/>
              <a:t> </a:t>
            </a:r>
            <a:r>
              <a:rPr dirty="0" err="1"/>
              <a:t>im</a:t>
            </a:r>
            <a:r>
              <a:rPr dirty="0"/>
              <a:t> </a:t>
            </a:r>
            <a:r>
              <a:rPr dirty="0" err="1"/>
              <a:t>Hinblick</a:t>
            </a:r>
            <a:r>
              <a:rPr dirty="0"/>
              <a:t> auf die </a:t>
            </a:r>
            <a:r>
              <a:rPr dirty="0" err="1"/>
              <a:t>Verwirklichung</a:t>
            </a:r>
            <a:r>
              <a:rPr dirty="0"/>
              <a:t> von </a:t>
            </a:r>
            <a:r>
              <a:rPr b="1" dirty="0"/>
              <a:t>Frieden und </a:t>
            </a:r>
            <a:r>
              <a:rPr b="1" dirty="0" err="1"/>
              <a:t>Gerechtigkeit</a:t>
            </a:r>
            <a:r>
              <a:rPr dirty="0"/>
              <a:t> </a:t>
            </a:r>
            <a:r>
              <a:rPr dirty="0" err="1"/>
              <a:t>anzugehen</a:t>
            </a:r>
            <a:r>
              <a:rPr dirty="0"/>
              <a:t>, </a:t>
            </a:r>
            <a:r>
              <a:rPr dirty="0" err="1"/>
              <a:t>wie</a:t>
            </a:r>
            <a:r>
              <a:rPr dirty="0"/>
              <a:t> </a:t>
            </a:r>
            <a:r>
              <a:rPr dirty="0" err="1"/>
              <a:t>beispielsweise</a:t>
            </a:r>
            <a:r>
              <a:rPr dirty="0"/>
              <a:t> </a:t>
            </a:r>
            <a:r>
              <a:rPr b="1" dirty="0" err="1"/>
              <a:t>Armut</a:t>
            </a:r>
            <a:r>
              <a:rPr b="1" dirty="0"/>
              <a:t>, </a:t>
            </a:r>
            <a:r>
              <a:rPr b="1" dirty="0" err="1"/>
              <a:t>Ungleichheit</a:t>
            </a:r>
            <a:r>
              <a:rPr b="1" dirty="0"/>
              <a:t>, </a:t>
            </a:r>
            <a:r>
              <a:rPr b="1" dirty="0" err="1"/>
              <a:t>Klimawandel</a:t>
            </a:r>
            <a:r>
              <a:rPr b="1" dirty="0"/>
              <a:t> und </a:t>
            </a:r>
            <a:r>
              <a:rPr b="1" dirty="0" err="1"/>
              <a:t>Umweltzerstörung</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1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700">
                <a:solidFill>
                  <a:schemeClr val="dk1"/>
                </a:solidFill>
                <a:effectLst/>
                <a:uFillTx/>
                <a:latin typeface="Garet Book"/>
                <a:ea typeface="Noto Sans CJK SC"/>
              </a:defRPr>
            </a:pPr>
            <a:r>
              <a:rPr dirty="0"/>
              <a:t>Die SDGs </a:t>
            </a:r>
            <a:r>
              <a:rPr dirty="0" err="1"/>
              <a:t>dienen</a:t>
            </a:r>
            <a:r>
              <a:rPr dirty="0"/>
              <a:t> </a:t>
            </a:r>
            <a:r>
              <a:rPr dirty="0" err="1"/>
              <a:t>als</a:t>
            </a:r>
            <a:r>
              <a:rPr dirty="0"/>
              <a:t> </a:t>
            </a:r>
            <a:r>
              <a:rPr b="1" dirty="0" err="1"/>
              <a:t>Blaupause</a:t>
            </a:r>
            <a:r>
              <a:rPr b="1" dirty="0"/>
              <a:t> für </a:t>
            </a:r>
            <a:r>
              <a:rPr b="1" dirty="0" err="1"/>
              <a:t>eine</a:t>
            </a:r>
            <a:r>
              <a:rPr b="1" dirty="0"/>
              <a:t> </a:t>
            </a:r>
            <a:r>
              <a:rPr b="1" dirty="0" err="1"/>
              <a:t>bessere</a:t>
            </a:r>
            <a:r>
              <a:rPr b="1" dirty="0"/>
              <a:t> Zukunft</a:t>
            </a:r>
            <a:r>
              <a:rPr dirty="0"/>
              <a:t> und regen </a:t>
            </a:r>
            <a:r>
              <a:rPr dirty="0" err="1"/>
              <a:t>Regierungen</a:t>
            </a:r>
            <a:r>
              <a:rPr dirty="0"/>
              <a:t>, </a:t>
            </a:r>
            <a:r>
              <a:rPr dirty="0" err="1"/>
              <a:t>Unternehmen</a:t>
            </a:r>
            <a:r>
              <a:rPr dirty="0"/>
              <a:t> </a:t>
            </a:r>
            <a:r>
              <a:rPr dirty="0" err="1"/>
              <a:t>sowie</a:t>
            </a:r>
            <a:r>
              <a:rPr dirty="0"/>
              <a:t> </a:t>
            </a:r>
            <a:r>
              <a:rPr dirty="0" err="1"/>
              <a:t>Einzelpersonen</a:t>
            </a:r>
            <a:r>
              <a:rPr dirty="0"/>
              <a:t> </a:t>
            </a:r>
            <a:r>
              <a:rPr dirty="0" err="1"/>
              <a:t>dazu</a:t>
            </a:r>
            <a:r>
              <a:rPr dirty="0"/>
              <a:t> an, </a:t>
            </a:r>
            <a:r>
              <a:rPr dirty="0" err="1"/>
              <a:t>Maßnahmen</a:t>
            </a:r>
            <a:r>
              <a:rPr dirty="0"/>
              <a:t> für </a:t>
            </a:r>
            <a:r>
              <a:rPr dirty="0" err="1"/>
              <a:t>eine</a:t>
            </a:r>
            <a:r>
              <a:rPr dirty="0"/>
              <a:t> </a:t>
            </a:r>
            <a:r>
              <a:rPr dirty="0" err="1"/>
              <a:t>nachhaltigere</a:t>
            </a:r>
            <a:r>
              <a:rPr dirty="0"/>
              <a:t> und </a:t>
            </a:r>
            <a:r>
              <a:rPr dirty="0" err="1"/>
              <a:t>gerechtere</a:t>
            </a:r>
            <a:r>
              <a:rPr dirty="0"/>
              <a:t> Welt </a:t>
            </a:r>
            <a:r>
              <a:rPr dirty="0" err="1"/>
              <a:t>zu</a:t>
            </a:r>
            <a:r>
              <a:rPr dirty="0"/>
              <a:t> </a:t>
            </a:r>
            <a:r>
              <a:rPr dirty="0" err="1"/>
              <a:t>ergreifen</a:t>
            </a:r>
            <a:endParaRPr lang="nl-BE" sz="27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a:p>
            <a:pPr indent="0" defTabSz="914400">
              <a:lnSpc>
                <a:spcPct val="90000"/>
              </a:lnSpc>
              <a:spcBef>
                <a:spcPts val="1001"/>
              </a:spcBef>
              <a:buNone/>
              <a:tabLst>
                <a:tab pos="0" algn="l"/>
              </a:tabLst>
            </a:pPr>
            <a:endParaRPr lang="nl-BE" sz="2800" b="0" u="none" strike="noStrike" dirty="0">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 name="Rechteck 11"/>
          <p:cNvSpPr/>
          <p:nvPr/>
        </p:nvSpPr>
        <p:spPr>
          <a:xfrm>
            <a:off x="0" y="-19800"/>
            <a:ext cx="12191400" cy="51624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2" name="Grafik 1"/>
          <p:cNvPicPr/>
          <p:nvPr/>
        </p:nvPicPr>
        <p:blipFill>
          <a:blip r:embed="rId3"/>
          <a:stretch/>
        </p:blipFill>
        <p:spPr>
          <a:xfrm>
            <a:off x="11164320" y="5798160"/>
            <a:ext cx="1027080" cy="1059120"/>
          </a:xfrm>
          <a:prstGeom prst="rect">
            <a:avLst/>
          </a:prstGeom>
          <a:noFill/>
          <a:ln w="0">
            <a:noFill/>
          </a:ln>
        </p:spPr>
      </p:pic>
      <p:pic>
        <p:nvPicPr>
          <p:cNvPr id="113" name="Grafik 6" descr="Ein Bild, das Text, Screenshot, Logo, Schrift enthält.  KI-generierte Inhalte können fehlerhaft sein."/>
          <p:cNvPicPr/>
          <p:nvPr/>
        </p:nvPicPr>
        <p:blipFill>
          <a:blip r:embed="rId4"/>
          <a:srcRect t="21004" b="5159"/>
          <a:stretch>
            <a:fillRect/>
          </a:stretch>
        </p:blipFill>
        <p:spPr>
          <a:xfrm>
            <a:off x="1094040" y="822960"/>
            <a:ext cx="10003320" cy="5222790"/>
          </a:xfrm>
          <a:prstGeom prst="rect">
            <a:avLst/>
          </a:prstGeom>
          <a:noFill/>
          <a:ln w="0">
            <a:noFill/>
          </a:ln>
        </p:spPr>
      </p:pic>
      <p:sp>
        <p:nvSpPr>
          <p:cNvPr id="2" name="Textfeld 1">
            <a:extLst>
              <a:ext uri="{FF2B5EF4-FFF2-40B4-BE49-F238E27FC236}">
                <a16:creationId xmlns:a16="http://schemas.microsoft.com/office/drawing/2014/main" id="{D66B73BE-D992-59AD-8A40-3796CF08C85B}"/>
              </a:ext>
            </a:extLst>
          </p:cNvPr>
          <p:cNvSpPr txBox="1"/>
          <p:nvPr/>
        </p:nvSpPr>
        <p:spPr>
          <a:xfrm>
            <a:off x="1440180" y="5798160"/>
            <a:ext cx="9304020" cy="738664"/>
          </a:xfrm>
          <a:prstGeom prst="rect">
            <a:avLst/>
          </a:prstGeom>
          <a:noFill/>
        </p:spPr>
        <p:txBody>
          <a:bodyPr wrap="square">
            <a:spAutoFit/>
          </a:bodyPr>
          <a:lstStyle/>
          <a:p>
            <a:pPr>
              <a:defRPr sz="1400"/>
            </a:pPr>
            <a:r>
              <a:t>Bildquelle:</a:t>
            </a:r>
            <a:r>
              <a:rPr>
                <a:hlinkClick r:id="rId5"/>
              </a:rPr>
              <a:t> https://www.un.org/sustainabledevelopment</a:t>
            </a:r>
            <a:br>
              <a:rPr lang="de-DE" sz="1400" dirty="0"/>
            </a:br>
            <a:r>
              <a:t>Der Inhalt dieser Veröffentlichung wurde nicht von den Vereinten Nationen genehmigt und spiegelt nicht die Ansichten der Vereinten Nationen oder ihrer Vertreter oder der Mitgliedstaaten wider.</a:t>
            </a:r>
            <a:endParaRPr lang="de-DE" dirty="0"/>
          </a:p>
        </p:txBody>
      </p:sp>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725</Words>
  <Application>Microsoft Office PowerPoint</Application>
  <PresentationFormat>Breitbild</PresentationFormat>
  <Paragraphs>62</Paragraphs>
  <Slides>13</Slides>
  <Notes>3</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13</vt:i4>
      </vt:variant>
    </vt:vector>
  </HeadingPairs>
  <TitlesOfParts>
    <vt:vector size="23" baseType="lpstr">
      <vt:lpstr>Arial</vt:lpstr>
      <vt:lpstr>Garet Heavy</vt:lpstr>
      <vt:lpstr>Garet Book</vt:lpstr>
      <vt:lpstr>Calibri</vt:lpstr>
      <vt:lpstr>Aptos</vt:lpstr>
      <vt:lpstr>Times New Roman</vt:lpstr>
      <vt:lpstr>Wingdings</vt:lpstr>
      <vt:lpstr>Symbol</vt:lpstr>
      <vt:lpstr>Office Theme</vt:lpstr>
      <vt:lpstr>2_Benutzerdefiniertes Design</vt:lpstr>
      <vt:lpstr>KI, digitale politischen Bildung und globales Lernen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68</cp:revision>
  <dcterms:created xsi:type="dcterms:W3CDTF">2022-04-07T07:53:06Z</dcterms:created>
  <dcterms:modified xsi:type="dcterms:W3CDTF">2026-06-08T09:00:44Z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vt:i4>
  </property>
  <property fmtid="{D5CDD505-2E9C-101B-9397-08002B2CF9AE}" pid="3" name="PresentationFormat">
    <vt:lpwstr>Breitbild</vt:lpwstr>
  </property>
  <property fmtid="{D5CDD505-2E9C-101B-9397-08002B2CF9AE}" pid="4" name="Slides">
    <vt:i4>14</vt:i4>
  </property>
</Properties>
</file>