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sldIdLst>
    <p:sldId id="256" r:id="rId3"/>
    <p:sldId id="257" r:id="rId4"/>
    <p:sldId id="258" r:id="rId5"/>
    <p:sldId id="259" r:id="rId6"/>
    <p:sldId id="260" r:id="rId7"/>
    <p:sldId id="261" r:id="rId8"/>
    <p:sldId id="262" r:id="rId9"/>
    <p:sldId id="263" r:id="rId10"/>
    <p:sldId id="494" r:id="rId11"/>
  </p:sldIdLst>
  <p:sldSz cx="12192000" cy="6858000"/>
  <p:notesSz cx="7559675" cy="10691813"/>
  <p:embeddedFontLst>
    <p:embeddedFont>
      <p:font typeface="Garet Book" pitchFamily="2" charset="0"/>
      <p:regular r:id="rId12"/>
    </p:embeddedFont>
    <p:embeddedFont>
      <p:font typeface="Garet Heavy" pitchFamily="2" charset="0"/>
      <p:bold r:id="rId13"/>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rgilio Vasconcelos" initials="VV" lastIdx="2" clrIdx="0"/>
  <p:cmAuthor id="1" name="Nils Stummeyer" initials="NS" lastIdx="1" clrIdx="1">
    <p:extLst>
      <p:ext uri="{19B8F6BF-5375-455C-9EA6-DF929625EA0E}">
        <p15:presenceInfo xmlns:p15="http://schemas.microsoft.com/office/powerpoint/2012/main" userId="60732a4ca1170c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1B5569DF-0534-4AC8-A031-0593217874C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A6E0EDC-8759-4A13-BB57-01250F53C3D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985E38B-C8CB-4545-8854-3E9BDB80F25B}"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99034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622422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20212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61661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8207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656850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840491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997069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51688727-1909-4AA2-94A3-71704E935BFF}"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824727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58482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918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E6975A44-3092-461F-A394-45661E6B7D2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FE5F13D-3F9E-421E-AFE9-602C04000A74}"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1B0DFC8-D8CB-44C2-971C-C4120A97DAA9}"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663DB785-ED78-4EFC-8AFE-0AADD8AEC9AA}"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FEFBC179-7AC4-4E63-A151-A4350877FE4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8AA8D142-2AB5-4120-B394-407AB36E12E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C16B779A-2558-4561-84CA-ED5BFE3B55C5}"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1770646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video" Target="https://www.youtube.com/embed/JZpi6Irzvd0?feature=oembed" TargetMode="Externa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hyperlink" Target="https://www.youtube.com/watch?v=JZpi6Irzvd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2.png"/><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t>KI und Ideologie</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300110"/>
            <a:ext cx="10548360" cy="75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defRPr sz="2400">
                <a:solidFill>
                  <a:srgbClr val="E7EBF0"/>
                </a:solidFill>
                <a:effectLst/>
                <a:uFillTx/>
                <a:latin typeface="Garet Book"/>
              </a:defRPr>
            </a:pPr>
            <a:r>
              <a:t>Modul 3 – KI-Governance, Ethik, Menschenrechte und Demokratie </a:t>
            </a:r>
            <a:br>
              <a:rPr sz="2400" dirty="0"/>
            </a:br>
            <a:r>
              <a:t>Lehreinheit 4 – KI und Ideologie</a:t>
            </a:r>
            <a:endParaRPr lang="nl-BE" sz="2400" b="0" u="none" strike="noStrike" dirty="0">
              <a:solidFill>
                <a:srgbClr val="000000"/>
              </a:solidFill>
              <a:effectLst/>
              <a:uFillTx/>
              <a:latin typeface="Arial"/>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94AEE8"/>
              </a:solidFill>
              <a:effectLst/>
              <a:uLnTx/>
              <a:uFillTx/>
              <a:latin typeface="Garet Book"/>
              <a:ea typeface="+mn-ea"/>
              <a:cs typeface="+mn-cs"/>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Beobachtungsaufgabe</a:t>
            </a:r>
          </a:p>
          <a:p>
            <a:pPr marL="457200" indent="-457200" algn="just" defTabSz="914400">
              <a:lnSpc>
                <a:spcPct val="100000"/>
              </a:lnSpc>
              <a:spcBef>
                <a:spcPts val="1001"/>
              </a:spcBef>
              <a:buClr>
                <a:srgbClr val="0B163B"/>
              </a:buClr>
              <a:buFont typeface="Arial"/>
              <a:buAutoNum type="arabicPeriod"/>
              <a:defRPr sz="2000">
                <a:solidFill>
                  <a:schemeClr val="dk1"/>
                </a:solidFill>
                <a:latin typeface="Garet Book"/>
              </a:defRPr>
            </a:pPr>
            <a:r>
              <a:t>Video: Generative KI und die Ästhetik des digitalen Faschismus</a:t>
            </a:r>
            <a:endParaRPr lang="de-DE" sz="2000" b="0" u="none" strike="noStrike" dirty="0">
              <a:solidFill>
                <a:schemeClr val="dk1"/>
              </a:solidFill>
              <a:effectLst/>
              <a:uFillTx/>
              <a:latin typeface="Garet Book"/>
            </a:endParaRPr>
          </a:p>
          <a:p>
            <a:pPr marL="457200" indent="-457200" algn="just" defTabSz="914400">
              <a:lnSpc>
                <a:spcPct val="100000"/>
              </a:lnSpc>
              <a:spcBef>
                <a:spcPts val="1001"/>
              </a:spcBef>
              <a:buClr>
                <a:srgbClr val="0B163B"/>
              </a:buClr>
              <a:buFont typeface="Arial"/>
              <a:buAutoNum type="arabicPeriod"/>
              <a:defRPr sz="2000">
                <a:solidFill>
                  <a:schemeClr val="dk1"/>
                </a:solidFill>
                <a:effectLst/>
                <a:uFillTx/>
                <a:latin typeface="Garet Book"/>
              </a:defRPr>
            </a:pPr>
            <a:r>
              <a:t>Diskursanalyse</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1" kern="1200">
                <a:ln>
                  <a:noFill/>
                </a:ln>
                <a:solidFill>
                  <a:srgbClr val="0B163B"/>
                </a:solidFill>
                <a:effectLst/>
                <a:uLnTx/>
                <a:uFillTx/>
                <a:latin typeface="Garet Heavy"/>
                <a:ea typeface="+mn-ea"/>
                <a:cs typeface="+mn-cs"/>
              </a:defRPr>
            </a:pPr>
            <a:r>
              <a:t>Inhaltsverzeichnis</a:t>
            </a:r>
            <a:endParaRPr kumimoji="0" lang="nl-BE" sz="3200" b="0" i="0" u="none" strike="noStrike" kern="1200" cap="none"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Beobachtungsaufgabe</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3948480"/>
            <a:ext cx="8542958"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000">
                <a:solidFill>
                  <a:schemeClr val="dk1"/>
                </a:solidFill>
                <a:effectLst/>
                <a:uFillTx/>
                <a:latin typeface="+mn-lt"/>
                <a:ea typeface="Garet Book"/>
              </a:defRPr>
            </a:pPr>
            <a:r>
              <a:t>Machen Sie sich Notizen, um die folgenden Leitfragen in kleinen Gruppen zu beantworten, nachdem Sie sich das Video angesehen haben:</a:t>
            </a:r>
            <a:endParaRPr lang="de-DE" sz="2000" b="0" u="none" strike="noStrike" dirty="0">
              <a:solidFill>
                <a:schemeClr val="dk1"/>
              </a:solidFill>
              <a:effectLst/>
              <a:uFillTx/>
              <a:latin typeface="+mn-lt"/>
            </a:endParaRPr>
          </a:p>
          <a:p>
            <a:pPr indent="0" defTabSz="914400">
              <a:lnSpc>
                <a:spcPct val="90000"/>
              </a:lnSpc>
              <a:spcBef>
                <a:spcPts val="1001"/>
              </a:spcBef>
              <a:buNone/>
              <a:tabLst>
                <a:tab pos="0" algn="l"/>
              </a:tabLst>
              <a:defRPr sz="2000" b="1">
                <a:solidFill>
                  <a:schemeClr val="dk1"/>
                </a:solidFill>
                <a:effectLst/>
                <a:uFillTx/>
                <a:latin typeface="+mn-lt"/>
                <a:ea typeface="Garet Book"/>
              </a:defRPr>
            </a:pPr>
            <a:r>
              <a:t>1. Sind KI-Systeme neutral und objektiv? Warum?</a:t>
            </a:r>
            <a:br>
              <a:rPr sz="2000" dirty="0">
                <a:latin typeface="+mn-lt"/>
              </a:rPr>
            </a:br>
            <a:r>
              <a:t>2. Welche Machtverhältnisse bestehen im Bereich der KI?</a:t>
            </a:r>
            <a:br>
              <a:rPr sz="2000" dirty="0">
                <a:latin typeface="+mn-lt"/>
              </a:rPr>
            </a:br>
            <a:r>
              <a:t>3. Erläutern Sie in Ihren eigenen Worten, warum KI als „politisches Projekt“ betrachtet werden kann. </a:t>
            </a:r>
            <a:endParaRPr lang="de-DE" sz="2000" b="0" u="none" strike="noStrike" dirty="0">
              <a:solidFill>
                <a:schemeClr val="dk1"/>
              </a:solidFill>
              <a:effectLst/>
              <a:uFillTx/>
              <a:latin typeface="+mn-lt"/>
            </a:endParaRPr>
          </a:p>
        </p:txBody>
      </p:sp>
      <p:sp>
        <p:nvSpPr>
          <p:cNvPr id="81" name="Inhaltsplatzhalter 2"/>
          <p:cNvSpPr/>
          <p:nvPr/>
        </p:nvSpPr>
        <p:spPr>
          <a:xfrm>
            <a:off x="9856440" y="898320"/>
            <a:ext cx="223272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Professor an der Universität Zürich, Schweiz</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Bild- und </a:t>
            </a:r>
            <a:r>
              <a:rPr dirty="0" err="1"/>
              <a:t>Medienwis</a:t>
            </a:r>
            <a:r>
              <a:rPr lang="de-DE" dirty="0"/>
              <a:t>-</a:t>
            </a:r>
            <a:r>
              <a:rPr dirty="0" err="1"/>
              <a:t>senschaftler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Der </a:t>
            </a:r>
            <a:r>
              <a:rPr dirty="0" err="1"/>
              <a:t>Vortrag</a:t>
            </a:r>
            <a:r>
              <a:rPr dirty="0"/>
              <a:t> fand auf der </a:t>
            </a:r>
            <a:r>
              <a:rPr dirty="0" err="1"/>
              <a:t>deutschen</a:t>
            </a:r>
            <a:r>
              <a:rPr dirty="0"/>
              <a:t> </a:t>
            </a:r>
            <a:r>
              <a:rPr dirty="0" err="1"/>
              <a:t>Medienkon</a:t>
            </a:r>
            <a:r>
              <a:rPr lang="de-DE" dirty="0"/>
              <a:t>-</a:t>
            </a:r>
            <a:r>
              <a:rPr dirty="0" err="1"/>
              <a:t>ferenz</a:t>
            </a:r>
            <a:r>
              <a:rPr dirty="0"/>
              <a:t> </a:t>
            </a:r>
            <a:r>
              <a:rPr dirty="0" err="1"/>
              <a:t>re:publica</a:t>
            </a:r>
            <a:r>
              <a:rPr dirty="0"/>
              <a:t> 25 </a:t>
            </a:r>
            <a:r>
              <a:rPr dirty="0" err="1"/>
              <a:t>statt</a:t>
            </a:r>
            <a:endParaRPr lang="nl-BE" sz="2000" b="0" u="none" strike="noStrike" dirty="0">
              <a:solidFill>
                <a:srgbClr val="000000"/>
              </a:solidFill>
              <a:effectLst/>
              <a:uFillTx/>
              <a:latin typeface="Arial"/>
            </a:endParaRPr>
          </a:p>
        </p:txBody>
      </p:sp>
      <p:sp>
        <p:nvSpPr>
          <p:cNvPr id="82" name="Textfeld 12"/>
          <p:cNvSpPr/>
          <p:nvPr/>
        </p:nvSpPr>
        <p:spPr>
          <a:xfrm>
            <a:off x="1063080" y="1673280"/>
            <a:ext cx="8614320" cy="224531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2000">
                <a:solidFill>
                  <a:schemeClr val="dk1"/>
                </a:solidFill>
                <a:effectLst/>
                <a:uFillTx/>
                <a:latin typeface="Garet Book"/>
              </a:defRPr>
            </a:pPr>
            <a:r>
              <a:rPr dirty="0" err="1"/>
              <a:t>Sehen</a:t>
            </a:r>
            <a:r>
              <a:rPr dirty="0"/>
              <a:t> Sie </a:t>
            </a:r>
            <a:r>
              <a:rPr dirty="0" err="1"/>
              <a:t>sich</a:t>
            </a:r>
            <a:r>
              <a:rPr dirty="0"/>
              <a:t> den </a:t>
            </a:r>
            <a:r>
              <a:rPr dirty="0" err="1"/>
              <a:t>Vortrag</a:t>
            </a:r>
            <a:r>
              <a:rPr dirty="0"/>
              <a:t> von Prof. Dr. Roland Meyer </a:t>
            </a:r>
            <a:r>
              <a:rPr dirty="0" err="1"/>
              <a:t>zum</a:t>
            </a:r>
            <a:r>
              <a:rPr dirty="0"/>
              <a:t> Thema KI und </a:t>
            </a:r>
            <a:r>
              <a:rPr dirty="0" err="1"/>
              <a:t>digitaler</a:t>
            </a:r>
            <a:r>
              <a:rPr dirty="0"/>
              <a:t> </a:t>
            </a:r>
            <a:r>
              <a:rPr dirty="0" err="1"/>
              <a:t>Faschismus</a:t>
            </a:r>
            <a:r>
              <a:rPr dirty="0"/>
              <a:t> an. Der </a:t>
            </a:r>
            <a:r>
              <a:rPr dirty="0" err="1"/>
              <a:t>Vortrag</a:t>
            </a:r>
            <a:r>
              <a:rPr dirty="0"/>
              <a:t> </a:t>
            </a:r>
            <a:r>
              <a:rPr dirty="0" err="1"/>
              <a:t>wurde</a:t>
            </a:r>
            <a:r>
              <a:rPr dirty="0"/>
              <a:t> </a:t>
            </a:r>
            <a:r>
              <a:rPr dirty="0" err="1"/>
              <a:t>ursprünglich</a:t>
            </a:r>
            <a:r>
              <a:rPr dirty="0"/>
              <a:t> auf Deutsch </a:t>
            </a:r>
            <a:r>
              <a:rPr dirty="0" err="1"/>
              <a:t>gehalten</a:t>
            </a:r>
            <a:r>
              <a:rPr dirty="0"/>
              <a:t> und </a:t>
            </a:r>
            <a:r>
              <a:rPr dirty="0" err="1"/>
              <a:t>anschließend</a:t>
            </a:r>
            <a:r>
              <a:rPr dirty="0"/>
              <a:t> ins </a:t>
            </a:r>
            <a:r>
              <a:rPr dirty="0" err="1"/>
              <a:t>Englische</a:t>
            </a:r>
            <a:r>
              <a:rPr dirty="0"/>
              <a:t> </a:t>
            </a:r>
            <a:r>
              <a:rPr dirty="0" err="1"/>
              <a:t>synchronisiert</a:t>
            </a:r>
            <a:r>
              <a:rPr dirty="0"/>
              <a:t>. Wenn Sie </a:t>
            </a:r>
            <a:r>
              <a:rPr dirty="0" err="1"/>
              <a:t>eine</a:t>
            </a:r>
            <a:r>
              <a:rPr dirty="0"/>
              <a:t> </a:t>
            </a:r>
            <a:r>
              <a:rPr dirty="0" err="1"/>
              <a:t>andere</a:t>
            </a:r>
            <a:r>
              <a:rPr dirty="0"/>
              <a:t> </a:t>
            </a:r>
            <a:r>
              <a:rPr dirty="0" err="1"/>
              <a:t>Sprache</a:t>
            </a:r>
            <a:r>
              <a:rPr dirty="0"/>
              <a:t> </a:t>
            </a:r>
            <a:r>
              <a:rPr dirty="0" err="1"/>
              <a:t>bevorzugen</a:t>
            </a:r>
            <a:r>
              <a:rPr dirty="0"/>
              <a:t>, </a:t>
            </a:r>
            <a:r>
              <a:rPr dirty="0" err="1"/>
              <a:t>können</a:t>
            </a:r>
            <a:r>
              <a:rPr dirty="0"/>
              <a:t> Sie </a:t>
            </a:r>
            <a:r>
              <a:rPr dirty="0" err="1"/>
              <a:t>sich</a:t>
            </a:r>
            <a:r>
              <a:rPr dirty="0"/>
              <a:t> die </a:t>
            </a:r>
            <a:r>
              <a:rPr dirty="0" err="1"/>
              <a:t>automatisch</a:t>
            </a:r>
            <a:r>
              <a:rPr dirty="0"/>
              <a:t> </a:t>
            </a:r>
            <a:r>
              <a:rPr dirty="0" err="1"/>
              <a:t>generierten</a:t>
            </a:r>
            <a:r>
              <a:rPr dirty="0"/>
              <a:t> </a:t>
            </a:r>
            <a:r>
              <a:rPr dirty="0" err="1"/>
              <a:t>Untertitel</a:t>
            </a:r>
            <a:r>
              <a:rPr dirty="0"/>
              <a:t> für den </a:t>
            </a:r>
            <a:r>
              <a:rPr dirty="0" err="1"/>
              <a:t>Vortrag</a:t>
            </a:r>
            <a:r>
              <a:rPr dirty="0"/>
              <a:t> </a:t>
            </a:r>
            <a:r>
              <a:rPr dirty="0" err="1"/>
              <a:t>anzeigen</a:t>
            </a:r>
            <a:r>
              <a:rPr dirty="0"/>
              <a:t> </a:t>
            </a:r>
            <a:r>
              <a:rPr dirty="0" err="1"/>
              <a:t>lassen</a:t>
            </a:r>
            <a:r>
              <a:rPr dirty="0"/>
              <a:t>. Eine </a:t>
            </a:r>
            <a:r>
              <a:rPr dirty="0" err="1"/>
              <a:t>deutschsprachige</a:t>
            </a:r>
            <a:r>
              <a:rPr dirty="0"/>
              <a:t> </a:t>
            </a:r>
            <a:r>
              <a:rPr dirty="0" err="1"/>
              <a:t>Audioversion</a:t>
            </a:r>
            <a:r>
              <a:rPr dirty="0"/>
              <a:t> </a:t>
            </a:r>
            <a:r>
              <a:rPr dirty="0" err="1"/>
              <a:t>ist</a:t>
            </a:r>
            <a:r>
              <a:rPr dirty="0"/>
              <a:t> </a:t>
            </a:r>
            <a:r>
              <a:rPr dirty="0" err="1"/>
              <a:t>ebenfalls</a:t>
            </a:r>
            <a:r>
              <a:rPr dirty="0"/>
              <a:t> online </a:t>
            </a:r>
            <a:r>
              <a:rPr dirty="0" err="1"/>
              <a:t>verfügbar</a:t>
            </a:r>
            <a:r>
              <a:rPr dirty="0"/>
              <a:t>.</a:t>
            </a:r>
            <a:endParaRPr lang="nl-BE" sz="2000" b="0" u="none" strike="noStrike" dirty="0">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84"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5" name="Grafik 1"/>
          <p:cNvPicPr/>
          <p:nvPr/>
        </p:nvPicPr>
        <p:blipFill>
          <a:blip r:embed="rId3"/>
          <a:stretch/>
        </p:blipFill>
        <p:spPr>
          <a:xfrm>
            <a:off x="11164320" y="5798160"/>
            <a:ext cx="1027440" cy="1059480"/>
          </a:xfrm>
          <a:prstGeom prst="rect">
            <a:avLst/>
          </a:prstGeom>
          <a:noFill/>
          <a:ln w="0">
            <a:noFill/>
          </a:ln>
        </p:spPr>
      </p:pic>
      <p:sp>
        <p:nvSpPr>
          <p:cNvPr id="86" name="Textfeld 5"/>
          <p:cNvSpPr/>
          <p:nvPr/>
        </p:nvSpPr>
        <p:spPr>
          <a:xfrm>
            <a:off x="457200" y="755280"/>
            <a:ext cx="863172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defRPr>
            </a:pPr>
            <a:r>
              <a:rPr>
                <a:latin typeface="+mj-lt"/>
              </a:rPr>
              <a:t>Generative</a:t>
            </a:r>
            <a:r>
              <a:rPr>
                <a:latin typeface="Garet Book"/>
              </a:rPr>
              <a:t> </a:t>
            </a:r>
            <a:r>
              <a:rPr>
                <a:latin typeface="+mj-lt"/>
              </a:rPr>
              <a:t>KI und die Ästhetik des digitalen Faschismus</a:t>
            </a:r>
            <a:endParaRPr lang="nl-BE" sz="3200" b="0" u="none" strike="noStrike" dirty="0">
              <a:solidFill>
                <a:srgbClr val="000000"/>
              </a:solidFill>
              <a:effectLst/>
              <a:uFillTx/>
              <a:latin typeface="+mj-lt"/>
            </a:endParaRPr>
          </a:p>
        </p:txBody>
      </p:sp>
      <p:sp>
        <p:nvSpPr>
          <p:cNvPr id="88" name="Textfeld 12"/>
          <p:cNvSpPr/>
          <p:nvPr/>
        </p:nvSpPr>
        <p:spPr>
          <a:xfrm>
            <a:off x="686790" y="5798160"/>
            <a:ext cx="7296480" cy="42943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1100">
                <a:solidFill>
                  <a:schemeClr val="dk1"/>
                </a:solidFill>
                <a:effectLst/>
                <a:uFillTx/>
                <a:latin typeface="Garet Book"/>
              </a:defRPr>
            </a:pPr>
            <a:r>
              <a:rPr dirty="0"/>
              <a:t>Quelle: </a:t>
            </a:r>
            <a:r>
              <a:rPr lang="de-DE" dirty="0">
                <a:hlinkClick r:id="rId4"/>
              </a:rPr>
              <a:t>https://www.youtube.com/watch?v=JZpi6Irzvd0</a:t>
            </a:r>
            <a:br>
              <a:rPr lang="de-DE" dirty="0"/>
            </a:br>
            <a:r>
              <a:rPr dirty="0" err="1"/>
              <a:t>Veröffentlicht</a:t>
            </a:r>
            <a:r>
              <a:rPr dirty="0"/>
              <a:t> auf YouTube von </a:t>
            </a:r>
            <a:r>
              <a:rPr dirty="0" err="1"/>
              <a:t>re:publica</a:t>
            </a:r>
            <a:r>
              <a:rPr dirty="0"/>
              <a:t> </a:t>
            </a:r>
            <a:r>
              <a:rPr dirty="0" err="1"/>
              <a:t>unter</a:t>
            </a:r>
            <a:r>
              <a:rPr dirty="0"/>
              <a:t> der </a:t>
            </a:r>
            <a:r>
              <a:rPr dirty="0" err="1"/>
              <a:t>Lizenz</a:t>
            </a:r>
            <a:r>
              <a:rPr dirty="0"/>
              <a:t> CC BY-SA 4.0 </a:t>
            </a:r>
            <a:endParaRPr lang="nl-BE" sz="1100" b="0" u="none" strike="noStrike" dirty="0">
              <a:solidFill>
                <a:srgbClr val="000000"/>
              </a:solidFill>
              <a:effectLst/>
              <a:uFillTx/>
              <a:latin typeface="Arial"/>
            </a:endParaRPr>
          </a:p>
        </p:txBody>
      </p:sp>
      <p:sp>
        <p:nvSpPr>
          <p:cNvPr id="89" name="Pfeil: nach rechts 2"/>
          <p:cNvSpPr/>
          <p:nvPr/>
        </p:nvSpPr>
        <p:spPr>
          <a:xfrm>
            <a:off x="8083800" y="3167280"/>
            <a:ext cx="1536840" cy="584280"/>
          </a:xfrm>
          <a:prstGeom prst="rightArrow">
            <a:avLst>
              <a:gd name="adj1" fmla="val 50000"/>
              <a:gd name="adj2" fmla="val 50000"/>
            </a:avLst>
          </a:prstGeom>
          <a:solidFill>
            <a:srgbClr val="8F52F5"/>
          </a:solidFill>
          <a:ln>
            <a:solidFill>
              <a:srgbClr val="F4EEFE"/>
            </a:solidFill>
          </a:ln>
        </p:spPr>
        <p:style>
          <a:lnRef idx="3">
            <a:schemeClr val="lt1"/>
          </a:lnRef>
          <a:fillRef idx="1">
            <a:schemeClr val="accent6"/>
          </a:fillRef>
          <a:effectRef idx="1">
            <a:schemeClr val="accent6"/>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6" name="Onlinemedien 5" title="re:publica 25: Roland Meyer - Generative KI und die Ästhetik des digitalen Faschismus">
            <a:hlinkClick r:id="" action="ppaction://media"/>
            <a:extLst>
              <a:ext uri="{FF2B5EF4-FFF2-40B4-BE49-F238E27FC236}">
                <a16:creationId xmlns:a16="http://schemas.microsoft.com/office/drawing/2014/main" id="{D586FCD4-E11A-1B8B-0609-8A3B2CF905F7}"/>
              </a:ext>
            </a:extLst>
          </p:cNvPr>
          <p:cNvPicPr>
            <a:picLocks noRot="1" noChangeAspect="1"/>
          </p:cNvPicPr>
          <p:nvPr>
            <a:videoFile r:link="rId1"/>
          </p:nvPr>
        </p:nvPicPr>
        <p:blipFill>
          <a:blip r:embed="rId5"/>
          <a:stretch>
            <a:fillRect/>
          </a:stretch>
        </p:blipFill>
        <p:spPr>
          <a:xfrm>
            <a:off x="724345" y="1816454"/>
            <a:ext cx="6591935" cy="3721532"/>
          </a:xfrm>
          <a:prstGeom prst="rect">
            <a:avLst/>
          </a:prstGeom>
        </p:spPr>
      </p:pic>
      <p:pic>
        <p:nvPicPr>
          <p:cNvPr id="8" name="Grafik 7">
            <a:extLst>
              <a:ext uri="{FF2B5EF4-FFF2-40B4-BE49-F238E27FC236}">
                <a16:creationId xmlns:a16="http://schemas.microsoft.com/office/drawing/2014/main" id="{349FEB4F-ABD2-CF29-2CF6-4CD8BDB267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68090" y="2503410"/>
            <a:ext cx="1912020" cy="19120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9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3" name="Grafik 1"/>
          <p:cNvPicPr/>
          <p:nvPr/>
        </p:nvPicPr>
        <p:blipFill>
          <a:blip r:embed="rId2"/>
          <a:stretch/>
        </p:blipFill>
        <p:spPr>
          <a:xfrm>
            <a:off x="11164320" y="5798160"/>
            <a:ext cx="1027440" cy="1059480"/>
          </a:xfrm>
          <a:prstGeom prst="rect">
            <a:avLst/>
          </a:prstGeom>
          <a:noFill/>
          <a:ln w="0">
            <a:noFill/>
          </a:ln>
        </p:spPr>
      </p:pic>
      <p:sp>
        <p:nvSpPr>
          <p:cNvPr id="94" name="Textfeld 5"/>
          <p:cNvSpPr/>
          <p:nvPr/>
        </p:nvSpPr>
        <p:spPr>
          <a:xfrm>
            <a:off x="457200" y="755280"/>
            <a:ext cx="8961120"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err="1"/>
              <a:t>Erinnerung</a:t>
            </a:r>
            <a:r>
              <a:rPr dirty="0"/>
              <a:t>: </a:t>
            </a:r>
            <a:r>
              <a:rPr dirty="0" err="1"/>
              <a:t>Beobachtungsaufgabe</a:t>
            </a:r>
            <a:endParaRPr lang="nl-BE" sz="3200" b="0" u="none" strike="noStrike" dirty="0">
              <a:solidFill>
                <a:srgbClr val="000000"/>
              </a:solidFill>
              <a:effectLst/>
              <a:uFillTx/>
              <a:latin typeface="Arial"/>
            </a:endParaRPr>
          </a:p>
        </p:txBody>
      </p:sp>
      <p:sp>
        <p:nvSpPr>
          <p:cNvPr id="95" name="PlaceHolder 1"/>
          <p:cNvSpPr>
            <a:spLocks noGrp="1"/>
          </p:cNvSpPr>
          <p:nvPr>
            <p:ph/>
          </p:nvPr>
        </p:nvSpPr>
        <p:spPr>
          <a:xfrm>
            <a:off x="1063080" y="3948480"/>
            <a:ext cx="8355240" cy="123588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defRPr sz="2000">
                <a:solidFill>
                  <a:schemeClr val="dk1"/>
                </a:solidFill>
                <a:effectLst/>
                <a:uFillTx/>
                <a:latin typeface="Garet Book"/>
                <a:ea typeface="Garet Book"/>
              </a:defRPr>
            </a:pPr>
            <a:r>
              <a:t>Machen Sie sich Notizen, um die folgenden Leitfragen in kleinen Gruppen zu beantworten, nachdem Sie sich das Video angesehen haben:</a:t>
            </a:r>
            <a:endParaRPr lang="de-DE" sz="2000" b="0" u="none" strike="noStrike" dirty="0">
              <a:solidFill>
                <a:schemeClr val="dk1"/>
              </a:solidFill>
              <a:effectLst/>
              <a:uFillTx/>
              <a:latin typeface="Garet Book"/>
            </a:endParaRPr>
          </a:p>
          <a:p>
            <a:pPr indent="0" defTabSz="914400">
              <a:lnSpc>
                <a:spcPct val="90000"/>
              </a:lnSpc>
              <a:spcBef>
                <a:spcPts val="1001"/>
              </a:spcBef>
              <a:buNone/>
              <a:tabLst>
                <a:tab pos="0" algn="l"/>
              </a:tabLst>
              <a:defRPr sz="2000" b="1">
                <a:solidFill>
                  <a:schemeClr val="dk1"/>
                </a:solidFill>
                <a:effectLst/>
                <a:uFillTx/>
                <a:latin typeface="Garet Book"/>
                <a:ea typeface="Garet Book"/>
              </a:defRPr>
            </a:pPr>
            <a:r>
              <a:t>1. Sind KI-Systeme neutral und objektiv? Warum?</a:t>
            </a:r>
            <a:br>
              <a:rPr sz="2000" dirty="0"/>
            </a:br>
            <a:r>
              <a:t>2. Welche Machtverhältnisse bestehen im Bereich der KI?</a:t>
            </a:r>
            <a:br>
              <a:rPr sz="2000" dirty="0"/>
            </a:br>
            <a:r>
              <a:t>3. Erläutern Sie in Ihren eigenen Worten, warum KI als „politisches Projekt“ betrachtet werden kann. </a:t>
            </a:r>
            <a:endParaRPr lang="de-DE" sz="2000" b="0" u="none" strike="noStrike" dirty="0">
              <a:solidFill>
                <a:schemeClr val="dk1"/>
              </a:solidFill>
              <a:effectLst/>
              <a:uFillTx/>
              <a:latin typeface="Garet Book"/>
            </a:endParaRPr>
          </a:p>
        </p:txBody>
      </p:sp>
      <p:sp>
        <p:nvSpPr>
          <p:cNvPr id="96" name="Inhaltsplatzhalter 2"/>
          <p:cNvSpPr/>
          <p:nvPr/>
        </p:nvSpPr>
        <p:spPr>
          <a:xfrm>
            <a:off x="9856440" y="921180"/>
            <a:ext cx="2232720" cy="35424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Garet Book"/>
              </a:defRPr>
            </a:pPr>
            <a:r>
              <a:rPr dirty="0"/>
              <a:t>Prof. Dr. Roland Meyer: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Professor an der Universität Zürich, Schweiz</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Bild- und </a:t>
            </a:r>
            <a:r>
              <a:rPr dirty="0" err="1"/>
              <a:t>Medienwis</a:t>
            </a:r>
            <a:r>
              <a:rPr lang="de-DE" dirty="0"/>
              <a:t>-</a:t>
            </a:r>
            <a:r>
              <a:rPr dirty="0" err="1"/>
              <a:t>senschaftler</a:t>
            </a:r>
            <a:endParaRPr lang="nl-BE" sz="2000" b="0" u="none" strike="noStrike" dirty="0">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2000">
                <a:solidFill>
                  <a:schemeClr val="dk1"/>
                </a:solidFill>
                <a:effectLst/>
                <a:uFillTx/>
                <a:latin typeface="Garet Book"/>
              </a:defRPr>
            </a:pPr>
            <a:r>
              <a:rPr dirty="0"/>
              <a:t>Der </a:t>
            </a:r>
            <a:r>
              <a:rPr dirty="0" err="1"/>
              <a:t>Vortrag</a:t>
            </a:r>
            <a:r>
              <a:rPr dirty="0"/>
              <a:t> fand auf der </a:t>
            </a:r>
            <a:r>
              <a:rPr dirty="0" err="1"/>
              <a:t>deutschen</a:t>
            </a:r>
            <a:r>
              <a:rPr dirty="0"/>
              <a:t> </a:t>
            </a:r>
            <a:r>
              <a:rPr dirty="0" err="1"/>
              <a:t>Medienkon</a:t>
            </a:r>
            <a:r>
              <a:rPr lang="de-DE" dirty="0"/>
              <a:t>-</a:t>
            </a:r>
            <a:r>
              <a:rPr dirty="0" err="1"/>
              <a:t>ferenz</a:t>
            </a:r>
            <a:r>
              <a:rPr dirty="0"/>
              <a:t> </a:t>
            </a:r>
            <a:r>
              <a:rPr dirty="0" err="1"/>
              <a:t>re:publica</a:t>
            </a:r>
            <a:r>
              <a:rPr dirty="0"/>
              <a:t> 25 </a:t>
            </a:r>
            <a:r>
              <a:rPr dirty="0" err="1"/>
              <a:t>statt</a:t>
            </a:r>
            <a:endParaRPr lang="nl-BE" sz="2000" b="0" u="none" strike="noStrike" dirty="0">
              <a:solidFill>
                <a:srgbClr val="000000"/>
              </a:solidFill>
              <a:effectLst/>
              <a:uFillTx/>
              <a:latin typeface="Arial"/>
            </a:endParaRPr>
          </a:p>
        </p:txBody>
      </p:sp>
      <p:sp>
        <p:nvSpPr>
          <p:cNvPr id="97" name="Textfeld 12"/>
          <p:cNvSpPr/>
          <p:nvPr/>
        </p:nvSpPr>
        <p:spPr>
          <a:xfrm>
            <a:off x="1063080" y="1673280"/>
            <a:ext cx="8355240" cy="224531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2000">
                <a:solidFill>
                  <a:schemeClr val="dk1"/>
                </a:solidFill>
                <a:effectLst/>
                <a:uFillTx/>
                <a:latin typeface="Garet Book"/>
              </a:defRPr>
            </a:pPr>
            <a:r>
              <a:rPr dirty="0" err="1"/>
              <a:t>Sehen</a:t>
            </a:r>
            <a:r>
              <a:rPr dirty="0"/>
              <a:t> Sie </a:t>
            </a:r>
            <a:r>
              <a:rPr dirty="0" err="1"/>
              <a:t>sich</a:t>
            </a:r>
            <a:r>
              <a:rPr dirty="0"/>
              <a:t> den </a:t>
            </a:r>
            <a:r>
              <a:rPr dirty="0" err="1"/>
              <a:t>Vortrag</a:t>
            </a:r>
            <a:r>
              <a:rPr dirty="0"/>
              <a:t> von Prof. Dr. Roland Meyer </a:t>
            </a:r>
            <a:r>
              <a:rPr dirty="0" err="1"/>
              <a:t>zum</a:t>
            </a:r>
            <a:r>
              <a:rPr dirty="0"/>
              <a:t> Thema KI und </a:t>
            </a:r>
            <a:r>
              <a:rPr dirty="0" err="1"/>
              <a:t>digitaler</a:t>
            </a:r>
            <a:r>
              <a:rPr dirty="0"/>
              <a:t> </a:t>
            </a:r>
            <a:r>
              <a:rPr dirty="0" err="1"/>
              <a:t>Faschismus</a:t>
            </a:r>
            <a:r>
              <a:rPr dirty="0"/>
              <a:t> an. Der </a:t>
            </a:r>
            <a:r>
              <a:rPr dirty="0" err="1"/>
              <a:t>Vortrag</a:t>
            </a:r>
            <a:r>
              <a:rPr dirty="0"/>
              <a:t> </a:t>
            </a:r>
            <a:r>
              <a:rPr dirty="0" err="1"/>
              <a:t>wurde</a:t>
            </a:r>
            <a:r>
              <a:rPr dirty="0"/>
              <a:t> </a:t>
            </a:r>
            <a:r>
              <a:rPr dirty="0" err="1"/>
              <a:t>ursprünglich</a:t>
            </a:r>
            <a:r>
              <a:rPr dirty="0"/>
              <a:t> auf Deutsch </a:t>
            </a:r>
            <a:r>
              <a:rPr dirty="0" err="1"/>
              <a:t>gehalten</a:t>
            </a:r>
            <a:r>
              <a:rPr dirty="0"/>
              <a:t> und </a:t>
            </a:r>
            <a:r>
              <a:rPr dirty="0" err="1"/>
              <a:t>anschließend</a:t>
            </a:r>
            <a:r>
              <a:rPr dirty="0"/>
              <a:t> ins </a:t>
            </a:r>
            <a:r>
              <a:rPr dirty="0" err="1"/>
              <a:t>Englische</a:t>
            </a:r>
            <a:r>
              <a:rPr dirty="0"/>
              <a:t> </a:t>
            </a:r>
            <a:r>
              <a:rPr dirty="0" err="1"/>
              <a:t>synchronisiert</a:t>
            </a:r>
            <a:r>
              <a:rPr dirty="0"/>
              <a:t>. Wenn Sie </a:t>
            </a:r>
            <a:r>
              <a:rPr dirty="0" err="1"/>
              <a:t>eine</a:t>
            </a:r>
            <a:r>
              <a:rPr dirty="0"/>
              <a:t> </a:t>
            </a:r>
            <a:r>
              <a:rPr dirty="0" err="1"/>
              <a:t>andere</a:t>
            </a:r>
            <a:r>
              <a:rPr dirty="0"/>
              <a:t> </a:t>
            </a:r>
            <a:r>
              <a:rPr dirty="0" err="1"/>
              <a:t>Sprache</a:t>
            </a:r>
            <a:r>
              <a:rPr dirty="0"/>
              <a:t> </a:t>
            </a:r>
            <a:r>
              <a:rPr dirty="0" err="1"/>
              <a:t>bevorzugen</a:t>
            </a:r>
            <a:r>
              <a:rPr dirty="0"/>
              <a:t>, </a:t>
            </a:r>
            <a:r>
              <a:rPr dirty="0" err="1"/>
              <a:t>können</a:t>
            </a:r>
            <a:r>
              <a:rPr dirty="0"/>
              <a:t> Sie </a:t>
            </a:r>
            <a:r>
              <a:rPr dirty="0" err="1"/>
              <a:t>sich</a:t>
            </a:r>
            <a:r>
              <a:rPr dirty="0"/>
              <a:t> die </a:t>
            </a:r>
            <a:r>
              <a:rPr dirty="0" err="1"/>
              <a:t>automatisch</a:t>
            </a:r>
            <a:r>
              <a:rPr dirty="0"/>
              <a:t> </a:t>
            </a:r>
            <a:r>
              <a:rPr dirty="0" err="1"/>
              <a:t>generierten</a:t>
            </a:r>
            <a:r>
              <a:rPr dirty="0"/>
              <a:t> </a:t>
            </a:r>
            <a:r>
              <a:rPr dirty="0" err="1"/>
              <a:t>Untertitel</a:t>
            </a:r>
            <a:r>
              <a:rPr dirty="0"/>
              <a:t> für den </a:t>
            </a:r>
            <a:r>
              <a:rPr dirty="0" err="1"/>
              <a:t>Vortrag</a:t>
            </a:r>
            <a:r>
              <a:rPr dirty="0"/>
              <a:t> </a:t>
            </a:r>
            <a:r>
              <a:rPr dirty="0" err="1"/>
              <a:t>anzeigen</a:t>
            </a:r>
            <a:r>
              <a:rPr dirty="0"/>
              <a:t> </a:t>
            </a:r>
            <a:r>
              <a:rPr dirty="0" err="1"/>
              <a:t>lassen</a:t>
            </a:r>
            <a:r>
              <a:rPr dirty="0"/>
              <a:t>. Eine </a:t>
            </a:r>
            <a:r>
              <a:rPr dirty="0" err="1"/>
              <a:t>deutschsprachige</a:t>
            </a:r>
            <a:r>
              <a:rPr dirty="0"/>
              <a:t> </a:t>
            </a:r>
            <a:r>
              <a:rPr dirty="0" err="1"/>
              <a:t>Audioversion</a:t>
            </a:r>
            <a:r>
              <a:rPr dirty="0"/>
              <a:t> </a:t>
            </a:r>
            <a:r>
              <a:rPr dirty="0" err="1"/>
              <a:t>ist</a:t>
            </a:r>
            <a:r>
              <a:rPr dirty="0"/>
              <a:t> </a:t>
            </a:r>
            <a:r>
              <a:rPr dirty="0" err="1"/>
              <a:t>ebenfalls</a:t>
            </a:r>
            <a:r>
              <a:rPr dirty="0"/>
              <a:t> online </a:t>
            </a:r>
            <a:r>
              <a:rPr dirty="0" err="1"/>
              <a:t>verfügbar</a:t>
            </a:r>
            <a:r>
              <a:rPr dirty="0"/>
              <a:t>.</a:t>
            </a:r>
            <a:endParaRPr lang="nl-BE" sz="200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9" name="Grafik 1"/>
          <p:cNvPicPr/>
          <p:nvPr/>
        </p:nvPicPr>
        <p:blipFill>
          <a:blip r:embed="rId2"/>
          <a:stretch/>
        </p:blipFill>
        <p:spPr>
          <a:xfrm>
            <a:off x="11164320" y="5798160"/>
            <a:ext cx="1027440" cy="1059480"/>
          </a:xfrm>
          <a:prstGeom prst="rect">
            <a:avLst/>
          </a:prstGeom>
          <a:noFill/>
          <a:ln w="0">
            <a:noFill/>
          </a:ln>
        </p:spPr>
      </p:pic>
      <p:sp>
        <p:nvSpPr>
          <p:cNvPr id="100"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Diskursanalyse</a:t>
            </a:r>
            <a:endParaRPr lang="nl-BE" sz="3200" b="0" u="none" strike="noStrike">
              <a:solidFill>
                <a:srgbClr val="000000"/>
              </a:solidFill>
              <a:effectLst/>
              <a:uFillTx/>
              <a:latin typeface="Arial"/>
            </a:endParaRPr>
          </a:p>
        </p:txBody>
      </p:sp>
      <p:sp>
        <p:nvSpPr>
          <p:cNvPr id="101" name="Rechteck 8"/>
          <p:cNvSpPr/>
          <p:nvPr/>
        </p:nvSpPr>
        <p:spPr>
          <a:xfrm>
            <a:off x="-360" y="3397792"/>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2" name="Rechteck 9"/>
          <p:cNvSpPr/>
          <p:nvPr/>
        </p:nvSpPr>
        <p:spPr>
          <a:xfrm>
            <a:off x="0" y="14587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03" name="PlaceHolder 1"/>
          <p:cNvSpPr>
            <a:spLocks noGrp="1"/>
          </p:cNvSpPr>
          <p:nvPr>
            <p:ph/>
          </p:nvPr>
        </p:nvSpPr>
        <p:spPr>
          <a:xfrm>
            <a:off x="457200" y="1453680"/>
            <a:ext cx="11518560" cy="181008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defRPr>
                <a:solidFill>
                  <a:schemeClr val="accent4"/>
                </a:solidFill>
                <a:effectLst/>
                <a:uFillTx/>
                <a:latin typeface="Garet Heavy"/>
              </a:defRPr>
            </a:pPr>
            <a:r>
              <a:rPr sz="2400"/>
              <a:t>Aufgabe</a:t>
            </a:r>
            <a:r>
              <a:rPr sz="2000"/>
              <a:t>:</a:t>
            </a:r>
            <a:endParaRPr lang="de-DE" sz="2000" b="0" u="none" strike="noStrike" dirty="0">
              <a:solidFill>
                <a:schemeClr val="dk1"/>
              </a:solidFill>
              <a:effectLst/>
              <a:uFillTx/>
              <a:latin typeface="Garet Book"/>
            </a:endParaRPr>
          </a:p>
          <a:p>
            <a:pPr indent="0" defTabSz="914400">
              <a:lnSpc>
                <a:spcPct val="100000"/>
              </a:lnSpc>
              <a:spcBef>
                <a:spcPts val="1001"/>
              </a:spcBef>
              <a:buNone/>
              <a:tabLst>
                <a:tab pos="0" algn="l"/>
              </a:tabLst>
              <a:defRPr sz="2000">
                <a:solidFill>
                  <a:schemeClr val="dk1"/>
                </a:solidFill>
                <a:effectLst/>
                <a:uFillTx/>
                <a:latin typeface="Garet Book"/>
              </a:defRPr>
            </a:pPr>
            <a:r>
              <a:t>Führen Sie in kleinen Gruppen eine verkürzte Diskursanalyse durch. Sie können die Arbeitslast auf die Mitglieder Ihrer Gruppe aufteilen. Planen Sie am Ende ausreichend Zeit ein, um Ihre Ergebnisse zusammenzufassen, bevor Sie sie im Plenum teilen. Nutzen Sie die folgenden Schritte als Leitfaden:</a:t>
            </a:r>
            <a:endParaRPr lang="de-DE" sz="2000" b="0" u="none" strike="noStrike" dirty="0">
              <a:solidFill>
                <a:schemeClr val="dk1"/>
              </a:solidFill>
              <a:effectLst/>
              <a:uFillTx/>
              <a:latin typeface="Garet Book"/>
            </a:endParaRPr>
          </a:p>
        </p:txBody>
      </p:sp>
      <p:sp>
        <p:nvSpPr>
          <p:cNvPr id="104" name="Inhaltsplatzhalter 2"/>
          <p:cNvSpPr/>
          <p:nvPr/>
        </p:nvSpPr>
        <p:spPr>
          <a:xfrm>
            <a:off x="457200" y="3356625"/>
            <a:ext cx="11518560" cy="299808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1001"/>
              </a:spcBef>
              <a:tabLst>
                <a:tab pos="0" algn="l"/>
              </a:tabLst>
              <a:defRPr>
                <a:solidFill>
                  <a:schemeClr val="accent4"/>
                </a:solidFill>
                <a:effectLst/>
                <a:uFillTx/>
                <a:latin typeface="Garet Heavy"/>
              </a:defRPr>
            </a:pPr>
            <a:r>
              <a:rPr sz="2400"/>
              <a:t>Arbeitsschritte</a:t>
            </a:r>
            <a:r>
              <a:rPr sz="2600"/>
              <a:t>:</a:t>
            </a:r>
            <a:endParaRPr lang="nl-BE" sz="26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t>Suche nach Schlüsselwörtern: Welche Wörter/Themen tauchen wiederholt auf?</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t>Erkennen von Argumentationsmustern: Welche Argumente werden verwendet, um etwas zu erklären oder zu rechtfertigen?</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t>Identifizieren von Ausgrenzungsmechanismen: Welche Perspektiven fehlen? Wer wird nicht gehört?</a:t>
            </a:r>
            <a:endParaRPr lang="nl-BE" sz="2000" b="0" u="none" strike="noStrike" dirty="0">
              <a:solidFill>
                <a:srgbClr val="000000"/>
              </a:solidFill>
              <a:effectLst/>
              <a:uFillTx/>
              <a:latin typeface="Arial"/>
            </a:endParaRPr>
          </a:p>
          <a:p>
            <a:pPr marL="457200" indent="-457200" defTabSz="914400">
              <a:lnSpc>
                <a:spcPct val="90000"/>
              </a:lnSpc>
              <a:spcBef>
                <a:spcPts val="1001"/>
              </a:spcBef>
              <a:buClr>
                <a:srgbClr val="0B163B"/>
              </a:buClr>
              <a:buFont typeface="Garet Heavy"/>
              <a:buAutoNum type="arabicPeriod"/>
              <a:tabLst>
                <a:tab pos="0" algn="l"/>
              </a:tabLst>
              <a:defRPr sz="2000">
                <a:solidFill>
                  <a:schemeClr val="dk1"/>
                </a:solidFill>
                <a:effectLst/>
                <a:uFillTx/>
                <a:latin typeface="Garet Book"/>
              </a:defRPr>
            </a:pPr>
            <a:r>
              <a:t>Untersuchung von Machtverhältnissen: Wer darf über das Thema sprechen und wie?</a:t>
            </a:r>
            <a:endParaRPr lang="nl-BE" sz="2000" b="0" u="none" strike="noStrike" dirty="0">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06" name="PlaceHolder 1"/>
          <p:cNvSpPr>
            <a:spLocks noGrp="1"/>
          </p:cNvSpPr>
          <p:nvPr>
            <p:ph type="subTitle"/>
          </p:nvPr>
        </p:nvSpPr>
        <p:spPr>
          <a:xfrm>
            <a:off x="949680" y="2663280"/>
            <a:ext cx="1029240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defRPr sz="3600" b="1">
                <a:solidFill>
                  <a:srgbClr val="FFFFFF"/>
                </a:solidFill>
                <a:effectLst/>
                <a:uFillTx/>
                <a:latin typeface="Garet Heavy"/>
              </a:defRPr>
            </a:pPr>
            <a:r>
              <a:t>Präsentation der Ergebnisse</a:t>
            </a:r>
            <a:endParaRPr lang="nl-BE" sz="3600" b="0" u="none" strike="noStrike" dirty="0">
              <a:solidFill>
                <a:srgbClr val="000000"/>
              </a:solidFill>
              <a:effectLst/>
              <a:uFillTx/>
              <a:latin typeface="Arial"/>
            </a:endParaRPr>
          </a:p>
        </p:txBody>
      </p:sp>
      <p:sp>
        <p:nvSpPr>
          <p:cNvPr id="107"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08"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0" name="Grafik 1"/>
          <p:cNvPicPr/>
          <p:nvPr/>
        </p:nvPicPr>
        <p:blipFill>
          <a:blip r:embed="rId2"/>
          <a:stretch/>
        </p:blipFill>
        <p:spPr>
          <a:xfrm>
            <a:off x="11164320" y="5798160"/>
            <a:ext cx="1027440" cy="1059480"/>
          </a:xfrm>
          <a:prstGeom prst="rect">
            <a:avLst/>
          </a:prstGeom>
          <a:noFill/>
          <a:ln w="0">
            <a:noFill/>
          </a:ln>
        </p:spPr>
      </p:pic>
      <p:sp>
        <p:nvSpPr>
          <p:cNvPr id="111"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Quellen</a:t>
            </a:r>
            <a:endParaRPr lang="nl-BE" sz="3200" b="0" u="none" strike="noStrike">
              <a:solidFill>
                <a:srgbClr val="000000"/>
              </a:solidFill>
              <a:effectLst/>
              <a:uFillTx/>
              <a:latin typeface="Arial"/>
            </a:endParaRPr>
          </a:p>
        </p:txBody>
      </p:sp>
      <p:sp>
        <p:nvSpPr>
          <p:cNvPr id="112" name="PlaceHolder 1"/>
          <p:cNvSpPr>
            <a:spLocks noGrp="1"/>
          </p:cNvSpPr>
          <p:nvPr>
            <p:ph/>
          </p:nvPr>
        </p:nvSpPr>
        <p:spPr>
          <a:xfrm>
            <a:off x="1051560" y="1598400"/>
            <a:ext cx="9715500" cy="1830240"/>
          </a:xfrm>
          <a:prstGeom prst="rect">
            <a:avLst/>
          </a:prstGeom>
          <a:noFill/>
          <a:ln w="0">
            <a:noFill/>
          </a:ln>
        </p:spPr>
        <p:txBody>
          <a:bodyPr lIns="91440" tIns="45720" rIns="91440" bIns="45720" anchor="t">
            <a:noAutofit/>
          </a:bodyPr>
          <a:lstStyle/>
          <a:p>
            <a:pPr marL="357120" indent="-357120" defTabSz="914400">
              <a:lnSpc>
                <a:spcPct val="90000"/>
              </a:lnSpc>
              <a:spcBef>
                <a:spcPts val="1001"/>
              </a:spcBef>
              <a:buNone/>
              <a:tabLst>
                <a:tab pos="0" algn="l"/>
              </a:tabLst>
              <a:defRPr sz="1400">
                <a:solidFill>
                  <a:schemeClr val="dk1"/>
                </a:solidFill>
                <a:effectLst/>
                <a:uFillTx/>
                <a:latin typeface="Garet Book"/>
              </a:defRPr>
            </a:pPr>
            <a:r>
              <a:t>re:publica (7. Juli 2025). </a:t>
            </a:r>
            <a:r>
              <a:rPr i="1"/>
              <a:t>[EN] re:publica 25: Roland Meyer – Generative KI und die Ästhetik des digitalen Faschismus </a:t>
            </a:r>
            <a:r>
              <a:t>[Video]. YouTube. https://www.youtube.com/watch?v=nUK5Ibp0Th0</a:t>
            </a:r>
            <a:endParaRPr lang="de-DE" sz="1400" b="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sz="900" dirty="0">
                    <a:solidFill>
                      <a:srgbClr val="0B163B"/>
                    </a:solidFill>
                  </a:rPr>
                  <a:t>Copyright © 2026 liegt beim Konsortium des Projekts „</a:t>
                </a:r>
                <a:r>
                  <a:rPr lang="de-DE" sz="900" dirty="0">
                    <a:solidFill>
                      <a:srgbClr val="0B163B"/>
                    </a:solidFill>
                    <a:hlinkClick r:id="rId3"/>
                  </a:rPr>
                  <a:t>AI.D – Künstliche Intelligenz und die Gestaltung der Demokratie</a:t>
                </a:r>
                <a:r>
                  <a:rPr lang="de-DE" sz="900"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sz="900" b="1">
                    <a:solidFill>
                      <a:srgbClr val="0B163B"/>
                    </a:solidFill>
                  </a:rPr>
                  <a:t>Dieses Werk ist lizenziert unter </a:t>
                </a:r>
                <a:r>
                  <a:rPr lang="de-DE" sz="900" b="1" u="sng">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648</Words>
  <Application>Microsoft Office PowerPoint</Application>
  <PresentationFormat>Breitbild</PresentationFormat>
  <Paragraphs>39</Paragraphs>
  <Slides>9</Slides>
  <Notes>0</Notes>
  <HiddenSlides>0</HiddenSlides>
  <MMClips>1</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9</vt:i4>
      </vt:variant>
    </vt:vector>
  </HeadingPairs>
  <TitlesOfParts>
    <vt:vector size="18" baseType="lpstr">
      <vt:lpstr>Arial</vt:lpstr>
      <vt:lpstr>Garet Heavy</vt:lpstr>
      <vt:lpstr>Calibri</vt:lpstr>
      <vt:lpstr>Times New Roman</vt:lpstr>
      <vt:lpstr>Wingdings</vt:lpstr>
      <vt:lpstr>Symbol</vt:lpstr>
      <vt:lpstr>Garet Book</vt:lpstr>
      <vt:lpstr>Office Theme</vt:lpstr>
      <vt:lpstr>2_Benutzerdefiniertes Design</vt:lpstr>
      <vt:lpstr>KI und Ideologie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lfender</cp:lastModifiedBy>
  <cp:revision>70</cp:revision>
  <dcterms:created xsi:type="dcterms:W3CDTF">2022-04-07T07:53:06Z</dcterms:created>
  <dcterms:modified xsi:type="dcterms:W3CDTF">2026-06-08T09:07:23Z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1</vt:i4>
  </property>
  <property fmtid="{D5CDD505-2E9C-101B-9397-08002B2CF9AE}" pid="3" name="PresentationFormat">
    <vt:lpwstr>Breitbild</vt:lpwstr>
  </property>
  <property fmtid="{D5CDD505-2E9C-101B-9397-08002B2CF9AE}" pid="4" name="Slides">
    <vt:i4>9</vt:i4>
  </property>
</Properties>
</file>