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7559675" cy="10691813"/>
  <p:embeddedFontLst>
    <p:embeddedFont>
      <p:font typeface="Garet Book" pitchFamily="2" charset="0"/>
      <p:regular r:id="rId11"/>
    </p:embeddedFont>
    <p:embeddedFont>
      <p:font typeface="Garet Heavy" pitchFamily="2" charset="0"/>
      <p:bold r:id="rId1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rgilio Vasconcelos" initials="VV" lastIdx="2" clrIdx="0"/>
  <p:cmAuthor id="1" name="Nils Stummeyer" initials="NS" lastIdx="1" clrIdx="1">
    <p:extLst>
      <p:ext uri="{19B8F6BF-5375-455C-9EA6-DF929625EA0E}">
        <p15:presenceInfo xmlns:p15="http://schemas.microsoft.com/office/powerpoint/2012/main" userId="60732a4ca1170c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1B5569DF-0534-4AC8-A031-0593217874C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A6E0EDC-8759-4A13-BB57-01250F53C3D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F985E38B-C8CB-4545-8854-3E9BDB80F25B}"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51688727-1909-4AA2-94A3-71704E935BFF}"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E6975A44-3092-461F-A394-45661E6B7D2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FE5F13D-3F9E-421E-AFE9-602C04000A74}"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1B0DFC8-D8CB-44C2-971C-C4120A97DAA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663DB785-ED78-4EFC-8AFE-0AADD8AEC9AA}"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FEFBC179-7AC4-4E63-A151-A4350877FE4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8AA8D142-2AB5-4120-B394-407AB36E12E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C16B779A-2558-4561-84CA-ED5BFE3B55C5}"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video" Target="https://www.youtube.com/embed/nUK5Ibp0Th0?feature=oembed" TargetMode="Externa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hyperlink" Target="https://www.youtube.com/watch?v=nUK5Ibp0Th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creativecommons.org/licenses/by-sa/4.0/?ref=chooser-v1" TargetMode="External"/><Relationship Id="rId5" Type="http://schemas.openxmlformats.org/officeDocument/2006/relationships/hyperlink" Target="https://democracy-ai.eu/"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pPr>
            <a:r>
              <a:rPr lang="de-DE" sz="4800" b="0" u="none" strike="noStrike" dirty="0">
                <a:solidFill>
                  <a:schemeClr val="dk1"/>
                </a:solidFill>
                <a:effectLst/>
                <a:uFillTx/>
                <a:latin typeface="Garet Heavy"/>
              </a:rPr>
              <a:t>AI &amp; </a:t>
            </a:r>
            <a:r>
              <a:rPr lang="de-DE" sz="4800" b="0" u="none" strike="noStrike" dirty="0" err="1">
                <a:solidFill>
                  <a:schemeClr val="dk1"/>
                </a:solidFill>
                <a:effectLst/>
                <a:uFillTx/>
                <a:latin typeface="Garet Heavy"/>
              </a:rPr>
              <a:t>Ideology</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1" name="Textfeld 26"/>
          <p:cNvSpPr/>
          <p:nvPr/>
        </p:nvSpPr>
        <p:spPr>
          <a:xfrm>
            <a:off x="768600" y="4300110"/>
            <a:ext cx="10548360" cy="75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pPr>
            <a:r>
              <a:rPr lang="en-US" sz="2400" b="0" u="none" strike="noStrike" dirty="0">
                <a:solidFill>
                  <a:srgbClr val="E7EBF0"/>
                </a:solidFill>
                <a:effectLst/>
                <a:uFillTx/>
                <a:latin typeface="Garet Book"/>
              </a:rPr>
              <a:t>Module 3 – AI Governance, Ethics, Human Rights, and Democracy </a:t>
            </a:r>
            <a:br>
              <a:rPr sz="2400" dirty="0"/>
            </a:br>
            <a:r>
              <a:rPr lang="en-US" sz="2400" b="0" u="none" strike="noStrike" dirty="0">
                <a:solidFill>
                  <a:srgbClr val="E7EBF0"/>
                </a:solidFill>
                <a:effectLst/>
                <a:uFillTx/>
                <a:latin typeface="Garet Book"/>
              </a:rPr>
              <a:t>Teaching Unit 4 – AI &amp; Ideology</a:t>
            </a:r>
            <a:endParaRPr lang="nl-BE" sz="2400" b="0" u="none" strike="noStrike" dirty="0">
              <a:solidFill>
                <a:srgbClr val="000000"/>
              </a:solidFill>
              <a:effectLst/>
              <a:uFillTx/>
              <a:latin typeface="Arial"/>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94AEE8"/>
              </a:solidFill>
              <a:effectLst/>
              <a:uLnTx/>
              <a:uFillTx/>
              <a:latin typeface="Garet Book"/>
              <a:ea typeface="+mn-ea"/>
              <a:cs typeface="+mn-cs"/>
            </a:endParaRPr>
          </a:p>
        </p:txBody>
      </p:sp>
      <p:sp>
        <p:nvSpPr>
          <p:cNvPr id="73" name="PlaceHolder 1"/>
          <p:cNvSpPr>
            <a:spLocks noGrp="1"/>
          </p:cNvSpPr>
          <p:nvPr>
            <p:ph/>
          </p:nvPr>
        </p:nvSpPr>
        <p:spPr>
          <a:xfrm>
            <a:off x="956880" y="1773000"/>
            <a:ext cx="10206720" cy="430668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Arial"/>
              <a:buAutoNum type="arabicPeriod"/>
            </a:pPr>
            <a:r>
              <a:rPr lang="de-DE" sz="2000" b="0" u="none" strike="noStrike" dirty="0">
                <a:solidFill>
                  <a:schemeClr val="dk1"/>
                </a:solidFill>
                <a:effectLst/>
                <a:uFillTx/>
                <a:latin typeface="Garet Book"/>
              </a:rPr>
              <a:t>Observation Task</a:t>
            </a:r>
          </a:p>
          <a:p>
            <a:pPr marL="457200" indent="-457200" algn="just" defTabSz="914400">
              <a:lnSpc>
                <a:spcPct val="100000"/>
              </a:lnSpc>
              <a:spcBef>
                <a:spcPts val="1001"/>
              </a:spcBef>
              <a:buClr>
                <a:srgbClr val="0B163B"/>
              </a:buClr>
              <a:buFont typeface="Arial"/>
              <a:buAutoNum type="arabicPeriod"/>
            </a:pPr>
            <a:r>
              <a:rPr lang="de-DE" sz="2000" dirty="0">
                <a:solidFill>
                  <a:schemeClr val="dk1"/>
                </a:solidFill>
                <a:latin typeface="Garet Book"/>
              </a:rPr>
              <a:t>Video: Generative AI and </a:t>
            </a:r>
            <a:r>
              <a:rPr lang="de-DE" sz="2000" dirty="0" err="1">
                <a:solidFill>
                  <a:schemeClr val="dk1"/>
                </a:solidFill>
                <a:latin typeface="Garet Book"/>
              </a:rPr>
              <a:t>the</a:t>
            </a:r>
            <a:r>
              <a:rPr lang="de-DE" sz="2000" dirty="0">
                <a:solidFill>
                  <a:schemeClr val="dk1"/>
                </a:solidFill>
                <a:latin typeface="Garet Book"/>
              </a:rPr>
              <a:t> </a:t>
            </a:r>
            <a:r>
              <a:rPr lang="de-DE" sz="2000" dirty="0" err="1">
                <a:solidFill>
                  <a:schemeClr val="dk1"/>
                </a:solidFill>
                <a:latin typeface="Garet Book"/>
              </a:rPr>
              <a:t>aesthetics</a:t>
            </a:r>
            <a:r>
              <a:rPr lang="de-DE" sz="2000" dirty="0">
                <a:solidFill>
                  <a:schemeClr val="dk1"/>
                </a:solidFill>
                <a:latin typeface="Garet Book"/>
              </a:rPr>
              <a:t> </a:t>
            </a:r>
            <a:r>
              <a:rPr lang="de-DE" sz="2000" dirty="0" err="1">
                <a:solidFill>
                  <a:schemeClr val="dk1"/>
                </a:solidFill>
                <a:latin typeface="Garet Book"/>
              </a:rPr>
              <a:t>of</a:t>
            </a:r>
            <a:r>
              <a:rPr lang="de-DE" sz="2000" dirty="0">
                <a:solidFill>
                  <a:schemeClr val="dk1"/>
                </a:solidFill>
                <a:latin typeface="Garet Book"/>
              </a:rPr>
              <a:t> digital </a:t>
            </a:r>
            <a:r>
              <a:rPr lang="de-DE" sz="2000" dirty="0" err="1">
                <a:solidFill>
                  <a:schemeClr val="dk1"/>
                </a:solidFill>
                <a:latin typeface="Garet Book"/>
              </a:rPr>
              <a:t>fascism</a:t>
            </a:r>
            <a:endParaRPr lang="de-DE" sz="2000" b="0" u="none" strike="noStrike" dirty="0">
              <a:solidFill>
                <a:schemeClr val="dk1"/>
              </a:solidFill>
              <a:effectLst/>
              <a:uFillTx/>
              <a:latin typeface="Garet Book"/>
            </a:endParaRPr>
          </a:p>
          <a:p>
            <a:pPr marL="457200" indent="-457200" algn="just" defTabSz="914400">
              <a:lnSpc>
                <a:spcPct val="100000"/>
              </a:lnSpc>
              <a:spcBef>
                <a:spcPts val="1001"/>
              </a:spcBef>
              <a:buClr>
                <a:srgbClr val="0B163B"/>
              </a:buClr>
              <a:buFont typeface="Arial"/>
              <a:buAutoNum type="arabicPeriod"/>
            </a:pPr>
            <a:r>
              <a:rPr lang="de-DE" sz="2000" b="0" u="none" strike="noStrike" dirty="0" err="1">
                <a:solidFill>
                  <a:schemeClr val="dk1"/>
                </a:solidFill>
                <a:effectLst/>
                <a:uFillTx/>
                <a:latin typeface="Garet Book"/>
              </a:rPr>
              <a:t>Discourse</a:t>
            </a:r>
            <a:r>
              <a:rPr lang="de-DE" sz="2000" b="0" u="none" strike="noStrike" dirty="0">
                <a:solidFill>
                  <a:schemeClr val="dk1"/>
                </a:solidFill>
                <a:effectLst/>
                <a:uFillTx/>
                <a:latin typeface="Garet Book"/>
              </a:rPr>
              <a:t> Analysis</a:t>
            </a:r>
          </a:p>
        </p:txBody>
      </p:sp>
      <p:pic>
        <p:nvPicPr>
          <p:cNvPr id="74" name="Grafik 1"/>
          <p:cNvPicPr/>
          <p:nvPr/>
        </p:nvPicPr>
        <p:blipFill>
          <a:blip r:embed="rId2"/>
          <a:stretch/>
        </p:blipFill>
        <p:spPr>
          <a:xfrm>
            <a:off x="11164320" y="5798160"/>
            <a:ext cx="1027440" cy="1059480"/>
          </a:xfrm>
          <a:prstGeom prst="rect">
            <a:avLst/>
          </a:prstGeom>
          <a:noFill/>
          <a:ln w="0">
            <a:noFill/>
          </a:ln>
        </p:spPr>
      </p:pic>
      <p:sp>
        <p:nvSpPr>
          <p:cNvPr id="75"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srgbClr val="0B163B"/>
                </a:solidFill>
                <a:effectLst/>
                <a:uLnTx/>
                <a:uFillTx/>
                <a:latin typeface="Garet Heavy"/>
                <a:ea typeface="+mn-ea"/>
                <a:cs typeface="+mn-cs"/>
              </a:rPr>
              <a:t>Content</a:t>
            </a:r>
            <a:endParaRPr kumimoji="0" lang="nl-BE" sz="3200" b="0" i="0" u="none" strike="noStrike" kern="1200" cap="none"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7"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78" name="Grafik 1"/>
          <p:cNvPicPr/>
          <p:nvPr/>
        </p:nvPicPr>
        <p:blipFill>
          <a:blip r:embed="rId2"/>
          <a:stretch/>
        </p:blipFill>
        <p:spPr>
          <a:xfrm>
            <a:off x="11164320" y="5798160"/>
            <a:ext cx="1027440" cy="1059480"/>
          </a:xfrm>
          <a:prstGeom prst="rect">
            <a:avLst/>
          </a:prstGeom>
          <a:noFill/>
          <a:ln w="0">
            <a:noFill/>
          </a:ln>
        </p:spPr>
      </p:pic>
      <p:sp>
        <p:nvSpPr>
          <p:cNvPr id="7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Observation Task</a:t>
            </a:r>
            <a:endParaRPr lang="nl-BE" sz="3200" b="0" u="none" strike="noStrike" dirty="0">
              <a:solidFill>
                <a:srgbClr val="000000"/>
              </a:solidFill>
              <a:effectLst/>
              <a:uFillTx/>
              <a:latin typeface="Arial"/>
            </a:endParaRPr>
          </a:p>
        </p:txBody>
      </p:sp>
      <p:sp>
        <p:nvSpPr>
          <p:cNvPr id="80" name="PlaceHolder 1"/>
          <p:cNvSpPr>
            <a:spLocks noGrp="1"/>
          </p:cNvSpPr>
          <p:nvPr>
            <p:ph/>
          </p:nvPr>
        </p:nvSpPr>
        <p:spPr>
          <a:xfrm>
            <a:off x="1063080" y="3948480"/>
            <a:ext cx="7115720" cy="12358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n-GB" sz="2000" b="0" u="none" strike="noStrike" dirty="0">
                <a:solidFill>
                  <a:schemeClr val="dk1"/>
                </a:solidFill>
                <a:effectLst/>
                <a:uFillTx/>
                <a:latin typeface="+mn-lt"/>
                <a:ea typeface="Garet Book"/>
              </a:rPr>
              <a:t>Take notes to answer the following guiding questions in small groups after you watched the video:</a:t>
            </a:r>
            <a:endParaRPr lang="de-DE" sz="2000" b="0" u="none" strike="noStrike" dirty="0">
              <a:solidFill>
                <a:schemeClr val="dk1"/>
              </a:solidFill>
              <a:effectLst/>
              <a:uFillTx/>
              <a:latin typeface="+mn-lt"/>
            </a:endParaRPr>
          </a:p>
          <a:p>
            <a:pPr indent="0" defTabSz="914400">
              <a:lnSpc>
                <a:spcPct val="90000"/>
              </a:lnSpc>
              <a:spcBef>
                <a:spcPts val="1001"/>
              </a:spcBef>
              <a:buNone/>
              <a:tabLst>
                <a:tab pos="0" algn="l"/>
              </a:tabLst>
            </a:pPr>
            <a:r>
              <a:rPr lang="en-GB" sz="2000" b="1" u="none" strike="noStrike" dirty="0">
                <a:solidFill>
                  <a:schemeClr val="dk1"/>
                </a:solidFill>
                <a:effectLst/>
                <a:uFillTx/>
                <a:latin typeface="+mn-lt"/>
                <a:ea typeface="Garet Book"/>
              </a:rPr>
              <a:t>1. Are AI systems neutral and objective? Why?</a:t>
            </a:r>
            <a:br>
              <a:rPr sz="2000" dirty="0">
                <a:latin typeface="+mn-lt"/>
              </a:rPr>
            </a:br>
            <a:r>
              <a:rPr lang="en-GB" sz="2000" b="1" u="none" strike="noStrike" dirty="0">
                <a:solidFill>
                  <a:schemeClr val="dk1"/>
                </a:solidFill>
                <a:effectLst/>
                <a:uFillTx/>
                <a:latin typeface="+mn-lt"/>
                <a:ea typeface="Garet Book"/>
              </a:rPr>
              <a:t>2. What power relations exist in the field of AI?</a:t>
            </a:r>
            <a:br>
              <a:rPr sz="2000" dirty="0">
                <a:latin typeface="+mn-lt"/>
              </a:rPr>
            </a:br>
            <a:r>
              <a:rPr lang="en-GB" sz="2000" b="1" u="none" strike="noStrike" dirty="0">
                <a:solidFill>
                  <a:schemeClr val="dk1"/>
                </a:solidFill>
                <a:effectLst/>
                <a:uFillTx/>
                <a:latin typeface="+mn-lt"/>
                <a:ea typeface="Garet Book"/>
              </a:rPr>
              <a:t>3. Explain in your own words why AI can be understood as a “political project”. </a:t>
            </a:r>
            <a:endParaRPr lang="de-DE" sz="2000" b="0" u="none" strike="noStrike" dirty="0">
              <a:solidFill>
                <a:schemeClr val="dk1"/>
              </a:solidFill>
              <a:effectLst/>
              <a:uFillTx/>
              <a:latin typeface="+mn-lt"/>
            </a:endParaRPr>
          </a:p>
        </p:txBody>
      </p:sp>
      <p:sp>
        <p:nvSpPr>
          <p:cNvPr id="81" name="Inhaltsplatzhalter 2"/>
          <p:cNvSpPr/>
          <p:nvPr/>
        </p:nvSpPr>
        <p:spPr>
          <a:xfrm>
            <a:off x="9959040" y="1340280"/>
            <a:ext cx="2130120" cy="3542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dk1"/>
                </a:solidFill>
                <a:effectLst/>
                <a:uFillTx/>
                <a:latin typeface="Garet Book"/>
              </a:rPr>
              <a:t>Prof. Dr. Roland Meyer: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2000" b="0" u="none" strike="noStrike" dirty="0">
                <a:solidFill>
                  <a:schemeClr val="dk1"/>
                </a:solidFill>
                <a:effectLst/>
                <a:uFillTx/>
                <a:latin typeface="Garet Book"/>
              </a:rPr>
              <a:t>Professor at University </a:t>
            </a:r>
            <a:r>
              <a:rPr lang="de-DE" sz="2000" b="0" u="none" strike="noStrike" dirty="0" err="1">
                <a:solidFill>
                  <a:schemeClr val="dk1"/>
                </a:solidFill>
                <a:effectLst/>
                <a:uFillTx/>
                <a:latin typeface="Garet Book"/>
              </a:rPr>
              <a:t>of</a:t>
            </a:r>
            <a:r>
              <a:rPr lang="de-DE" sz="2000" b="0" u="none" strike="noStrike" dirty="0">
                <a:solidFill>
                  <a:schemeClr val="dk1"/>
                </a:solidFill>
                <a:effectLst/>
                <a:uFillTx/>
                <a:latin typeface="Garet Book"/>
              </a:rPr>
              <a:t> Zürich, </a:t>
            </a:r>
            <a:r>
              <a:rPr lang="de-DE" sz="2000" b="0" u="none" strike="noStrike" dirty="0" err="1">
                <a:solidFill>
                  <a:schemeClr val="dk1"/>
                </a:solidFill>
                <a:effectLst/>
                <a:uFillTx/>
                <a:latin typeface="Garet Book"/>
              </a:rPr>
              <a:t>Switzerland</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2000" b="0" u="none" strike="noStrike" dirty="0">
                <a:solidFill>
                  <a:schemeClr val="dk1"/>
                </a:solidFill>
                <a:effectLst/>
                <a:uFillTx/>
                <a:latin typeface="Garet Book"/>
              </a:rPr>
              <a:t>Image and </a:t>
            </a:r>
            <a:r>
              <a:rPr lang="de-DE" sz="2000" b="0" u="none" strike="noStrike" dirty="0" err="1">
                <a:solidFill>
                  <a:schemeClr val="dk1"/>
                </a:solidFill>
                <a:effectLst/>
                <a:uFillTx/>
                <a:latin typeface="Garet Book"/>
              </a:rPr>
              <a:t>media</a:t>
            </a:r>
            <a:r>
              <a:rPr lang="de-DE" sz="2000" b="0" u="none" strike="noStrike" dirty="0">
                <a:solidFill>
                  <a:schemeClr val="dk1"/>
                </a:solidFill>
                <a:effectLst/>
                <a:uFillTx/>
                <a:latin typeface="Garet Book"/>
              </a:rPr>
              <a:t> </a:t>
            </a:r>
            <a:r>
              <a:rPr lang="de-DE" sz="2000" b="0" u="none" strike="noStrike" dirty="0" err="1">
                <a:solidFill>
                  <a:schemeClr val="dk1"/>
                </a:solidFill>
                <a:effectLst/>
                <a:uFillTx/>
                <a:latin typeface="Garet Book"/>
              </a:rPr>
              <a:t>scholar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2000" b="0" u="none" strike="noStrike" dirty="0">
                <a:solidFill>
                  <a:schemeClr val="dk1"/>
                </a:solidFill>
                <a:effectLst/>
                <a:uFillTx/>
                <a:latin typeface="Garet Book"/>
              </a:rPr>
              <a:t>Talk was </a:t>
            </a:r>
            <a:r>
              <a:rPr lang="de-DE" sz="2000" b="0" u="none" strike="noStrike" dirty="0" err="1">
                <a:solidFill>
                  <a:schemeClr val="dk1"/>
                </a:solidFill>
                <a:effectLst/>
                <a:uFillTx/>
                <a:latin typeface="Garet Book"/>
              </a:rPr>
              <a:t>held</a:t>
            </a:r>
            <a:r>
              <a:rPr lang="de-DE" sz="2000" b="0" u="none" strike="noStrike" dirty="0">
                <a:solidFill>
                  <a:schemeClr val="dk1"/>
                </a:solidFill>
                <a:effectLst/>
                <a:uFillTx/>
                <a:latin typeface="Garet Book"/>
              </a:rPr>
              <a:t> at </a:t>
            </a:r>
            <a:r>
              <a:rPr lang="de-DE" sz="2000" b="0" u="none" strike="noStrike" dirty="0" err="1">
                <a:solidFill>
                  <a:schemeClr val="dk1"/>
                </a:solidFill>
                <a:effectLst/>
                <a:uFillTx/>
                <a:latin typeface="Garet Book"/>
              </a:rPr>
              <a:t>the</a:t>
            </a:r>
            <a:r>
              <a:rPr lang="de-DE" sz="2000" b="0" u="none" strike="noStrike" dirty="0">
                <a:solidFill>
                  <a:schemeClr val="dk1"/>
                </a:solidFill>
                <a:effectLst/>
                <a:uFillTx/>
                <a:latin typeface="Garet Book"/>
              </a:rPr>
              <a:t> German </a:t>
            </a:r>
            <a:r>
              <a:rPr lang="de-DE" sz="2000" b="0" u="none" strike="noStrike" dirty="0" err="1">
                <a:solidFill>
                  <a:schemeClr val="dk1"/>
                </a:solidFill>
                <a:effectLst/>
                <a:uFillTx/>
                <a:latin typeface="Garet Book"/>
              </a:rPr>
              <a:t>media</a:t>
            </a:r>
            <a:r>
              <a:rPr lang="de-DE" sz="2000" b="0" u="none" strike="noStrike" dirty="0">
                <a:solidFill>
                  <a:schemeClr val="dk1"/>
                </a:solidFill>
                <a:effectLst/>
                <a:uFillTx/>
                <a:latin typeface="Garet Book"/>
              </a:rPr>
              <a:t> </a:t>
            </a:r>
            <a:r>
              <a:rPr lang="de-DE" sz="2000" b="0" u="none" strike="noStrike" dirty="0" err="1">
                <a:solidFill>
                  <a:schemeClr val="dk1"/>
                </a:solidFill>
                <a:effectLst/>
                <a:uFillTx/>
                <a:latin typeface="Garet Book"/>
              </a:rPr>
              <a:t>conference</a:t>
            </a:r>
            <a:r>
              <a:rPr lang="de-DE" sz="2000" b="0" u="none" strike="noStrike" dirty="0">
                <a:solidFill>
                  <a:schemeClr val="dk1"/>
                </a:solidFill>
                <a:effectLst/>
                <a:uFillTx/>
                <a:latin typeface="Garet Book"/>
              </a:rPr>
              <a:t> </a:t>
            </a:r>
            <a:r>
              <a:rPr lang="de-DE" sz="2000" b="0" u="none" strike="noStrike" dirty="0" err="1">
                <a:solidFill>
                  <a:schemeClr val="dk1"/>
                </a:solidFill>
                <a:effectLst/>
                <a:uFillTx/>
                <a:latin typeface="Garet Book"/>
              </a:rPr>
              <a:t>re:publica</a:t>
            </a:r>
            <a:r>
              <a:rPr lang="de-DE" sz="2000" b="0" u="none" strike="noStrike" dirty="0">
                <a:solidFill>
                  <a:schemeClr val="dk1"/>
                </a:solidFill>
                <a:effectLst/>
                <a:uFillTx/>
                <a:latin typeface="Garet Book"/>
              </a:rPr>
              <a:t> 25</a:t>
            </a:r>
            <a:endParaRPr lang="nl-BE" sz="2000" b="0" u="none" strike="noStrike" dirty="0">
              <a:solidFill>
                <a:srgbClr val="000000"/>
              </a:solidFill>
              <a:effectLst/>
              <a:uFillTx/>
              <a:latin typeface="Arial"/>
            </a:endParaRPr>
          </a:p>
        </p:txBody>
      </p:sp>
      <p:sp>
        <p:nvSpPr>
          <p:cNvPr id="82" name="Textfeld 12"/>
          <p:cNvSpPr/>
          <p:nvPr/>
        </p:nvSpPr>
        <p:spPr>
          <a:xfrm>
            <a:off x="1063080" y="1673280"/>
            <a:ext cx="717516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2000" b="0" u="none" strike="noStrike" dirty="0">
                <a:solidFill>
                  <a:schemeClr val="dk1"/>
                </a:solidFill>
                <a:effectLst/>
                <a:uFillTx/>
                <a:latin typeface="Garet Book"/>
              </a:rPr>
              <a:t>Watch Prof. Dr. Roland Meyer's lecture on AI and digital fascism. The lecture was originally held in German and has been dubbed into English. If you prefer another language, you can have subtitles for the lecture generated automatically. A German-language audio version is also available online.</a:t>
            </a:r>
            <a:endParaRPr lang="nl-BE" sz="2000" b="0" u="none" strike="noStrike" dirty="0">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84"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5" name="Grafik 1"/>
          <p:cNvPicPr/>
          <p:nvPr/>
        </p:nvPicPr>
        <p:blipFill>
          <a:blip r:embed="rId3"/>
          <a:stretch/>
        </p:blipFill>
        <p:spPr>
          <a:xfrm>
            <a:off x="11164320" y="5798160"/>
            <a:ext cx="1027440" cy="1059480"/>
          </a:xfrm>
          <a:prstGeom prst="rect">
            <a:avLst/>
          </a:prstGeom>
          <a:noFill/>
          <a:ln w="0">
            <a:noFill/>
          </a:ln>
        </p:spPr>
      </p:pic>
      <p:sp>
        <p:nvSpPr>
          <p:cNvPr id="86" name="Textfeld 5"/>
          <p:cNvSpPr/>
          <p:nvPr/>
        </p:nvSpPr>
        <p:spPr>
          <a:xfrm>
            <a:off x="457200" y="755280"/>
            <a:ext cx="8631720" cy="10757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3200" b="1" u="none" strike="noStrike" dirty="0">
                <a:solidFill>
                  <a:schemeClr val="dk1"/>
                </a:solidFill>
                <a:effectLst/>
                <a:uFillTx/>
                <a:latin typeface="+mj-lt"/>
              </a:rPr>
              <a:t>Generative</a:t>
            </a:r>
            <a:r>
              <a:rPr lang="en-US" sz="3200" b="1" u="none" strike="noStrike" dirty="0">
                <a:solidFill>
                  <a:schemeClr val="dk1"/>
                </a:solidFill>
                <a:effectLst/>
                <a:uFillTx/>
                <a:latin typeface="Garet Book"/>
              </a:rPr>
              <a:t> </a:t>
            </a:r>
            <a:r>
              <a:rPr lang="en-US" sz="3200" b="1" u="none" strike="noStrike" dirty="0">
                <a:solidFill>
                  <a:schemeClr val="dk1"/>
                </a:solidFill>
                <a:effectLst/>
                <a:uFillTx/>
                <a:latin typeface="+mj-lt"/>
              </a:rPr>
              <a:t>AI and the aesthetics of digital fascism</a:t>
            </a:r>
            <a:endParaRPr lang="nl-BE" sz="3200" b="0" u="none" strike="noStrike" dirty="0">
              <a:solidFill>
                <a:srgbClr val="000000"/>
              </a:solidFill>
              <a:effectLst/>
              <a:uFillTx/>
              <a:latin typeface="+mj-lt"/>
            </a:endParaRPr>
          </a:p>
        </p:txBody>
      </p:sp>
      <p:sp>
        <p:nvSpPr>
          <p:cNvPr id="88" name="Textfeld 12"/>
          <p:cNvSpPr/>
          <p:nvPr/>
        </p:nvSpPr>
        <p:spPr>
          <a:xfrm>
            <a:off x="686790" y="5798160"/>
            <a:ext cx="7296480" cy="42943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100" b="0" u="none" strike="noStrike" dirty="0">
                <a:solidFill>
                  <a:schemeClr val="dk1"/>
                </a:solidFill>
                <a:effectLst/>
                <a:uFillTx/>
                <a:latin typeface="Garet Book"/>
              </a:rPr>
              <a:t>Source: </a:t>
            </a:r>
            <a:r>
              <a:rPr lang="de-DE" sz="1100" b="0" u="none" strike="noStrike" dirty="0">
                <a:solidFill>
                  <a:schemeClr val="dk1"/>
                </a:solidFill>
                <a:effectLst/>
                <a:uFillTx/>
                <a:latin typeface="Garet Book"/>
                <a:hlinkClick r:id="rId4"/>
              </a:rPr>
              <a:t>https://www.youtube.com/watch?v=nUK5Ibp0Th0</a:t>
            </a:r>
            <a:r>
              <a:rPr lang="de-DE" sz="1100" b="0" u="none" strike="noStrike" dirty="0">
                <a:solidFill>
                  <a:schemeClr val="dk1"/>
                </a:solidFill>
                <a:effectLst/>
                <a:uFillTx/>
                <a:latin typeface="Garet Book"/>
              </a:rPr>
              <a:t> </a:t>
            </a:r>
          </a:p>
          <a:p>
            <a:pPr defTabSz="914400">
              <a:lnSpc>
                <a:spcPct val="100000"/>
              </a:lnSpc>
            </a:pPr>
            <a:r>
              <a:rPr lang="de-DE" sz="1100" b="0" u="none" strike="noStrike" dirty="0" err="1">
                <a:solidFill>
                  <a:schemeClr val="dk1"/>
                </a:solidFill>
                <a:effectLst/>
                <a:uFillTx/>
                <a:latin typeface="Garet Book"/>
              </a:rPr>
              <a:t>Published</a:t>
            </a:r>
            <a:r>
              <a:rPr lang="de-DE" sz="1100" b="0" u="none" strike="noStrike" dirty="0">
                <a:solidFill>
                  <a:schemeClr val="dk1"/>
                </a:solidFill>
                <a:effectLst/>
                <a:uFillTx/>
                <a:latin typeface="Garet Book"/>
              </a:rPr>
              <a:t> on YouTube </a:t>
            </a:r>
            <a:r>
              <a:rPr lang="de-DE" sz="1100" b="0" u="none" strike="noStrike" dirty="0" err="1">
                <a:solidFill>
                  <a:schemeClr val="dk1"/>
                </a:solidFill>
                <a:effectLst/>
                <a:uFillTx/>
                <a:latin typeface="Garet Book"/>
              </a:rPr>
              <a:t>by</a:t>
            </a:r>
            <a:r>
              <a:rPr lang="de-DE" sz="1100" b="0" u="none" strike="noStrike" dirty="0">
                <a:solidFill>
                  <a:schemeClr val="dk1"/>
                </a:solidFill>
                <a:effectLst/>
                <a:uFillTx/>
                <a:latin typeface="Garet Book"/>
              </a:rPr>
              <a:t> </a:t>
            </a:r>
            <a:r>
              <a:rPr lang="de-DE" sz="1100" b="0" u="none" strike="noStrike" dirty="0" err="1">
                <a:solidFill>
                  <a:schemeClr val="dk1"/>
                </a:solidFill>
                <a:effectLst/>
                <a:uFillTx/>
                <a:latin typeface="Garet Book"/>
              </a:rPr>
              <a:t>re:publica</a:t>
            </a:r>
            <a:r>
              <a:rPr lang="de-DE" sz="1100" b="0" u="none" strike="noStrike" dirty="0">
                <a:solidFill>
                  <a:schemeClr val="dk1"/>
                </a:solidFill>
                <a:effectLst/>
                <a:uFillTx/>
                <a:latin typeface="Garet Book"/>
              </a:rPr>
              <a:t> </a:t>
            </a:r>
            <a:r>
              <a:rPr lang="de-DE" sz="1100" b="0" u="none" strike="noStrike" dirty="0" err="1">
                <a:solidFill>
                  <a:schemeClr val="dk1"/>
                </a:solidFill>
                <a:effectLst/>
                <a:uFillTx/>
                <a:latin typeface="Garet Book"/>
              </a:rPr>
              <a:t>under</a:t>
            </a:r>
            <a:r>
              <a:rPr lang="de-DE" sz="1100" b="0" u="none" strike="noStrike" dirty="0">
                <a:solidFill>
                  <a:schemeClr val="dk1"/>
                </a:solidFill>
                <a:effectLst/>
                <a:uFillTx/>
                <a:latin typeface="Garet Book"/>
              </a:rPr>
              <a:t> </a:t>
            </a:r>
            <a:r>
              <a:rPr lang="de-DE" sz="1100" b="0" u="none" strike="noStrike" dirty="0" err="1">
                <a:solidFill>
                  <a:schemeClr val="dk1"/>
                </a:solidFill>
                <a:effectLst/>
                <a:uFillTx/>
                <a:latin typeface="Garet Book"/>
              </a:rPr>
              <a:t>the</a:t>
            </a:r>
            <a:r>
              <a:rPr lang="de-DE" sz="1100" b="0" u="none" strike="noStrike" dirty="0">
                <a:solidFill>
                  <a:schemeClr val="dk1"/>
                </a:solidFill>
                <a:effectLst/>
                <a:uFillTx/>
                <a:latin typeface="Garet Book"/>
              </a:rPr>
              <a:t> </a:t>
            </a:r>
            <a:r>
              <a:rPr lang="de-DE" sz="1100" b="0" u="none" strike="noStrike" dirty="0" err="1">
                <a:solidFill>
                  <a:schemeClr val="dk1"/>
                </a:solidFill>
                <a:effectLst/>
                <a:uFillTx/>
                <a:latin typeface="Garet Book"/>
              </a:rPr>
              <a:t>license</a:t>
            </a:r>
            <a:r>
              <a:rPr lang="de-DE" sz="1100" b="0" u="none" strike="noStrike" dirty="0">
                <a:solidFill>
                  <a:schemeClr val="dk1"/>
                </a:solidFill>
                <a:effectLst/>
                <a:uFillTx/>
                <a:latin typeface="Garet Book"/>
              </a:rPr>
              <a:t> CC BY-SA 4.0 </a:t>
            </a:r>
            <a:endParaRPr lang="nl-BE" sz="1100" b="0" u="none" strike="noStrike" dirty="0">
              <a:solidFill>
                <a:srgbClr val="000000"/>
              </a:solidFill>
              <a:effectLst/>
              <a:uFillTx/>
              <a:latin typeface="Arial"/>
            </a:endParaRPr>
          </a:p>
        </p:txBody>
      </p:sp>
      <p:sp>
        <p:nvSpPr>
          <p:cNvPr id="89" name="Pfeil: nach rechts 2"/>
          <p:cNvSpPr/>
          <p:nvPr/>
        </p:nvSpPr>
        <p:spPr>
          <a:xfrm>
            <a:off x="8083800" y="3167280"/>
            <a:ext cx="1536840" cy="584280"/>
          </a:xfrm>
          <a:prstGeom prst="rightArrow">
            <a:avLst>
              <a:gd name="adj1" fmla="val 50000"/>
              <a:gd name="adj2" fmla="val 50000"/>
            </a:avLst>
          </a:prstGeom>
          <a:solidFill>
            <a:srgbClr val="8F52F5"/>
          </a:solidFill>
          <a:ln>
            <a:solidFill>
              <a:srgbClr val="F4EEFE"/>
            </a:solidFill>
          </a:ln>
        </p:spPr>
        <p:style>
          <a:lnRef idx="3">
            <a:schemeClr val="lt1"/>
          </a:lnRef>
          <a:fillRef idx="1">
            <a:schemeClr val="accent6"/>
          </a:fillRef>
          <a:effectRef idx="1">
            <a:schemeClr val="accent6"/>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2" name="Onlinemedien 1" title="[EN] re:publica 25: Roland Meyer - Generative AI and the aesthetics of digital fascism">
            <a:hlinkClick r:id="" action="ppaction://media"/>
            <a:extLst>
              <a:ext uri="{FF2B5EF4-FFF2-40B4-BE49-F238E27FC236}">
                <a16:creationId xmlns:a16="http://schemas.microsoft.com/office/drawing/2014/main" id="{40746DC7-F941-730E-D862-42185471C0FF}"/>
              </a:ext>
            </a:extLst>
          </p:cNvPr>
          <p:cNvPicPr>
            <a:picLocks noRot="1" noChangeAspect="1"/>
          </p:cNvPicPr>
          <p:nvPr>
            <a:videoFile r:link="rId1"/>
          </p:nvPr>
        </p:nvPicPr>
        <p:blipFill>
          <a:blip r:embed="rId5"/>
          <a:stretch>
            <a:fillRect/>
          </a:stretch>
        </p:blipFill>
        <p:spPr>
          <a:xfrm>
            <a:off x="777240" y="1838070"/>
            <a:ext cx="6743700" cy="3807212"/>
          </a:xfrm>
          <a:prstGeom prst="rect">
            <a:avLst/>
          </a:prstGeom>
        </p:spPr>
      </p:pic>
      <p:pic>
        <p:nvPicPr>
          <p:cNvPr id="4" name="Grafik 3">
            <a:extLst>
              <a:ext uri="{FF2B5EF4-FFF2-40B4-BE49-F238E27FC236}">
                <a16:creationId xmlns:a16="http://schemas.microsoft.com/office/drawing/2014/main" id="{0538D2C9-D461-E841-A420-9AD1FCA482F3}"/>
              </a:ext>
            </a:extLst>
          </p:cNvPr>
          <p:cNvPicPr>
            <a:picLocks noChangeAspect="1"/>
          </p:cNvPicPr>
          <p:nvPr/>
        </p:nvPicPr>
        <p:blipFill>
          <a:blip r:embed="rId6"/>
          <a:stretch>
            <a:fillRect/>
          </a:stretch>
        </p:blipFill>
        <p:spPr>
          <a:xfrm>
            <a:off x="10177389" y="2539800"/>
            <a:ext cx="1832741" cy="1839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92"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3" name="Grafik 1"/>
          <p:cNvPicPr/>
          <p:nvPr/>
        </p:nvPicPr>
        <p:blipFill>
          <a:blip r:embed="rId2"/>
          <a:stretch/>
        </p:blipFill>
        <p:spPr>
          <a:xfrm>
            <a:off x="11164320" y="5798160"/>
            <a:ext cx="1027440" cy="1059480"/>
          </a:xfrm>
          <a:prstGeom prst="rect">
            <a:avLst/>
          </a:prstGeom>
          <a:noFill/>
          <a:ln w="0">
            <a:noFill/>
          </a:ln>
        </p:spPr>
      </p:pic>
      <p:sp>
        <p:nvSpPr>
          <p:cNvPr id="94" name="Textfeld 5"/>
          <p:cNvSpPr/>
          <p:nvPr/>
        </p:nvSpPr>
        <p:spPr>
          <a:xfrm>
            <a:off x="457200" y="755280"/>
            <a:ext cx="673848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err="1">
                <a:solidFill>
                  <a:schemeClr val="dk1"/>
                </a:solidFill>
                <a:effectLst/>
                <a:uFillTx/>
                <a:latin typeface="Garet Heavy"/>
              </a:rPr>
              <a:t>Reminder</a:t>
            </a:r>
            <a:r>
              <a:rPr lang="de-DE" sz="3200" b="1" u="none" strike="noStrike" dirty="0">
                <a:solidFill>
                  <a:schemeClr val="dk1"/>
                </a:solidFill>
                <a:effectLst/>
                <a:uFillTx/>
                <a:latin typeface="Garet Heavy"/>
              </a:rPr>
              <a:t>: Observation Task</a:t>
            </a:r>
            <a:endParaRPr lang="nl-BE" sz="3200" b="0" u="none" strike="noStrike" dirty="0">
              <a:solidFill>
                <a:srgbClr val="000000"/>
              </a:solidFill>
              <a:effectLst/>
              <a:uFillTx/>
              <a:latin typeface="Arial"/>
            </a:endParaRPr>
          </a:p>
        </p:txBody>
      </p:sp>
      <p:sp>
        <p:nvSpPr>
          <p:cNvPr id="95" name="PlaceHolder 1"/>
          <p:cNvSpPr>
            <a:spLocks noGrp="1"/>
          </p:cNvSpPr>
          <p:nvPr>
            <p:ph/>
          </p:nvPr>
        </p:nvSpPr>
        <p:spPr>
          <a:xfrm>
            <a:off x="1063080" y="3948480"/>
            <a:ext cx="7175160" cy="12358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n-GB" sz="2000" b="0" u="none" strike="noStrike" dirty="0">
                <a:solidFill>
                  <a:schemeClr val="dk1"/>
                </a:solidFill>
                <a:effectLst/>
                <a:uFillTx/>
                <a:latin typeface="Garet Book"/>
                <a:ea typeface="Garet Book"/>
              </a:rPr>
              <a:t>Take notes to answer the following guiding questions in small groups after you watched the video:</a:t>
            </a:r>
            <a:endParaRPr lang="de-DE" sz="2000" b="0" u="none" strike="noStrike" dirty="0">
              <a:solidFill>
                <a:schemeClr val="dk1"/>
              </a:solidFill>
              <a:effectLst/>
              <a:uFillTx/>
              <a:latin typeface="Garet Book"/>
            </a:endParaRPr>
          </a:p>
          <a:p>
            <a:pPr indent="0" defTabSz="914400">
              <a:lnSpc>
                <a:spcPct val="90000"/>
              </a:lnSpc>
              <a:spcBef>
                <a:spcPts val="1001"/>
              </a:spcBef>
              <a:buNone/>
              <a:tabLst>
                <a:tab pos="0" algn="l"/>
              </a:tabLst>
            </a:pPr>
            <a:r>
              <a:rPr lang="en-GB" sz="2000" b="1" u="none" strike="noStrike" dirty="0">
                <a:solidFill>
                  <a:schemeClr val="dk1"/>
                </a:solidFill>
                <a:effectLst/>
                <a:uFillTx/>
                <a:latin typeface="Garet Book"/>
                <a:ea typeface="Garet Book"/>
              </a:rPr>
              <a:t>1. Are AI systems neutral and objective? Why?</a:t>
            </a:r>
            <a:br>
              <a:rPr sz="2000" dirty="0"/>
            </a:br>
            <a:r>
              <a:rPr lang="en-GB" sz="2000" b="1" u="none" strike="noStrike" dirty="0">
                <a:solidFill>
                  <a:schemeClr val="dk1"/>
                </a:solidFill>
                <a:effectLst/>
                <a:uFillTx/>
                <a:latin typeface="Garet Book"/>
                <a:ea typeface="Garet Book"/>
              </a:rPr>
              <a:t>2. What power relations exist in the field of AI?</a:t>
            </a:r>
            <a:br>
              <a:rPr sz="2000" dirty="0"/>
            </a:br>
            <a:r>
              <a:rPr lang="en-GB" sz="2000" b="1" u="none" strike="noStrike" dirty="0">
                <a:solidFill>
                  <a:schemeClr val="dk1"/>
                </a:solidFill>
                <a:effectLst/>
                <a:uFillTx/>
                <a:latin typeface="Garet Book"/>
                <a:ea typeface="Garet Book"/>
              </a:rPr>
              <a:t>3. Explain in your own words why AI can be understood as a “political project”. </a:t>
            </a:r>
            <a:endParaRPr lang="de-DE" sz="2000" b="0" u="none" strike="noStrike" dirty="0">
              <a:solidFill>
                <a:schemeClr val="dk1"/>
              </a:solidFill>
              <a:effectLst/>
              <a:uFillTx/>
              <a:latin typeface="Garet Book"/>
            </a:endParaRPr>
          </a:p>
        </p:txBody>
      </p:sp>
      <p:sp>
        <p:nvSpPr>
          <p:cNvPr id="96" name="Inhaltsplatzhalter 2"/>
          <p:cNvSpPr/>
          <p:nvPr/>
        </p:nvSpPr>
        <p:spPr>
          <a:xfrm>
            <a:off x="9959040" y="1340280"/>
            <a:ext cx="2130120" cy="3542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dk1"/>
                </a:solidFill>
                <a:effectLst/>
                <a:uFillTx/>
                <a:latin typeface="Garet Book"/>
              </a:rPr>
              <a:t>Prof. Dr. Roland Meyer: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2000" b="0" u="none" strike="noStrike" dirty="0">
                <a:solidFill>
                  <a:schemeClr val="dk1"/>
                </a:solidFill>
                <a:effectLst/>
                <a:uFillTx/>
                <a:latin typeface="Garet Book"/>
              </a:rPr>
              <a:t>Professor at University </a:t>
            </a:r>
            <a:r>
              <a:rPr lang="de-DE" sz="2000" b="0" u="none" strike="noStrike" dirty="0" err="1">
                <a:solidFill>
                  <a:schemeClr val="dk1"/>
                </a:solidFill>
                <a:effectLst/>
                <a:uFillTx/>
                <a:latin typeface="Garet Book"/>
              </a:rPr>
              <a:t>of</a:t>
            </a:r>
            <a:r>
              <a:rPr lang="de-DE" sz="2000" b="0" u="none" strike="noStrike" dirty="0">
                <a:solidFill>
                  <a:schemeClr val="dk1"/>
                </a:solidFill>
                <a:effectLst/>
                <a:uFillTx/>
                <a:latin typeface="Garet Book"/>
              </a:rPr>
              <a:t> Zürich, </a:t>
            </a:r>
            <a:r>
              <a:rPr lang="de-DE" sz="2000" b="0" u="none" strike="noStrike" dirty="0" err="1">
                <a:solidFill>
                  <a:schemeClr val="dk1"/>
                </a:solidFill>
                <a:effectLst/>
                <a:uFillTx/>
                <a:latin typeface="Garet Book"/>
              </a:rPr>
              <a:t>Switzerland</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2000" b="0" u="none" strike="noStrike" dirty="0">
                <a:solidFill>
                  <a:schemeClr val="dk1"/>
                </a:solidFill>
                <a:effectLst/>
                <a:uFillTx/>
                <a:latin typeface="Garet Book"/>
              </a:rPr>
              <a:t>Image and </a:t>
            </a:r>
            <a:r>
              <a:rPr lang="de-DE" sz="2000" b="0" u="none" strike="noStrike" dirty="0" err="1">
                <a:solidFill>
                  <a:schemeClr val="dk1"/>
                </a:solidFill>
                <a:effectLst/>
                <a:uFillTx/>
                <a:latin typeface="Garet Book"/>
              </a:rPr>
              <a:t>media</a:t>
            </a:r>
            <a:r>
              <a:rPr lang="de-DE" sz="2000" b="0" u="none" strike="noStrike" dirty="0">
                <a:solidFill>
                  <a:schemeClr val="dk1"/>
                </a:solidFill>
                <a:effectLst/>
                <a:uFillTx/>
                <a:latin typeface="Garet Book"/>
              </a:rPr>
              <a:t> </a:t>
            </a:r>
            <a:r>
              <a:rPr lang="de-DE" sz="2000" b="0" u="none" strike="noStrike" dirty="0" err="1">
                <a:solidFill>
                  <a:schemeClr val="dk1"/>
                </a:solidFill>
                <a:effectLst/>
                <a:uFillTx/>
                <a:latin typeface="Garet Book"/>
              </a:rPr>
              <a:t>scholar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2000" b="0" u="none" strike="noStrike" dirty="0">
                <a:solidFill>
                  <a:schemeClr val="dk1"/>
                </a:solidFill>
                <a:effectLst/>
                <a:uFillTx/>
                <a:latin typeface="Garet Book"/>
              </a:rPr>
              <a:t>Talk was </a:t>
            </a:r>
            <a:r>
              <a:rPr lang="de-DE" sz="2000" b="0" u="none" strike="noStrike" dirty="0" err="1">
                <a:solidFill>
                  <a:schemeClr val="dk1"/>
                </a:solidFill>
                <a:effectLst/>
                <a:uFillTx/>
                <a:latin typeface="Garet Book"/>
              </a:rPr>
              <a:t>held</a:t>
            </a:r>
            <a:r>
              <a:rPr lang="de-DE" sz="2000" b="0" u="none" strike="noStrike" dirty="0">
                <a:solidFill>
                  <a:schemeClr val="dk1"/>
                </a:solidFill>
                <a:effectLst/>
                <a:uFillTx/>
                <a:latin typeface="Garet Book"/>
              </a:rPr>
              <a:t> at </a:t>
            </a:r>
            <a:r>
              <a:rPr lang="de-DE" sz="2000" b="0" u="none" strike="noStrike" dirty="0" err="1">
                <a:solidFill>
                  <a:schemeClr val="dk1"/>
                </a:solidFill>
                <a:effectLst/>
                <a:uFillTx/>
                <a:latin typeface="Garet Book"/>
              </a:rPr>
              <a:t>the</a:t>
            </a:r>
            <a:r>
              <a:rPr lang="de-DE" sz="2000" b="0" u="none" strike="noStrike" dirty="0">
                <a:solidFill>
                  <a:schemeClr val="dk1"/>
                </a:solidFill>
                <a:effectLst/>
                <a:uFillTx/>
                <a:latin typeface="Garet Book"/>
              </a:rPr>
              <a:t> German </a:t>
            </a:r>
            <a:r>
              <a:rPr lang="de-DE" sz="2000" b="0" u="none" strike="noStrike" dirty="0" err="1">
                <a:solidFill>
                  <a:schemeClr val="dk1"/>
                </a:solidFill>
                <a:effectLst/>
                <a:uFillTx/>
                <a:latin typeface="Garet Book"/>
              </a:rPr>
              <a:t>media</a:t>
            </a:r>
            <a:r>
              <a:rPr lang="de-DE" sz="2000" b="0" u="none" strike="noStrike" dirty="0">
                <a:solidFill>
                  <a:schemeClr val="dk1"/>
                </a:solidFill>
                <a:effectLst/>
                <a:uFillTx/>
                <a:latin typeface="Garet Book"/>
              </a:rPr>
              <a:t> </a:t>
            </a:r>
            <a:r>
              <a:rPr lang="de-DE" sz="2000" b="0" u="none" strike="noStrike" dirty="0" err="1">
                <a:solidFill>
                  <a:schemeClr val="dk1"/>
                </a:solidFill>
                <a:effectLst/>
                <a:uFillTx/>
                <a:latin typeface="Garet Book"/>
              </a:rPr>
              <a:t>conference</a:t>
            </a:r>
            <a:r>
              <a:rPr lang="de-DE" sz="2000" b="0" u="none" strike="noStrike" dirty="0">
                <a:solidFill>
                  <a:schemeClr val="dk1"/>
                </a:solidFill>
                <a:effectLst/>
                <a:uFillTx/>
                <a:latin typeface="Garet Book"/>
              </a:rPr>
              <a:t> </a:t>
            </a:r>
            <a:r>
              <a:rPr lang="de-DE" sz="2000" b="0" u="none" strike="noStrike" dirty="0" err="1">
                <a:solidFill>
                  <a:schemeClr val="dk1"/>
                </a:solidFill>
                <a:effectLst/>
                <a:uFillTx/>
                <a:latin typeface="Garet Book"/>
              </a:rPr>
              <a:t>re:publica</a:t>
            </a:r>
            <a:r>
              <a:rPr lang="de-DE" sz="2000" b="0" u="none" strike="noStrike" dirty="0">
                <a:solidFill>
                  <a:schemeClr val="dk1"/>
                </a:solidFill>
                <a:effectLst/>
                <a:uFillTx/>
                <a:latin typeface="Garet Book"/>
              </a:rPr>
              <a:t> 25</a:t>
            </a:r>
            <a:endParaRPr lang="nl-BE" sz="2000" b="0" u="none" strike="noStrike" dirty="0">
              <a:solidFill>
                <a:srgbClr val="000000"/>
              </a:solidFill>
              <a:effectLst/>
              <a:uFillTx/>
              <a:latin typeface="Arial"/>
            </a:endParaRPr>
          </a:p>
        </p:txBody>
      </p:sp>
      <p:sp>
        <p:nvSpPr>
          <p:cNvPr id="97" name="Textfeld 12"/>
          <p:cNvSpPr/>
          <p:nvPr/>
        </p:nvSpPr>
        <p:spPr>
          <a:xfrm>
            <a:off x="1063080" y="1673280"/>
            <a:ext cx="717516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2000" b="0" u="none" strike="noStrike" dirty="0">
                <a:solidFill>
                  <a:schemeClr val="dk1"/>
                </a:solidFill>
                <a:effectLst/>
                <a:uFillTx/>
                <a:latin typeface="Garet Book"/>
              </a:rPr>
              <a:t>Watch Prof. Dr. Roland Meyer's lecture on AI and digital fascism. The lecture was originally held in German and has been dubbed into English. If you prefer another language, you can have subtitles for the lecture generated automatically. A German-language audio version is also available online.</a:t>
            </a:r>
            <a:endParaRPr lang="nl-BE" sz="2000"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9" name="Grafik 1"/>
          <p:cNvPicPr/>
          <p:nvPr/>
        </p:nvPicPr>
        <p:blipFill>
          <a:blip r:embed="rId2"/>
          <a:stretch/>
        </p:blipFill>
        <p:spPr>
          <a:xfrm>
            <a:off x="11164320" y="5798160"/>
            <a:ext cx="1027440" cy="1059480"/>
          </a:xfrm>
          <a:prstGeom prst="rect">
            <a:avLst/>
          </a:prstGeom>
          <a:noFill/>
          <a:ln w="0">
            <a:noFill/>
          </a:ln>
        </p:spPr>
      </p:pic>
      <p:sp>
        <p:nvSpPr>
          <p:cNvPr id="100"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Discourse Analysis</a:t>
            </a:r>
            <a:endParaRPr lang="nl-BE" sz="3200" b="0" u="none" strike="noStrike">
              <a:solidFill>
                <a:srgbClr val="000000"/>
              </a:solidFill>
              <a:effectLst/>
              <a:uFillTx/>
              <a:latin typeface="Arial"/>
            </a:endParaRPr>
          </a:p>
        </p:txBody>
      </p:sp>
      <p:sp>
        <p:nvSpPr>
          <p:cNvPr id="101" name="Rechteck 8"/>
          <p:cNvSpPr/>
          <p:nvPr/>
        </p:nvSpPr>
        <p:spPr>
          <a:xfrm>
            <a:off x="-360" y="3397792"/>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02" name="Rechteck 9"/>
          <p:cNvSpPr/>
          <p:nvPr/>
        </p:nvSpPr>
        <p:spPr>
          <a:xfrm>
            <a:off x="0" y="145872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03" name="PlaceHolder 1"/>
          <p:cNvSpPr>
            <a:spLocks noGrp="1"/>
          </p:cNvSpPr>
          <p:nvPr>
            <p:ph/>
          </p:nvPr>
        </p:nvSpPr>
        <p:spPr>
          <a:xfrm>
            <a:off x="457200" y="1453680"/>
            <a:ext cx="11518560" cy="1810080"/>
          </a:xfrm>
          <a:prstGeom prst="rect">
            <a:avLst/>
          </a:prstGeom>
          <a:noFill/>
          <a:ln w="0">
            <a:noFill/>
          </a:ln>
        </p:spPr>
        <p:txBody>
          <a:bodyPr lIns="91440" tIns="45720" rIns="91440" bIns="45720" anchor="t">
            <a:normAutofit/>
          </a:bodyPr>
          <a:lstStyle/>
          <a:p>
            <a:pPr indent="0" defTabSz="914400">
              <a:lnSpc>
                <a:spcPct val="100000"/>
              </a:lnSpc>
              <a:spcBef>
                <a:spcPts val="1001"/>
              </a:spcBef>
              <a:buNone/>
              <a:tabLst>
                <a:tab pos="0" algn="l"/>
              </a:tabLst>
            </a:pPr>
            <a:r>
              <a:rPr lang="en-US" sz="2400" b="0" u="none" strike="noStrike" dirty="0">
                <a:solidFill>
                  <a:schemeClr val="accent4"/>
                </a:solidFill>
                <a:effectLst/>
                <a:uFillTx/>
                <a:latin typeface="Garet Heavy"/>
              </a:rPr>
              <a:t>Task</a:t>
            </a:r>
            <a:r>
              <a:rPr lang="en-US" sz="2000" b="0" u="none" strike="noStrike" dirty="0">
                <a:solidFill>
                  <a:schemeClr val="accent4"/>
                </a:solidFill>
                <a:effectLst/>
                <a:uFillTx/>
                <a:latin typeface="Garet Heavy"/>
              </a:rPr>
              <a:t>:</a:t>
            </a:r>
            <a:endParaRPr lang="de-DE" sz="2000" b="0" u="none" strike="noStrike" dirty="0">
              <a:solidFill>
                <a:schemeClr val="dk1"/>
              </a:solidFill>
              <a:effectLst/>
              <a:uFillTx/>
              <a:latin typeface="Garet Book"/>
            </a:endParaRPr>
          </a:p>
          <a:p>
            <a:pPr indent="0" defTabSz="914400">
              <a:lnSpc>
                <a:spcPct val="100000"/>
              </a:lnSpc>
              <a:spcBef>
                <a:spcPts val="1001"/>
              </a:spcBef>
              <a:buNone/>
              <a:tabLst>
                <a:tab pos="0" algn="l"/>
              </a:tabLst>
            </a:pPr>
            <a:r>
              <a:rPr lang="en-US" sz="2000" b="0" u="none" strike="noStrike" dirty="0">
                <a:solidFill>
                  <a:schemeClr val="dk1"/>
                </a:solidFill>
                <a:effectLst/>
                <a:uFillTx/>
                <a:latin typeface="Garet Book"/>
              </a:rPr>
              <a:t>Conduct a reduced discourse analysis in small groups. You can divide the workload among the members of your group. Make sure you reserve some time at the end to bring together your results before sharing them in the plenum. Use the following steps as guidance:</a:t>
            </a:r>
            <a:endParaRPr lang="de-DE" sz="2000" b="0" u="none" strike="noStrike" dirty="0">
              <a:solidFill>
                <a:schemeClr val="dk1"/>
              </a:solidFill>
              <a:effectLst/>
              <a:uFillTx/>
              <a:latin typeface="Garet Book"/>
            </a:endParaRPr>
          </a:p>
        </p:txBody>
      </p:sp>
      <p:sp>
        <p:nvSpPr>
          <p:cNvPr id="104" name="Inhaltsplatzhalter 2"/>
          <p:cNvSpPr/>
          <p:nvPr/>
        </p:nvSpPr>
        <p:spPr>
          <a:xfrm>
            <a:off x="457200" y="3356625"/>
            <a:ext cx="11518560" cy="29980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spcBef>
                <a:spcPts val="1001"/>
              </a:spcBef>
              <a:tabLst>
                <a:tab pos="0" algn="l"/>
              </a:tabLst>
            </a:pPr>
            <a:r>
              <a:rPr lang="en-US" sz="2400" b="0" u="none" strike="noStrike" dirty="0">
                <a:solidFill>
                  <a:schemeClr val="accent4"/>
                </a:solidFill>
                <a:effectLst/>
                <a:uFillTx/>
                <a:latin typeface="Garet Heavy"/>
              </a:rPr>
              <a:t>Working Steps</a:t>
            </a:r>
            <a:r>
              <a:rPr lang="en-US" sz="2600" b="0" u="none" strike="noStrike" dirty="0">
                <a:solidFill>
                  <a:schemeClr val="accent4"/>
                </a:solidFill>
                <a:effectLst/>
                <a:uFillTx/>
                <a:latin typeface="Garet Heavy"/>
              </a:rPr>
              <a:t>:</a:t>
            </a:r>
            <a:endParaRPr lang="nl-BE" sz="26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pPr>
            <a:r>
              <a:rPr lang="en-US" sz="2000" b="0" u="none" strike="noStrike" dirty="0">
                <a:solidFill>
                  <a:schemeClr val="dk1"/>
                </a:solidFill>
                <a:effectLst/>
                <a:uFillTx/>
                <a:latin typeface="Garet Book"/>
              </a:rPr>
              <a:t>Search for keywords: Which words/topics appear repeatedly?</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pPr>
            <a:r>
              <a:rPr lang="en-US" sz="2000" b="0" u="none" strike="noStrike" dirty="0" err="1">
                <a:solidFill>
                  <a:schemeClr val="dk1"/>
                </a:solidFill>
                <a:effectLst/>
                <a:uFillTx/>
                <a:latin typeface="Garet Book"/>
              </a:rPr>
              <a:t>Recognise</a:t>
            </a:r>
            <a:r>
              <a:rPr lang="en-US" sz="2000" b="0" u="none" strike="noStrike" dirty="0">
                <a:solidFill>
                  <a:schemeClr val="dk1"/>
                </a:solidFill>
                <a:effectLst/>
                <a:uFillTx/>
                <a:latin typeface="Garet Book"/>
              </a:rPr>
              <a:t> patterns of argumentation: Which arguments are used to explain or justify something?</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pPr>
            <a:r>
              <a:rPr lang="en-US" sz="2000" b="0" u="none" strike="noStrike" dirty="0">
                <a:solidFill>
                  <a:schemeClr val="dk1"/>
                </a:solidFill>
                <a:effectLst/>
                <a:uFillTx/>
                <a:latin typeface="Garet Book"/>
              </a:rPr>
              <a:t>Identify exclusion mechanisms: Which perspectives are missing? Who is not being heard?</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pPr>
            <a:r>
              <a:rPr lang="en-US" sz="2000" b="0" u="none" strike="noStrike" dirty="0">
                <a:solidFill>
                  <a:schemeClr val="dk1"/>
                </a:solidFill>
                <a:effectLst/>
                <a:uFillTx/>
                <a:latin typeface="Garet Book"/>
              </a:rPr>
              <a:t>Examine power relations: Who is allowed to speak about the topic, and how?</a:t>
            </a:r>
            <a:endParaRPr lang="nl-BE" sz="2000" b="0" u="none" strike="noStrike" dirty="0">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 name="Rechteck 12"/>
          <p:cNvSpPr/>
          <p:nvPr/>
        </p:nvSpPr>
        <p:spPr>
          <a:xfrm>
            <a:off x="0" y="2663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06" name="PlaceHolder 1"/>
          <p:cNvSpPr>
            <a:spLocks noGrp="1"/>
          </p:cNvSpPr>
          <p:nvPr>
            <p:ph type="subTitle"/>
          </p:nvPr>
        </p:nvSpPr>
        <p:spPr>
          <a:xfrm>
            <a:off x="949680" y="2663280"/>
            <a:ext cx="1029240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pPr>
            <a:r>
              <a:rPr lang="de-DE" sz="3600" b="1" u="none" strike="noStrike" dirty="0" err="1">
                <a:solidFill>
                  <a:srgbClr val="FFFFFF"/>
                </a:solidFill>
                <a:effectLst/>
                <a:uFillTx/>
                <a:latin typeface="Garet Heavy"/>
              </a:rPr>
              <a:t>Results</a:t>
            </a:r>
            <a:r>
              <a:rPr lang="de-DE" sz="3600" b="1" u="none" strike="noStrike" dirty="0">
                <a:solidFill>
                  <a:srgbClr val="FFFFFF"/>
                </a:solidFill>
                <a:effectLst/>
                <a:uFillTx/>
                <a:latin typeface="Garet Heavy"/>
              </a:rPr>
              <a:t> </a:t>
            </a:r>
            <a:r>
              <a:rPr lang="de-DE" sz="3600" b="1" u="none" strike="noStrike" dirty="0" err="1">
                <a:solidFill>
                  <a:srgbClr val="FFFFFF"/>
                </a:solidFill>
                <a:effectLst/>
                <a:uFillTx/>
                <a:latin typeface="Garet Heavy"/>
              </a:rPr>
              <a:t>Presentation</a:t>
            </a:r>
            <a:endParaRPr lang="nl-BE" sz="3600" b="0" u="none" strike="noStrike" dirty="0">
              <a:solidFill>
                <a:srgbClr val="000000"/>
              </a:solidFill>
              <a:effectLst/>
              <a:uFillTx/>
              <a:latin typeface="Arial"/>
            </a:endParaRPr>
          </a:p>
        </p:txBody>
      </p:sp>
      <p:sp>
        <p:nvSpPr>
          <p:cNvPr id="107"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08"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0" name="Grafik 1"/>
          <p:cNvPicPr/>
          <p:nvPr/>
        </p:nvPicPr>
        <p:blipFill>
          <a:blip r:embed="rId2"/>
          <a:stretch/>
        </p:blipFill>
        <p:spPr>
          <a:xfrm>
            <a:off x="11164320" y="5798160"/>
            <a:ext cx="1027440" cy="1059480"/>
          </a:xfrm>
          <a:prstGeom prst="rect">
            <a:avLst/>
          </a:prstGeom>
          <a:noFill/>
          <a:ln w="0">
            <a:noFill/>
          </a:ln>
        </p:spPr>
      </p:pic>
      <p:sp>
        <p:nvSpPr>
          <p:cNvPr id="111"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Sources</a:t>
            </a:r>
            <a:endParaRPr lang="nl-BE" sz="3200" b="0" u="none" strike="noStrike">
              <a:solidFill>
                <a:srgbClr val="000000"/>
              </a:solidFill>
              <a:effectLst/>
              <a:uFillTx/>
              <a:latin typeface="Arial"/>
            </a:endParaRPr>
          </a:p>
        </p:txBody>
      </p:sp>
      <p:sp>
        <p:nvSpPr>
          <p:cNvPr id="112" name="PlaceHolder 1"/>
          <p:cNvSpPr>
            <a:spLocks noGrp="1"/>
          </p:cNvSpPr>
          <p:nvPr>
            <p:ph/>
          </p:nvPr>
        </p:nvSpPr>
        <p:spPr>
          <a:xfrm>
            <a:off x="1051560" y="1598400"/>
            <a:ext cx="9715500" cy="1830240"/>
          </a:xfrm>
          <a:prstGeom prst="rect">
            <a:avLst/>
          </a:prstGeom>
          <a:noFill/>
          <a:ln w="0">
            <a:noFill/>
          </a:ln>
        </p:spPr>
        <p:txBody>
          <a:bodyPr lIns="91440" tIns="45720" rIns="91440" bIns="45720" anchor="t">
            <a:noAutofit/>
          </a:bodyPr>
          <a:lstStyle/>
          <a:p>
            <a:pPr marL="357120" indent="-357120" defTabSz="914400">
              <a:lnSpc>
                <a:spcPct val="90000"/>
              </a:lnSpc>
              <a:spcBef>
                <a:spcPts val="1001"/>
              </a:spcBef>
              <a:buNone/>
              <a:tabLst>
                <a:tab pos="0" algn="l"/>
              </a:tabLst>
            </a:pPr>
            <a:r>
              <a:rPr lang="en-US" sz="1400" b="0" u="none" strike="noStrike" dirty="0" err="1">
                <a:solidFill>
                  <a:schemeClr val="dk1"/>
                </a:solidFill>
                <a:effectLst/>
                <a:uFillTx/>
                <a:latin typeface="Garet Book"/>
              </a:rPr>
              <a:t>re:publica</a:t>
            </a:r>
            <a:r>
              <a:rPr lang="en-US" sz="1400" b="0" u="none" strike="noStrike" dirty="0">
                <a:solidFill>
                  <a:schemeClr val="dk1"/>
                </a:solidFill>
                <a:effectLst/>
                <a:uFillTx/>
                <a:latin typeface="Garet Book"/>
              </a:rPr>
              <a:t> (2025, July 7). </a:t>
            </a:r>
            <a:r>
              <a:rPr lang="en-US" sz="1400" b="0" i="1" u="none" strike="noStrike" dirty="0">
                <a:solidFill>
                  <a:schemeClr val="dk1"/>
                </a:solidFill>
                <a:effectLst/>
                <a:uFillTx/>
                <a:latin typeface="Garet Book"/>
              </a:rPr>
              <a:t>[EN] </a:t>
            </a:r>
            <a:r>
              <a:rPr lang="en-US" sz="1400" b="0" i="1" u="none" strike="noStrike" dirty="0" err="1">
                <a:solidFill>
                  <a:schemeClr val="dk1"/>
                </a:solidFill>
                <a:effectLst/>
                <a:uFillTx/>
                <a:latin typeface="Garet Book"/>
              </a:rPr>
              <a:t>re:publica</a:t>
            </a:r>
            <a:r>
              <a:rPr lang="en-US" sz="1400" b="0" i="1" u="none" strike="noStrike" dirty="0">
                <a:solidFill>
                  <a:schemeClr val="dk1"/>
                </a:solidFill>
                <a:effectLst/>
                <a:uFillTx/>
                <a:latin typeface="Garet Book"/>
              </a:rPr>
              <a:t> 25: Roland Meyer - Generative AI and the aesthetics of digital fascism </a:t>
            </a:r>
            <a:r>
              <a:rPr lang="en-US" sz="1400" b="0" u="none" strike="noStrike" dirty="0">
                <a:solidFill>
                  <a:schemeClr val="dk1"/>
                </a:solidFill>
                <a:effectLst/>
                <a:uFillTx/>
                <a:latin typeface="Garet Book"/>
              </a:rPr>
              <a:t>[Video]. YouTube. https://www.youtube.com/watch?v=nUK5Ibp0Th0</a:t>
            </a:r>
            <a:endParaRPr lang="de-DE" sz="1400" b="0" u="none" strike="noStrike" dirty="0">
              <a:solidFill>
                <a:schemeClr val="dk1"/>
              </a:solidFill>
              <a:effectLst/>
              <a:uFillTx/>
              <a:latin typeface="Garet Book"/>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 name="Rechteck 12"/>
          <p:cNvSpPr/>
          <p:nvPr/>
        </p:nvSpPr>
        <p:spPr>
          <a:xfrm>
            <a:off x="0" y="2663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14" name="PlaceHolder 1"/>
          <p:cNvSpPr>
            <a:spLocks noGrp="1"/>
          </p:cNvSpPr>
          <p:nvPr>
            <p:ph type="subTitle"/>
          </p:nvPr>
        </p:nvSpPr>
        <p:spPr>
          <a:xfrm>
            <a:off x="1523880" y="271584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pPr>
            <a:r>
              <a:rPr lang="en-US" sz="3600" b="1" u="none" strike="noStrike">
                <a:solidFill>
                  <a:schemeClr val="accent4"/>
                </a:solidFill>
                <a:effectLst/>
                <a:uFillTx/>
                <a:latin typeface="Garet Heavy"/>
              </a:rPr>
              <a:t>Thank you </a:t>
            </a:r>
            <a:r>
              <a:rPr lang="en-US" sz="3600" b="0" u="none" strike="noStrike">
                <a:solidFill>
                  <a:srgbClr val="FFFFFF"/>
                </a:solidFill>
                <a:effectLst/>
                <a:uFillTx/>
                <a:latin typeface="Garet Heavy"/>
              </a:rPr>
              <a:t>for your interest and attention.</a:t>
            </a:r>
            <a:endParaRPr lang="nl-BE" sz="3600" b="0" u="none" strike="noStrike">
              <a:solidFill>
                <a:srgbClr val="000000"/>
              </a:solidFill>
              <a:effectLst/>
              <a:uFillTx/>
              <a:latin typeface="Arial"/>
            </a:endParaRPr>
          </a:p>
        </p:txBody>
      </p:sp>
      <p:sp>
        <p:nvSpPr>
          <p:cNvPr id="115"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16" name="Grafik 4"/>
          <p:cNvPicPr/>
          <p:nvPr/>
        </p:nvPicPr>
        <p:blipFill>
          <a:blip r:embed="rId2"/>
          <a:stretch/>
        </p:blipFill>
        <p:spPr>
          <a:xfrm>
            <a:off x="5058000" y="-2880"/>
            <a:ext cx="2075760" cy="2140560"/>
          </a:xfrm>
          <a:prstGeom prst="rect">
            <a:avLst/>
          </a:prstGeom>
          <a:noFill/>
          <a:ln w="0">
            <a:noFill/>
          </a:ln>
        </p:spPr>
      </p:pic>
      <p:grpSp>
        <p:nvGrpSpPr>
          <p:cNvPr id="117" name="Gruppieren 1"/>
          <p:cNvGrpSpPr/>
          <p:nvPr/>
        </p:nvGrpSpPr>
        <p:grpSpPr>
          <a:xfrm>
            <a:off x="237960" y="5509440"/>
            <a:ext cx="11715840" cy="1175760"/>
            <a:chOff x="237960" y="5509440"/>
            <a:chExt cx="11715840" cy="1175760"/>
          </a:xfrm>
        </p:grpSpPr>
        <p:pic>
          <p:nvPicPr>
            <p:cNvPr id="118" name="Grafik 8" descr="&quot;Co-funded by the European Union&quot; in dark-blue letters below the blue European flag with 12 yellow stars."/>
            <p:cNvPicPr/>
            <p:nvPr/>
          </p:nvPicPr>
          <p:blipFill>
            <a:blip r:embed="rId3"/>
            <a:stretch/>
          </p:blipFill>
          <p:spPr>
            <a:xfrm>
              <a:off x="237960" y="5509440"/>
              <a:ext cx="1117800" cy="1175760"/>
            </a:xfrm>
            <a:prstGeom prst="rect">
              <a:avLst/>
            </a:prstGeom>
            <a:noFill/>
            <a:ln w="0">
              <a:noFill/>
            </a:ln>
          </p:spPr>
        </p:pic>
        <p:grpSp>
          <p:nvGrpSpPr>
            <p:cNvPr id="119" name="Gruppieren 9"/>
            <p:cNvGrpSpPr/>
            <p:nvPr/>
          </p:nvGrpSpPr>
          <p:grpSpPr>
            <a:xfrm>
              <a:off x="1369440" y="5688360"/>
              <a:ext cx="10584360" cy="821880"/>
              <a:chOff x="1369440" y="5688360"/>
              <a:chExt cx="10584360" cy="821880"/>
            </a:xfrm>
          </p:grpSpPr>
          <p:sp>
            <p:nvSpPr>
              <p:cNvPr id="120" name="Textfeld 14"/>
              <p:cNvSpPr/>
              <p:nvPr/>
            </p:nvSpPr>
            <p:spPr>
              <a:xfrm>
                <a:off x="1369440" y="5688360"/>
                <a:ext cx="5277600" cy="8218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algn="just" defTabSz="914400">
                  <a:lnSpc>
                    <a:spcPct val="100000"/>
                  </a:lnSpc>
                  <a:spcAft>
                    <a:spcPts val="601"/>
                  </a:spcAft>
                </a:pPr>
                <a:r>
                  <a:rPr lang="en-US" sz="900" b="0" u="none" strike="noStrike">
                    <a:solidFill>
                      <a:schemeClr val="dk1"/>
                    </a:solidFill>
                    <a:effectLst/>
                    <a:uFillTx/>
                    <a:latin typeface="Garet Book"/>
                    <a:ea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lang="nl-BE" sz="900" b="0" u="none" strike="noStrike">
                  <a:solidFill>
                    <a:srgbClr val="000000"/>
                  </a:solidFill>
                  <a:effectLst/>
                  <a:uFillTx/>
                  <a:latin typeface="Arial"/>
                </a:endParaRPr>
              </a:p>
              <a:p>
                <a:pPr algn="just" defTabSz="914400">
                  <a:lnSpc>
                    <a:spcPct val="107000"/>
                  </a:lnSpc>
                  <a:spcAft>
                    <a:spcPts val="799"/>
                  </a:spcAft>
                </a:pPr>
                <a:r>
                  <a:rPr lang="en-US" sz="900" b="1" u="none" strike="noStrike">
                    <a:solidFill>
                      <a:schemeClr val="dk1"/>
                    </a:solidFill>
                    <a:effectLst/>
                    <a:uFillTx/>
                    <a:latin typeface="Garet Book"/>
                    <a:ea typeface="Garet Book"/>
                  </a:rPr>
                  <a:t>Project No: KA220-VET-000165375</a:t>
                </a:r>
                <a:endParaRPr lang="nl-BE" sz="900" b="0" u="none" strike="noStrike">
                  <a:solidFill>
                    <a:srgbClr val="000000"/>
                  </a:solidFill>
                  <a:effectLst/>
                  <a:uFillTx/>
                  <a:latin typeface="Arial"/>
                </a:endParaRPr>
              </a:p>
            </p:txBody>
          </p:sp>
          <p:grpSp>
            <p:nvGrpSpPr>
              <p:cNvPr id="121" name="Gruppieren 11"/>
              <p:cNvGrpSpPr/>
              <p:nvPr/>
            </p:nvGrpSpPr>
            <p:grpSpPr>
              <a:xfrm>
                <a:off x="6839280" y="5692680"/>
                <a:ext cx="5114520" cy="814680"/>
                <a:chOff x="6839280" y="5692680"/>
                <a:chExt cx="5114520" cy="814680"/>
              </a:xfrm>
            </p:grpSpPr>
            <p:pic>
              <p:nvPicPr>
                <p:cNvPr id="122" name="Grafik 13"/>
                <p:cNvPicPr/>
                <p:nvPr/>
              </p:nvPicPr>
              <p:blipFill>
                <a:blip r:embed="rId4"/>
                <a:stretch/>
              </p:blipFill>
              <p:spPr>
                <a:xfrm>
                  <a:off x="6839280" y="5757120"/>
                  <a:ext cx="1073880" cy="375840"/>
                </a:xfrm>
                <a:prstGeom prst="rect">
                  <a:avLst/>
                </a:prstGeom>
                <a:noFill/>
                <a:ln w="0">
                  <a:noFill/>
                </a:ln>
              </p:spPr>
            </p:pic>
            <p:sp>
              <p:nvSpPr>
                <p:cNvPr id="123" name="Textfeld 34"/>
                <p:cNvSpPr/>
                <p:nvPr/>
              </p:nvSpPr>
              <p:spPr>
                <a:xfrm>
                  <a:off x="7914240" y="5692680"/>
                  <a:ext cx="4039560" cy="8146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7000"/>
                    </a:lnSpc>
                    <a:spcAft>
                      <a:spcPts val="799"/>
                    </a:spcAft>
                  </a:pPr>
                  <a:r>
                    <a:rPr lang="en-US" sz="900" b="0" u="none" strike="noStrike" dirty="0">
                      <a:solidFill>
                        <a:schemeClr val="dk1"/>
                      </a:solidFill>
                      <a:effectLst/>
                      <a:uFillTx/>
                      <a:latin typeface="Garet Book"/>
                      <a:ea typeface="Garet Book"/>
                    </a:rPr>
                    <a:t>Copyright © 2026 by </a:t>
                  </a:r>
                  <a:r>
                    <a:rPr lang="en-US" sz="900" b="0" u="sng" strike="noStrike" dirty="0">
                      <a:solidFill>
                        <a:srgbClr val="1F2C8F"/>
                      </a:solidFill>
                      <a:effectLst/>
                      <a:uFillTx/>
                      <a:latin typeface="Garet Book"/>
                      <a:ea typeface="Garet Book"/>
                      <a:hlinkClick r:id="rId5"/>
                    </a:rPr>
                    <a:t>the partner consortium of the project “AI.D – Artificial Intelligence and the Shaping of Democracy” </a:t>
                  </a:r>
                  <a:br>
                    <a:rPr sz="900" dirty="0"/>
                  </a:br>
                  <a:r>
                    <a:rPr lang="en-US" sz="900" b="1" u="none" strike="noStrike" dirty="0">
                      <a:solidFill>
                        <a:schemeClr val="dk1"/>
                      </a:solidFill>
                      <a:effectLst/>
                      <a:uFillTx/>
                      <a:latin typeface="Garet Book"/>
                      <a:ea typeface="Garet Book"/>
                    </a:rPr>
                    <a:t>This work is licensed under </a:t>
                  </a:r>
                  <a:r>
                    <a:rPr lang="en-US" sz="900" b="1" u="sng" strike="noStrike" dirty="0">
                      <a:solidFill>
                        <a:srgbClr val="1F2C8F"/>
                      </a:solidFill>
                      <a:effectLst/>
                      <a:uFillTx/>
                      <a:latin typeface="Garet Book"/>
                      <a:ea typeface="Garet Book"/>
                      <a:hlinkClick r:id="rId6"/>
                    </a:rPr>
                    <a:t>CC BY-SA 4.0</a:t>
                  </a:r>
                  <a:endParaRPr lang="nl-BE" sz="900" b="0" u="none" strike="noStrike" dirty="0">
                    <a:solidFill>
                      <a:srgbClr val="000000"/>
                    </a:solidFill>
                    <a:effectLst/>
                    <a:uFillTx/>
                    <a:latin typeface="Arial"/>
                  </a:endParaRPr>
                </a:p>
              </p:txBody>
            </p:sp>
          </p:grpSp>
        </p:grpSp>
      </p:grpSp>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627</Words>
  <Application>Microsoft Office PowerPoint</Application>
  <PresentationFormat>Breitbild</PresentationFormat>
  <Paragraphs>40</Paragraphs>
  <Slides>9</Slides>
  <Notes>0</Notes>
  <HiddenSlides>0</HiddenSlides>
  <MMClips>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9</vt:i4>
      </vt:variant>
    </vt:vector>
  </HeadingPairs>
  <TitlesOfParts>
    <vt:vector size="16" baseType="lpstr">
      <vt:lpstr>Symbol</vt:lpstr>
      <vt:lpstr>Garet Heavy</vt:lpstr>
      <vt:lpstr>Garet Book</vt:lpstr>
      <vt:lpstr>Wingdings</vt:lpstr>
      <vt:lpstr>Arial</vt:lpstr>
      <vt:lpstr>Times New Roman</vt:lpstr>
      <vt:lpstr>Office Theme</vt:lpstr>
      <vt:lpstr>AI &amp; Ideology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Lukas Fender</cp:lastModifiedBy>
  <cp:revision>65</cp:revision>
  <dcterms:created xsi:type="dcterms:W3CDTF">2022-04-07T07:53:06Z</dcterms:created>
  <dcterms:modified xsi:type="dcterms:W3CDTF">2026-03-11T09:00:11Z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1</vt:i4>
  </property>
  <property fmtid="{D5CDD505-2E9C-101B-9397-08002B2CF9AE}" pid="3" name="PresentationFormat">
    <vt:lpwstr>Breitbild</vt:lpwstr>
  </property>
  <property fmtid="{D5CDD505-2E9C-101B-9397-08002B2CF9AE}" pid="4" name="Slides">
    <vt:i4>9</vt:i4>
  </property>
</Properties>
</file>