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7559675" cy="10691813"/>
  <p:embeddedFontLst>
    <p:embeddedFont>
      <p:font typeface="Garet Book" pitchFamily="2" charset="0"/>
      <p:regular r:id="rId11"/>
    </p:embeddedFont>
    <p:embeddedFont>
      <p:font typeface="Garet Heavy" pitchFamily="2" charset="0"/>
      <p:bold r:id="rId12"/>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irgilio Vasconcelos" initials="VV" lastIdx="2" clrIdx="0"/>
  <p:cmAuthor id="1" name="Nils Stummeyer" initials="NS" lastIdx="1" clrIdx="1">
    <p:extLst>
      <p:ext uri="{19B8F6BF-5375-455C-9EA6-DF929625EA0E}">
        <p15:presenceInfo xmlns:p15="http://schemas.microsoft.com/office/powerpoint/2012/main" userId="60732a4ca1170ca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a:noFill/>
          <a:ln w="0">
            <a:noFill/>
          </a:ln>
        </p:spPr>
        <p:txBody>
          <a:bodyPr lIns="91440" tIns="45720" rIns="91440" bIns="45720" anchor="b">
            <a:noAutofit/>
          </a:bodyPr>
          <a:lstStyle/>
          <a:p>
            <a:pPr indent="0" algn="ctr" defTabSz="914400">
              <a:lnSpc>
                <a:spcPct val="90000"/>
              </a:lnSpc>
              <a:buNone/>
            </a:pPr>
            <a:r>
              <a:rPr lang="de-DE" sz="6000" b="0" u="none" strike="noStrike">
                <a:solidFill>
                  <a:schemeClr val="dk1"/>
                </a:solidFill>
                <a:effectLst/>
                <a:uFillTx/>
                <a:latin typeface="Garet Heavy"/>
              </a:rPr>
              <a:t>Titelmasterformat durch Klicken bearbeiten</a:t>
            </a:r>
            <a:endParaRPr lang="de-DE" sz="6000" b="0" u="none" strike="noStrike">
              <a:solidFill>
                <a:schemeClr val="dk1"/>
              </a:solidFill>
              <a:effectLst/>
              <a:uFillTx/>
              <a:latin typeface="Garet Book"/>
            </a:endParaRPr>
          </a:p>
        </p:txBody>
      </p:sp>
      <p:sp>
        <p:nvSpPr>
          <p:cNvPr id="6" name="PlaceHolder 2"/>
          <p:cNvSpPr>
            <a:spLocks noGrp="1"/>
          </p:cNvSpPr>
          <p:nvPr>
            <p:ph type="dt" idx="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 name="PlaceHolder 3"/>
          <p:cNvSpPr>
            <a:spLocks noGrp="1"/>
          </p:cNvSpPr>
          <p:nvPr>
            <p:ph type="ftr" idx="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 name="PlaceHolder 4"/>
          <p:cNvSpPr>
            <a:spLocks noGrp="1"/>
          </p:cNvSpPr>
          <p:nvPr>
            <p:ph type="sldNum" idx="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1B5569DF-0534-4AC8-A031-0593217874C9}"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
        <p:nvSpPr>
          <p:cNvPr id="4"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de-DE" sz="2800" b="0" u="none" strike="noStrike">
                <a:solidFill>
                  <a:schemeClr val="dk1"/>
                </a:solidFill>
                <a:effectLst/>
                <a:uFillTx/>
                <a:latin typeface="Garet Book"/>
              </a:rPr>
              <a:t>Click to edit the outline text format</a:t>
            </a:r>
          </a:p>
          <a:p>
            <a:pPr marL="864000" lvl="1" indent="-324000">
              <a:lnSpc>
                <a:spcPct val="90000"/>
              </a:lnSpc>
              <a:spcBef>
                <a:spcPts val="1134"/>
              </a:spcBef>
              <a:buClr>
                <a:srgbClr val="000000"/>
              </a:buClr>
              <a:buSzPct val="75000"/>
              <a:buFont typeface="Symbol" charset="2"/>
              <a:buChar char=""/>
            </a:pPr>
            <a:r>
              <a:rPr lang="de-DE" sz="2000" b="0" u="none" strike="noStrike">
                <a:solidFill>
                  <a:schemeClr val="dk1"/>
                </a:solidFill>
                <a:effectLst/>
                <a:uFillTx/>
                <a:latin typeface="Garet Book"/>
              </a:rPr>
              <a:t>Second Outline Level</a:t>
            </a:r>
          </a:p>
          <a:p>
            <a:pPr marL="1296000" lvl="2" indent="-288000">
              <a:lnSpc>
                <a:spcPct val="90000"/>
              </a:lnSpc>
              <a:spcBef>
                <a:spcPts val="850"/>
              </a:spcBef>
              <a:buClr>
                <a:srgbClr val="000000"/>
              </a:buClr>
              <a:buSzPct val="45000"/>
              <a:buFont typeface="Wingdings" charset="2"/>
              <a:buChar char=""/>
            </a:pPr>
            <a:r>
              <a:rPr lang="de-DE" sz="1800" b="0" u="none" strike="noStrike">
                <a:solidFill>
                  <a:schemeClr val="dk1"/>
                </a:solidFill>
                <a:effectLst/>
                <a:uFillTx/>
                <a:latin typeface="Garet Book"/>
              </a:rPr>
              <a:t>Third Outline Level</a:t>
            </a:r>
          </a:p>
          <a:p>
            <a:pPr marL="1728000" lvl="3" indent="-216000">
              <a:lnSpc>
                <a:spcPct val="90000"/>
              </a:lnSpc>
              <a:spcBef>
                <a:spcPts val="567"/>
              </a:spcBef>
              <a:buClr>
                <a:srgbClr val="000000"/>
              </a:buClr>
              <a:buSzPct val="75000"/>
              <a:buFont typeface="Symbol" charset="2"/>
              <a:buChar char=""/>
            </a:pPr>
            <a:r>
              <a:rPr lang="de-DE" sz="1800" b="0" u="none" strike="noStrike">
                <a:solidFill>
                  <a:schemeClr val="dk1"/>
                </a:solidFill>
                <a:effectLst/>
                <a:uFillTx/>
                <a:latin typeface="Garet Book"/>
              </a:rPr>
              <a:t>Fourth Outline Level</a:t>
            </a:r>
          </a:p>
          <a:p>
            <a:pPr marL="2160000" lvl="4"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Fifth Outline Level</a:t>
            </a:r>
          </a:p>
          <a:p>
            <a:pPr marL="2592000" lvl="5"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Sixth Outline Level</a:t>
            </a:r>
          </a:p>
          <a:p>
            <a:pPr marL="3024000" lvl="6"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Seventh Outline Level</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Inhalt mit Überschrift">
    <p:bg>
      <p:bgPr>
        <a:solidFill>
          <a:srgbClr val="E7EBF0"/>
        </a:solidFill>
        <a:effectLst/>
      </p:bgPr>
    </p:bg>
    <p:spTree>
      <p:nvGrpSpPr>
        <p:cNvPr id="1" name=""/>
        <p:cNvGrpSpPr/>
        <p:nvPr/>
      </p:nvGrpSpPr>
      <p:grpSpPr>
        <a:xfrm>
          <a:off x="0" y="0"/>
          <a:ext cx="0" cy="0"/>
          <a:chOff x="0" y="0"/>
          <a:chExt cx="0" cy="0"/>
        </a:xfrm>
      </p:grpSpPr>
      <p:sp>
        <p:nvSpPr>
          <p:cNvPr id="46"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de-DE" sz="3200" b="0" u="none" strike="noStrike">
                <a:solidFill>
                  <a:schemeClr val="dk1"/>
                </a:solidFill>
                <a:effectLst/>
                <a:uFillTx/>
                <a:latin typeface="Garet Heavy"/>
              </a:rPr>
              <a:t>Titelmasterformat durch Klicken bearbeiten</a:t>
            </a:r>
            <a:endParaRPr lang="de-DE" sz="3200" b="0" u="none" strike="noStrike">
              <a:solidFill>
                <a:schemeClr val="dk1"/>
              </a:solidFill>
              <a:effectLst/>
              <a:uFillTx/>
              <a:latin typeface="Garet Book"/>
            </a:endParaRPr>
          </a:p>
        </p:txBody>
      </p:sp>
      <p:sp>
        <p:nvSpPr>
          <p:cNvPr id="47" name="PlaceHolder 2"/>
          <p:cNvSpPr>
            <a:spLocks noGrp="1"/>
          </p:cNvSpPr>
          <p:nvPr>
            <p:ph type="body"/>
          </p:nvPr>
        </p:nvSpPr>
        <p:spPr>
          <a:xfrm>
            <a:off x="5183280" y="987480"/>
            <a:ext cx="6171840" cy="487332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32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8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Fünfte Ebene</a:t>
            </a:r>
          </a:p>
        </p:txBody>
      </p:sp>
      <p:sp>
        <p:nvSpPr>
          <p:cNvPr id="48"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p>
        </p:txBody>
      </p:sp>
      <p:sp>
        <p:nvSpPr>
          <p:cNvPr id="49" name="PlaceHolder 4"/>
          <p:cNvSpPr>
            <a:spLocks noGrp="1"/>
          </p:cNvSpPr>
          <p:nvPr>
            <p:ph type="dt" idx="28"/>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0" name="PlaceHolder 5"/>
          <p:cNvSpPr>
            <a:spLocks noGrp="1"/>
          </p:cNvSpPr>
          <p:nvPr>
            <p:ph type="ftr" idx="29"/>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1" name="PlaceHolder 6"/>
          <p:cNvSpPr>
            <a:spLocks noGrp="1"/>
          </p:cNvSpPr>
          <p:nvPr>
            <p:ph type="sldNum" idx="30"/>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A6E0EDC-8759-4A13-BB57-01250F53C3D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ild mit Überschrift">
    <p:bg>
      <p:bgPr>
        <a:solidFill>
          <a:srgbClr val="E7EBF0"/>
        </a:solidFill>
        <a:effectLst/>
      </p:bgPr>
    </p:bg>
    <p:spTree>
      <p:nvGrpSpPr>
        <p:cNvPr id="1" name=""/>
        <p:cNvGrpSpPr/>
        <p:nvPr/>
      </p:nvGrpSpPr>
      <p:grpSpPr>
        <a:xfrm>
          <a:off x="0" y="0"/>
          <a:ext cx="0" cy="0"/>
          <a:chOff x="0" y="0"/>
          <a:chExt cx="0" cy="0"/>
        </a:xfrm>
      </p:grpSpPr>
      <p:sp>
        <p:nvSpPr>
          <p:cNvPr id="52"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de-DE" sz="3200" b="0" u="none" strike="noStrike">
                <a:solidFill>
                  <a:schemeClr val="dk1"/>
                </a:solidFill>
                <a:effectLst/>
                <a:uFillTx/>
                <a:latin typeface="Garet Heavy"/>
              </a:rPr>
              <a:t>Titelmasterformat durch Klicken bearbeiten</a:t>
            </a:r>
            <a:endParaRPr lang="de-DE" sz="3200" b="0" u="none" strike="noStrike">
              <a:solidFill>
                <a:schemeClr val="dk1"/>
              </a:solidFill>
              <a:effectLst/>
              <a:uFillTx/>
              <a:latin typeface="Garet Book"/>
            </a:endParaRPr>
          </a:p>
        </p:txBody>
      </p:sp>
      <p:sp>
        <p:nvSpPr>
          <p:cNvPr id="53" name="PlaceHolder 2"/>
          <p:cNvSpPr>
            <a:spLocks noGrp="1"/>
          </p:cNvSpPr>
          <p:nvPr>
            <p:ph type="body"/>
          </p:nvPr>
        </p:nvSpPr>
        <p:spPr>
          <a:xfrm>
            <a:off x="5183280" y="987480"/>
            <a:ext cx="6171840" cy="4873320"/>
          </a:xfrm>
          <a:prstGeom prst="rect">
            <a:avLst/>
          </a:prstGeom>
          <a:noFill/>
          <a:ln w="0">
            <a:noFill/>
          </a:ln>
        </p:spPr>
        <p:txBody>
          <a:bodyPr lIns="90000" tIns="45000" rIns="90000" bIns="45000" anchor="t">
            <a:noAutofit/>
          </a:bodyPr>
          <a:lstStyle/>
          <a:p>
            <a:pPr marL="432000" indent="-324000">
              <a:lnSpc>
                <a:spcPct val="90000"/>
              </a:lnSpc>
              <a:spcBef>
                <a:spcPts val="1417"/>
              </a:spcBef>
              <a:buClr>
                <a:srgbClr val="000000"/>
              </a:buClr>
              <a:buSzPct val="45000"/>
              <a:buFont typeface="Wingdings" charset="2"/>
              <a:buChar char=""/>
            </a:pPr>
            <a:r>
              <a:rPr lang="de-DE" sz="3200" b="0" u="none" strike="noStrike">
                <a:solidFill>
                  <a:schemeClr val="dk1"/>
                </a:solidFill>
                <a:effectLst/>
                <a:uFillTx/>
                <a:latin typeface="Garet Book"/>
              </a:rPr>
              <a:t>Click to edit the outline text format</a:t>
            </a:r>
          </a:p>
          <a:p>
            <a:pPr marL="864000" lvl="1" indent="-324000">
              <a:lnSpc>
                <a:spcPct val="90000"/>
              </a:lnSpc>
              <a:spcBef>
                <a:spcPts val="1134"/>
              </a:spcBef>
              <a:buClr>
                <a:srgbClr val="000000"/>
              </a:buClr>
              <a:buSzPct val="75000"/>
              <a:buFont typeface="Symbol" charset="2"/>
              <a:buChar char=""/>
            </a:pPr>
            <a:r>
              <a:rPr lang="de-DE" sz="3200" b="0" u="none" strike="noStrike">
                <a:solidFill>
                  <a:schemeClr val="dk1"/>
                </a:solidFill>
                <a:effectLst/>
                <a:uFillTx/>
                <a:latin typeface="Garet Book"/>
              </a:rPr>
              <a:t>Second Outline Level</a:t>
            </a:r>
          </a:p>
          <a:p>
            <a:pPr marL="1296000" lvl="2" indent="-288000">
              <a:lnSpc>
                <a:spcPct val="90000"/>
              </a:lnSpc>
              <a:spcBef>
                <a:spcPts val="850"/>
              </a:spcBef>
              <a:buClr>
                <a:srgbClr val="000000"/>
              </a:buClr>
              <a:buSzPct val="45000"/>
              <a:buFont typeface="Wingdings" charset="2"/>
              <a:buChar char=""/>
            </a:pPr>
            <a:r>
              <a:rPr lang="de-DE" sz="3200" b="0" u="none" strike="noStrike">
                <a:solidFill>
                  <a:schemeClr val="dk1"/>
                </a:solidFill>
                <a:effectLst/>
                <a:uFillTx/>
                <a:latin typeface="Garet Book"/>
              </a:rPr>
              <a:t>Third Outline Level</a:t>
            </a:r>
          </a:p>
          <a:p>
            <a:pPr marL="1728000" lvl="3" indent="-216000">
              <a:lnSpc>
                <a:spcPct val="90000"/>
              </a:lnSpc>
              <a:spcBef>
                <a:spcPts val="567"/>
              </a:spcBef>
              <a:buClr>
                <a:srgbClr val="000000"/>
              </a:buClr>
              <a:buSzPct val="75000"/>
              <a:buFont typeface="Symbol" charset="2"/>
              <a:buChar char=""/>
            </a:pPr>
            <a:r>
              <a:rPr lang="de-DE" sz="3200" b="0" u="none" strike="noStrike">
                <a:solidFill>
                  <a:schemeClr val="dk1"/>
                </a:solidFill>
                <a:effectLst/>
                <a:uFillTx/>
                <a:latin typeface="Garet Book"/>
              </a:rPr>
              <a:t>Fourth Outline Level</a:t>
            </a:r>
          </a:p>
          <a:p>
            <a:pPr marL="2160000" lvl="4"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Fifth Outline Level</a:t>
            </a:r>
          </a:p>
          <a:p>
            <a:pPr marL="2592000" lvl="5"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Sixth Outline Level</a:t>
            </a:r>
          </a:p>
          <a:p>
            <a:pPr marL="3024000" lvl="6"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Seventh Outline Level</a:t>
            </a:r>
          </a:p>
        </p:txBody>
      </p:sp>
      <p:sp>
        <p:nvSpPr>
          <p:cNvPr id="54"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p>
        </p:txBody>
      </p:sp>
      <p:sp>
        <p:nvSpPr>
          <p:cNvPr id="55" name="PlaceHolder 4"/>
          <p:cNvSpPr>
            <a:spLocks noGrp="1"/>
          </p:cNvSpPr>
          <p:nvPr>
            <p:ph type="dt" idx="3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6" name="PlaceHolder 5"/>
          <p:cNvSpPr>
            <a:spLocks noGrp="1"/>
          </p:cNvSpPr>
          <p:nvPr>
            <p:ph type="ftr" idx="3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7" name="PlaceHolder 6"/>
          <p:cNvSpPr>
            <a:spLocks noGrp="1"/>
          </p:cNvSpPr>
          <p:nvPr>
            <p:ph type="sldNum" idx="3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F985E38B-C8CB-4545-8854-3E9BDB80F25B}"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vertTx" preserve="1">
  <p:cSld name="Titel und vertikaler Text">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6" name="PlaceHolder 2"/>
          <p:cNvSpPr>
            <a:spLocks noGrp="1"/>
          </p:cNvSpPr>
          <p:nvPr>
            <p:ph type="body"/>
          </p:nvPr>
        </p:nvSpPr>
        <p:spPr>
          <a:xfrm>
            <a:off x="838080" y="1825560"/>
            <a:ext cx="10515240" cy="435096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7" name="PlaceHolder 3"/>
          <p:cNvSpPr>
            <a:spLocks noGrp="1"/>
          </p:cNvSpPr>
          <p:nvPr>
            <p:ph type="dt" idx="4"/>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8" name="PlaceHolder 4"/>
          <p:cNvSpPr>
            <a:spLocks noGrp="1"/>
          </p:cNvSpPr>
          <p:nvPr>
            <p:ph type="ftr" idx="5"/>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9" name="PlaceHolder 5"/>
          <p:cNvSpPr>
            <a:spLocks noGrp="1"/>
          </p:cNvSpPr>
          <p:nvPr>
            <p:ph type="sldNum" idx="6"/>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51688727-1909-4AA2-94A3-71704E935BFF}"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bg>
      <p:bgPr>
        <a:solidFill>
          <a:srgbClr val="E7EBF0"/>
        </a:solidFill>
        <a:effectLst/>
      </p:bgPr>
    </p:bg>
    <p:spTree>
      <p:nvGrpSpPr>
        <p:cNvPr id="1" name=""/>
        <p:cNvGrpSpPr/>
        <p:nvPr/>
      </p:nvGrpSpPr>
      <p:grpSpPr>
        <a:xfrm>
          <a:off x="0" y="0"/>
          <a:ext cx="0" cy="0"/>
          <a:chOff x="0" y="0"/>
          <a:chExt cx="0" cy="0"/>
        </a:xfrm>
      </p:grpSpPr>
      <p:sp>
        <p:nvSpPr>
          <p:cNvPr id="10" name="PlaceHolder 1"/>
          <p:cNvSpPr>
            <a:spLocks noGrp="1"/>
          </p:cNvSpPr>
          <p:nvPr>
            <p:ph type="title"/>
          </p:nvPr>
        </p:nvSpPr>
        <p:spPr>
          <a:xfrm>
            <a:off x="8724960" y="365040"/>
            <a:ext cx="2628720" cy="5811480"/>
          </a:xfrm>
          <a:prstGeom prst="rect">
            <a:avLst/>
          </a:prstGeom>
          <a:noFill/>
          <a:ln w="0">
            <a:noFill/>
          </a:ln>
        </p:spPr>
        <p:txBody>
          <a:bodyPr vert="eaVert"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11" name="PlaceHolder 2"/>
          <p:cNvSpPr>
            <a:spLocks noGrp="1"/>
          </p:cNvSpPr>
          <p:nvPr>
            <p:ph type="body"/>
          </p:nvPr>
        </p:nvSpPr>
        <p:spPr>
          <a:xfrm>
            <a:off x="838080" y="365040"/>
            <a:ext cx="7733880" cy="581148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12" name="PlaceHolder 3"/>
          <p:cNvSpPr>
            <a:spLocks noGrp="1"/>
          </p:cNvSpPr>
          <p:nvPr>
            <p:ph type="dt" idx="7"/>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3" name="PlaceHolder 4"/>
          <p:cNvSpPr>
            <a:spLocks noGrp="1"/>
          </p:cNvSpPr>
          <p:nvPr>
            <p:ph type="ftr" idx="8"/>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4" name="PlaceHolder 5"/>
          <p:cNvSpPr>
            <a:spLocks noGrp="1"/>
          </p:cNvSpPr>
          <p:nvPr>
            <p:ph type="sldNum" idx="9"/>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E6975A44-3092-461F-A394-45661E6B7D2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und Inhalt">
    <p:bg>
      <p:bgPr>
        <a:solidFill>
          <a:srgbClr val="E7EBF0"/>
        </a:solidFill>
        <a:effectLst/>
      </p:bgPr>
    </p:bg>
    <p:spTree>
      <p:nvGrpSpPr>
        <p:cNvPr id="1" name=""/>
        <p:cNvGrpSpPr/>
        <p:nvPr/>
      </p:nvGrpSpPr>
      <p:grpSpPr>
        <a:xfrm>
          <a:off x="0" y="0"/>
          <a:ext cx="0" cy="0"/>
          <a:chOff x="0" y="0"/>
          <a:chExt cx="0" cy="0"/>
        </a:xfrm>
      </p:grpSpPr>
      <p:sp>
        <p:nvSpPr>
          <p:cNvPr id="1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16" name="PlaceHolder 2"/>
          <p:cNvSpPr>
            <a:spLocks noGrp="1"/>
          </p:cNvSpPr>
          <p:nvPr>
            <p:ph type="body"/>
          </p:nvPr>
        </p:nvSpPr>
        <p:spPr>
          <a:xfrm>
            <a:off x="838080" y="1825560"/>
            <a:ext cx="1051524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17" name="PlaceHolder 3"/>
          <p:cNvSpPr>
            <a:spLocks noGrp="1"/>
          </p:cNvSpPr>
          <p:nvPr>
            <p:ph type="dt" idx="10"/>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8" name="PlaceHolder 4"/>
          <p:cNvSpPr>
            <a:spLocks noGrp="1"/>
          </p:cNvSpPr>
          <p:nvPr>
            <p:ph type="ftr" idx="11"/>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9" name="PlaceHolder 5"/>
          <p:cNvSpPr>
            <a:spLocks noGrp="1"/>
          </p:cNvSpPr>
          <p:nvPr>
            <p:ph type="sldNum" idx="12"/>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DFE5F13D-3F9E-421E-AFE9-602C04000A74}"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Abschnitts-&#10;überschrift">
    <p:bg>
      <p:bgPr>
        <a:solidFill>
          <a:srgbClr val="E7EBF0"/>
        </a:solidFill>
        <a:effectLst/>
      </p:bgPr>
    </p:bg>
    <p:spTree>
      <p:nvGrpSpPr>
        <p:cNvPr id="1" name=""/>
        <p:cNvGrpSpPr/>
        <p:nvPr/>
      </p:nvGrpSpPr>
      <p:grpSpPr>
        <a:xfrm>
          <a:off x="0" y="0"/>
          <a:ext cx="0" cy="0"/>
          <a:chOff x="0" y="0"/>
          <a:chExt cx="0" cy="0"/>
        </a:xfrm>
      </p:grpSpPr>
      <p:sp>
        <p:nvSpPr>
          <p:cNvPr id="20" name="PlaceHolder 1"/>
          <p:cNvSpPr>
            <a:spLocks noGrp="1"/>
          </p:cNvSpPr>
          <p:nvPr>
            <p:ph type="title"/>
          </p:nvPr>
        </p:nvSpPr>
        <p:spPr>
          <a:xfrm>
            <a:off x="831960" y="1709640"/>
            <a:ext cx="10515240" cy="2852280"/>
          </a:xfrm>
          <a:prstGeom prst="rect">
            <a:avLst/>
          </a:prstGeom>
          <a:noFill/>
          <a:ln w="0">
            <a:noFill/>
          </a:ln>
        </p:spPr>
        <p:txBody>
          <a:bodyPr lIns="91440" tIns="45720" rIns="91440" bIns="45720" anchor="b">
            <a:noAutofit/>
          </a:bodyPr>
          <a:lstStyle/>
          <a:p>
            <a:pPr indent="0" defTabSz="914400">
              <a:lnSpc>
                <a:spcPct val="90000"/>
              </a:lnSpc>
              <a:buNone/>
            </a:pPr>
            <a:r>
              <a:rPr lang="de-DE" sz="6000" b="0" u="none" strike="noStrike">
                <a:solidFill>
                  <a:schemeClr val="dk1"/>
                </a:solidFill>
                <a:effectLst/>
                <a:uFillTx/>
                <a:latin typeface="Garet Heavy"/>
              </a:rPr>
              <a:t>Titelmasterformat durch Klicken bearbeiten</a:t>
            </a:r>
            <a:endParaRPr lang="de-DE" sz="6000" b="0" u="none" strike="noStrike">
              <a:solidFill>
                <a:schemeClr val="dk1"/>
              </a:solidFill>
              <a:effectLst/>
              <a:uFillTx/>
              <a:latin typeface="Garet Book"/>
            </a:endParaRPr>
          </a:p>
        </p:txBody>
      </p:sp>
      <p:sp>
        <p:nvSpPr>
          <p:cNvPr id="21" name="PlaceHolder 2"/>
          <p:cNvSpPr>
            <a:spLocks noGrp="1"/>
          </p:cNvSpPr>
          <p:nvPr>
            <p:ph type="body"/>
          </p:nvPr>
        </p:nvSpPr>
        <p:spPr>
          <a:xfrm>
            <a:off x="831960" y="4589640"/>
            <a:ext cx="10515240" cy="149976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2400" b="0" u="none" strike="noStrike">
                <a:solidFill>
                  <a:schemeClr val="dk1">
                    <a:tint val="75000"/>
                  </a:schemeClr>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22" name="PlaceHolder 3"/>
          <p:cNvSpPr>
            <a:spLocks noGrp="1"/>
          </p:cNvSpPr>
          <p:nvPr>
            <p:ph type="dt" idx="13"/>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3" name="PlaceHolder 4"/>
          <p:cNvSpPr>
            <a:spLocks noGrp="1"/>
          </p:cNvSpPr>
          <p:nvPr>
            <p:ph type="ftr" idx="14"/>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24" name="PlaceHolder 5"/>
          <p:cNvSpPr>
            <a:spLocks noGrp="1"/>
          </p:cNvSpPr>
          <p:nvPr>
            <p:ph type="sldNum" idx="15"/>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41B0DFC8-D8CB-44C2-971C-C4120A97DAA9}"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Zwei Inhalte">
    <p:bg>
      <p:bgPr>
        <a:solidFill>
          <a:srgbClr val="E7EBF0"/>
        </a:solidFill>
        <a:effectLst/>
      </p:bgPr>
    </p:bg>
    <p:spTree>
      <p:nvGrpSpPr>
        <p:cNvPr id="1" name=""/>
        <p:cNvGrpSpPr/>
        <p:nvPr/>
      </p:nvGrpSpPr>
      <p:grpSpPr>
        <a:xfrm>
          <a:off x="0" y="0"/>
          <a:ext cx="0" cy="0"/>
          <a:chOff x="0" y="0"/>
          <a:chExt cx="0" cy="0"/>
        </a:xfrm>
      </p:grpSpPr>
      <p:sp>
        <p:nvSpPr>
          <p:cNvPr id="2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26" name="PlaceHolder 2"/>
          <p:cNvSpPr>
            <a:spLocks noGrp="1"/>
          </p:cNvSpPr>
          <p:nvPr>
            <p:ph type="body"/>
          </p:nvPr>
        </p:nvSpPr>
        <p:spPr>
          <a:xfrm>
            <a:off x="83808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27" name="PlaceHolder 3"/>
          <p:cNvSpPr>
            <a:spLocks noGrp="1"/>
          </p:cNvSpPr>
          <p:nvPr>
            <p:ph type="body"/>
          </p:nvPr>
        </p:nvSpPr>
        <p:spPr>
          <a:xfrm>
            <a:off x="617220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28" name="PlaceHolder 4"/>
          <p:cNvSpPr>
            <a:spLocks noGrp="1"/>
          </p:cNvSpPr>
          <p:nvPr>
            <p:ph type="dt" idx="16"/>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9" name="PlaceHolder 5"/>
          <p:cNvSpPr>
            <a:spLocks noGrp="1"/>
          </p:cNvSpPr>
          <p:nvPr>
            <p:ph type="ftr" idx="17"/>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0" name="PlaceHolder 6"/>
          <p:cNvSpPr>
            <a:spLocks noGrp="1"/>
          </p:cNvSpPr>
          <p:nvPr>
            <p:ph type="sldNum" idx="18"/>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663DB785-ED78-4EFC-8AFE-0AADD8AEC9AA}"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ergleich">
    <p:bg>
      <p:bgPr>
        <a:solidFill>
          <a:srgbClr val="E7EBF0"/>
        </a:solidFill>
        <a:effectLst/>
      </p:bgPr>
    </p:bg>
    <p:spTree>
      <p:nvGrpSpPr>
        <p:cNvPr id="1" name=""/>
        <p:cNvGrpSpPr/>
        <p:nvPr/>
      </p:nvGrpSpPr>
      <p:grpSpPr>
        <a:xfrm>
          <a:off x="0" y="0"/>
          <a:ext cx="0" cy="0"/>
          <a:chOff x="0" y="0"/>
          <a:chExt cx="0" cy="0"/>
        </a:xfrm>
      </p:grpSpPr>
      <p:sp>
        <p:nvSpPr>
          <p:cNvPr id="31" name="PlaceHolder 1"/>
          <p:cNvSpPr>
            <a:spLocks noGrp="1"/>
          </p:cNvSpPr>
          <p:nvPr>
            <p:ph type="title"/>
          </p:nvPr>
        </p:nvSpPr>
        <p:spPr>
          <a:xfrm>
            <a:off x="8398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32" name="PlaceHolder 2"/>
          <p:cNvSpPr>
            <a:spLocks noGrp="1"/>
          </p:cNvSpPr>
          <p:nvPr>
            <p:ph type="body"/>
          </p:nvPr>
        </p:nvSpPr>
        <p:spPr>
          <a:xfrm>
            <a:off x="839880" y="1681200"/>
            <a:ext cx="515736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33" name="PlaceHolder 3"/>
          <p:cNvSpPr>
            <a:spLocks noGrp="1"/>
          </p:cNvSpPr>
          <p:nvPr>
            <p:ph type="body"/>
          </p:nvPr>
        </p:nvSpPr>
        <p:spPr>
          <a:xfrm>
            <a:off x="839880" y="2505240"/>
            <a:ext cx="515736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34" name="PlaceHolder 4"/>
          <p:cNvSpPr>
            <a:spLocks noGrp="1"/>
          </p:cNvSpPr>
          <p:nvPr>
            <p:ph type="body"/>
          </p:nvPr>
        </p:nvSpPr>
        <p:spPr>
          <a:xfrm>
            <a:off x="6172200" y="1681200"/>
            <a:ext cx="518292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35" name="PlaceHolder 5"/>
          <p:cNvSpPr>
            <a:spLocks noGrp="1"/>
          </p:cNvSpPr>
          <p:nvPr>
            <p:ph type="body"/>
          </p:nvPr>
        </p:nvSpPr>
        <p:spPr>
          <a:xfrm>
            <a:off x="6172200" y="2505240"/>
            <a:ext cx="518292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36" name="PlaceHolder 6"/>
          <p:cNvSpPr>
            <a:spLocks noGrp="1"/>
          </p:cNvSpPr>
          <p:nvPr>
            <p:ph type="dt" idx="19"/>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37" name="PlaceHolder 7"/>
          <p:cNvSpPr>
            <a:spLocks noGrp="1"/>
          </p:cNvSpPr>
          <p:nvPr>
            <p:ph type="ftr" idx="20"/>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8" name="PlaceHolder 8"/>
          <p:cNvSpPr>
            <a:spLocks noGrp="1"/>
          </p:cNvSpPr>
          <p:nvPr>
            <p:ph type="sldNum" idx="21"/>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FEFBC179-7AC4-4E63-A151-A4350877FE4E}"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Nur Titel">
    <p:bg>
      <p:bgPr>
        <a:solidFill>
          <a:srgbClr val="E7EBF0"/>
        </a:solidFill>
        <a:effectLst/>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40" name="PlaceHolder 2"/>
          <p:cNvSpPr>
            <a:spLocks noGrp="1"/>
          </p:cNvSpPr>
          <p:nvPr>
            <p:ph type="dt" idx="22"/>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1" name="PlaceHolder 3"/>
          <p:cNvSpPr>
            <a:spLocks noGrp="1"/>
          </p:cNvSpPr>
          <p:nvPr>
            <p:ph type="ftr" idx="23"/>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2" name="PlaceHolder 4"/>
          <p:cNvSpPr>
            <a:spLocks noGrp="1"/>
          </p:cNvSpPr>
          <p:nvPr>
            <p:ph type="sldNum" idx="24"/>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8AA8D142-2AB5-4120-B394-407AB36E12E7}"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eer">
    <p:bg>
      <p:bgPr>
        <a:solidFill>
          <a:srgbClr val="E7EBF0"/>
        </a:solidFill>
        <a:effectLst/>
      </p:bgPr>
    </p:bg>
    <p:spTree>
      <p:nvGrpSpPr>
        <p:cNvPr id="1" name=""/>
        <p:cNvGrpSpPr/>
        <p:nvPr/>
      </p:nvGrpSpPr>
      <p:grpSpPr>
        <a:xfrm>
          <a:off x="0" y="0"/>
          <a:ext cx="0" cy="0"/>
          <a:chOff x="0" y="0"/>
          <a:chExt cx="0" cy="0"/>
        </a:xfrm>
      </p:grpSpPr>
      <p:sp>
        <p:nvSpPr>
          <p:cNvPr id="43" name="PlaceHolder 1"/>
          <p:cNvSpPr>
            <a:spLocks noGrp="1"/>
          </p:cNvSpPr>
          <p:nvPr>
            <p:ph type="dt" idx="25"/>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4" name="PlaceHolder 2"/>
          <p:cNvSpPr>
            <a:spLocks noGrp="1"/>
          </p:cNvSpPr>
          <p:nvPr>
            <p:ph type="ftr" idx="26"/>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5" name="PlaceHolder 3"/>
          <p:cNvSpPr>
            <a:spLocks noGrp="1"/>
          </p:cNvSpPr>
          <p:nvPr>
            <p:ph type="sldNum" idx="27"/>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C16B779A-2558-4561-84CA-ED5BFE3B55C5}"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8.jpeg"/></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4.xml"/><Relationship Id="rId1" Type="http://schemas.openxmlformats.org/officeDocument/2006/relationships/video" Target="https://www.youtube.com/embed/nUK5Ibp0Th0?feature=oembed" TargetMode="Externa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hyperlink" Target="https://www.youtube.com/watch?v=nUK5Ibp0Th0"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hyperlink" Target="https://creativecommons.org/licenses/by-sa/4.0/?ref=chooser-v1" TargetMode="External"/><Relationship Id="rId5" Type="http://schemas.openxmlformats.org/officeDocument/2006/relationships/hyperlink" Target="https://democracy-ai.eu/nl" TargetMode="Externa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 name="Rechteck 12"/>
          <p:cNvSpPr/>
          <p:nvPr/>
        </p:nvSpPr>
        <p:spPr>
          <a:xfrm>
            <a:off x="0" y="4080240"/>
            <a:ext cx="12191760" cy="117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59" name="PlaceHolder 1"/>
          <p:cNvSpPr>
            <a:spLocks noGrp="1"/>
          </p:cNvSpPr>
          <p:nvPr>
            <p:ph type="title"/>
          </p:nvPr>
        </p:nvSpPr>
        <p:spPr>
          <a:xfrm>
            <a:off x="1523880" y="2279880"/>
            <a:ext cx="9143640" cy="1468800"/>
          </a:xfrm>
          <a:prstGeom prst="rect">
            <a:avLst/>
          </a:prstGeom>
          <a:noFill/>
          <a:ln w="0">
            <a:noFill/>
          </a:ln>
        </p:spPr>
        <p:txBody>
          <a:bodyPr lIns="91440" tIns="45720" rIns="91440" bIns="45720" anchor="ctr">
            <a:normAutofit/>
          </a:bodyPr>
          <a:lstStyle/>
          <a:p>
            <a:pPr indent="0" algn="ctr" defTabSz="914400">
              <a:lnSpc>
                <a:spcPct val="90000"/>
              </a:lnSpc>
              <a:buNone/>
              <a:defRPr sz="4800">
                <a:solidFill>
                  <a:schemeClr val="dk1"/>
                </a:solidFill>
                <a:effectLst/>
                <a:uFillTx/>
                <a:latin typeface="Garet Heavy"/>
              </a:defRPr>
            </a:pPr>
            <a:r>
              <a:rPr dirty="0"/>
              <a:t>AI </a:t>
            </a:r>
            <a:r>
              <a:rPr dirty="0" err="1"/>
              <a:t>en</a:t>
            </a:r>
            <a:r>
              <a:rPr dirty="0"/>
              <a:t> </a:t>
            </a:r>
            <a:r>
              <a:rPr dirty="0" err="1"/>
              <a:t>ideologie</a:t>
            </a:r>
            <a:endParaRPr lang="de-DE" sz="4800" b="0" u="none" strike="noStrike" dirty="0">
              <a:solidFill>
                <a:schemeClr val="dk1"/>
              </a:solidFill>
              <a:effectLst/>
              <a:uFillTx/>
              <a:latin typeface="Garet Book"/>
            </a:endParaRPr>
          </a:p>
        </p:txBody>
      </p:sp>
      <p:sp>
        <p:nvSpPr>
          <p:cNvPr id="60" name="Rechteck 3"/>
          <p:cNvSpPr/>
          <p:nvPr/>
        </p:nvSpPr>
        <p:spPr>
          <a:xfrm>
            <a:off x="0" y="0"/>
            <a:ext cx="12191760" cy="86796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61" name="Textfeld 26"/>
          <p:cNvSpPr/>
          <p:nvPr/>
        </p:nvSpPr>
        <p:spPr>
          <a:xfrm>
            <a:off x="768600" y="4300110"/>
            <a:ext cx="10548360" cy="756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90000"/>
              </a:lnSpc>
              <a:spcBef>
                <a:spcPts val="1001"/>
              </a:spcBef>
              <a:defRPr sz="2400">
                <a:solidFill>
                  <a:srgbClr val="E7EBF0"/>
                </a:solidFill>
                <a:effectLst/>
                <a:uFillTx/>
                <a:latin typeface="Garet Book"/>
              </a:defRPr>
            </a:pPr>
            <a:r>
              <a:t>Module 3 – AI Governance, ethiek, mensenrechten en democratie </a:t>
            </a:r>
            <a:br>
              <a:rPr sz="2400" dirty="0"/>
            </a:br>
            <a:r>
              <a:t>Leseenheid 4 – AI en ideologie</a:t>
            </a:r>
            <a:endParaRPr lang="nl-BE" sz="2400" b="0" u="none" strike="noStrike" dirty="0">
              <a:solidFill>
                <a:srgbClr val="000000"/>
              </a:solidFill>
              <a:effectLst/>
              <a:uFillTx/>
              <a:latin typeface="Arial"/>
            </a:endParaRPr>
          </a:p>
        </p:txBody>
      </p:sp>
      <p:pic>
        <p:nvPicPr>
          <p:cNvPr id="62" name="Grafik 5"/>
          <p:cNvPicPr/>
          <p:nvPr/>
        </p:nvPicPr>
        <p:blipFill>
          <a:blip r:embed="rId2"/>
          <a:stretch/>
        </p:blipFill>
        <p:spPr>
          <a:xfrm>
            <a:off x="5058000" y="4680"/>
            <a:ext cx="2075760" cy="2140560"/>
          </a:xfrm>
          <a:prstGeom prst="rect">
            <a:avLst/>
          </a:prstGeom>
          <a:noFill/>
          <a:ln w="0">
            <a:noFill/>
          </a:ln>
        </p:spPr>
      </p:pic>
      <p:pic>
        <p:nvPicPr>
          <p:cNvPr id="63" name="Grafik 13"/>
          <p:cNvPicPr/>
          <p:nvPr/>
        </p:nvPicPr>
        <p:blipFill>
          <a:blip r:embed="rId3"/>
          <a:stretch/>
        </p:blipFill>
        <p:spPr>
          <a:xfrm>
            <a:off x="4229640" y="5957640"/>
            <a:ext cx="990720" cy="601560"/>
          </a:xfrm>
          <a:prstGeom prst="rect">
            <a:avLst/>
          </a:prstGeom>
          <a:noFill/>
          <a:ln w="0">
            <a:noFill/>
          </a:ln>
        </p:spPr>
      </p:pic>
      <p:pic>
        <p:nvPicPr>
          <p:cNvPr id="64" name="Grafik 17"/>
          <p:cNvPicPr/>
          <p:nvPr/>
        </p:nvPicPr>
        <p:blipFill>
          <a:blip r:embed="rId4"/>
          <a:srcRect t="25339" r="21731" b="23723"/>
          <a:stretch/>
        </p:blipFill>
        <p:spPr>
          <a:xfrm>
            <a:off x="9969120" y="5958000"/>
            <a:ext cx="1932480" cy="607320"/>
          </a:xfrm>
          <a:prstGeom prst="rect">
            <a:avLst/>
          </a:prstGeom>
          <a:noFill/>
          <a:ln w="0">
            <a:noFill/>
          </a:ln>
        </p:spPr>
      </p:pic>
      <p:grpSp>
        <p:nvGrpSpPr>
          <p:cNvPr id="65" name="Gruppieren 16"/>
          <p:cNvGrpSpPr/>
          <p:nvPr/>
        </p:nvGrpSpPr>
        <p:grpSpPr>
          <a:xfrm>
            <a:off x="290520" y="5958360"/>
            <a:ext cx="2681640" cy="605160"/>
            <a:chOff x="290520" y="5958360"/>
            <a:chExt cx="2681640" cy="605160"/>
          </a:xfrm>
        </p:grpSpPr>
        <p:pic>
          <p:nvPicPr>
            <p:cNvPr id="66" name="Grafik 18"/>
            <p:cNvPicPr/>
            <p:nvPr/>
          </p:nvPicPr>
          <p:blipFill>
            <a:blip r:embed="rId5"/>
            <a:stretch/>
          </p:blipFill>
          <p:spPr>
            <a:xfrm>
              <a:off x="2423160" y="5958360"/>
              <a:ext cx="549000" cy="602280"/>
            </a:xfrm>
            <a:prstGeom prst="rect">
              <a:avLst/>
            </a:prstGeom>
            <a:noFill/>
            <a:ln w="0">
              <a:noFill/>
            </a:ln>
          </p:spPr>
        </p:pic>
        <p:pic>
          <p:nvPicPr>
            <p:cNvPr id="67" name="Grafik 19"/>
            <p:cNvPicPr/>
            <p:nvPr/>
          </p:nvPicPr>
          <p:blipFill>
            <a:blip r:embed="rId6"/>
            <a:stretch/>
          </p:blipFill>
          <p:spPr>
            <a:xfrm>
              <a:off x="290520" y="5961240"/>
              <a:ext cx="2088000" cy="602280"/>
            </a:xfrm>
            <a:prstGeom prst="rect">
              <a:avLst/>
            </a:prstGeom>
            <a:noFill/>
            <a:ln w="0">
              <a:noFill/>
            </a:ln>
          </p:spPr>
        </p:pic>
      </p:grpSp>
      <p:pic>
        <p:nvPicPr>
          <p:cNvPr id="68" name="Grafik 20"/>
          <p:cNvPicPr/>
          <p:nvPr/>
        </p:nvPicPr>
        <p:blipFill>
          <a:blip r:embed="rId7"/>
          <a:stretch/>
        </p:blipFill>
        <p:spPr>
          <a:xfrm>
            <a:off x="5486760" y="5967720"/>
            <a:ext cx="3452400" cy="591480"/>
          </a:xfrm>
          <a:prstGeom prst="rect">
            <a:avLst/>
          </a:prstGeom>
          <a:noFill/>
          <a:ln w="0">
            <a:noFill/>
          </a:ln>
        </p:spPr>
      </p:pic>
      <p:pic>
        <p:nvPicPr>
          <p:cNvPr id="69" name="Grafik 21"/>
          <p:cNvPicPr/>
          <p:nvPr/>
        </p:nvPicPr>
        <p:blipFill>
          <a:blip r:embed="rId8"/>
          <a:stretch/>
        </p:blipFill>
        <p:spPr>
          <a:xfrm>
            <a:off x="3219120" y="5960160"/>
            <a:ext cx="763560" cy="598680"/>
          </a:xfrm>
          <a:prstGeom prst="rect">
            <a:avLst/>
          </a:prstGeom>
          <a:noFill/>
          <a:ln w="0">
            <a:noFill/>
          </a:ln>
        </p:spPr>
      </p:pic>
      <p:pic>
        <p:nvPicPr>
          <p:cNvPr id="70" name="Grafik 22"/>
          <p:cNvPicPr/>
          <p:nvPr/>
        </p:nvPicPr>
        <p:blipFill>
          <a:blip r:embed="rId9"/>
          <a:stretch/>
        </p:blipFill>
        <p:spPr>
          <a:xfrm>
            <a:off x="9014400" y="5894280"/>
            <a:ext cx="721080" cy="721080"/>
          </a:xfrm>
          <a:prstGeom prst="rect">
            <a:avLst/>
          </a:prstGeom>
          <a:noFill/>
          <a:ln w="0">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94AEE8"/>
              </a:solidFill>
              <a:effectLst/>
              <a:uLnTx/>
              <a:uFillTx/>
              <a:latin typeface="Garet Book"/>
              <a:ea typeface="+mn-ea"/>
              <a:cs typeface="+mn-cs"/>
            </a:endParaRPr>
          </a:p>
        </p:txBody>
      </p:sp>
      <p:sp>
        <p:nvSpPr>
          <p:cNvPr id="73" name="PlaceHolder 1"/>
          <p:cNvSpPr>
            <a:spLocks noGrp="1"/>
          </p:cNvSpPr>
          <p:nvPr>
            <p:ph/>
          </p:nvPr>
        </p:nvSpPr>
        <p:spPr>
          <a:xfrm>
            <a:off x="956880" y="1773000"/>
            <a:ext cx="10206720" cy="4306680"/>
          </a:xfrm>
          <a:prstGeom prst="rect">
            <a:avLst/>
          </a:prstGeom>
          <a:noFill/>
          <a:ln w="0">
            <a:noFill/>
          </a:ln>
        </p:spPr>
        <p:txBody>
          <a:bodyPr lIns="91440" tIns="45720" rIns="91440" bIns="45720" anchor="t">
            <a:noAutofit/>
          </a:bodyPr>
          <a:lstStyle/>
          <a:p>
            <a:pPr marL="457200" indent="-457200" algn="just" defTabSz="914400">
              <a:lnSpc>
                <a:spcPct val="100000"/>
              </a:lnSpc>
              <a:spcBef>
                <a:spcPts val="1001"/>
              </a:spcBef>
              <a:buClr>
                <a:srgbClr val="0B163B"/>
              </a:buClr>
              <a:buFont typeface="Arial"/>
              <a:buAutoNum type="arabicPeriod"/>
              <a:defRPr sz="2000">
                <a:solidFill>
                  <a:schemeClr val="dk1"/>
                </a:solidFill>
                <a:effectLst/>
                <a:uFillTx/>
                <a:latin typeface="Garet Book"/>
              </a:defRPr>
            </a:pPr>
            <a:r>
              <a:t>Observatiemaatregel</a:t>
            </a:r>
          </a:p>
          <a:p>
            <a:pPr marL="457200" indent="-457200" algn="just" defTabSz="914400">
              <a:lnSpc>
                <a:spcPct val="100000"/>
              </a:lnSpc>
              <a:spcBef>
                <a:spcPts val="1001"/>
              </a:spcBef>
              <a:buClr>
                <a:srgbClr val="0B163B"/>
              </a:buClr>
              <a:buFont typeface="Arial"/>
              <a:buAutoNum type="arabicPeriod"/>
              <a:defRPr sz="2000">
                <a:solidFill>
                  <a:schemeClr val="dk1"/>
                </a:solidFill>
                <a:latin typeface="Garet Book"/>
              </a:defRPr>
            </a:pPr>
            <a:r>
              <a:t>Video: Generatieve AI en de esthetiek van digitaal fascisme</a:t>
            </a:r>
            <a:endParaRPr lang="de-DE" sz="2000" b="0" u="none" strike="noStrike" dirty="0">
              <a:solidFill>
                <a:schemeClr val="dk1"/>
              </a:solidFill>
              <a:effectLst/>
              <a:uFillTx/>
              <a:latin typeface="Garet Book"/>
            </a:endParaRPr>
          </a:p>
          <a:p>
            <a:pPr marL="457200" indent="-457200" algn="just" defTabSz="914400">
              <a:lnSpc>
                <a:spcPct val="100000"/>
              </a:lnSpc>
              <a:spcBef>
                <a:spcPts val="1001"/>
              </a:spcBef>
              <a:buClr>
                <a:srgbClr val="0B163B"/>
              </a:buClr>
              <a:buFont typeface="Arial"/>
              <a:buAutoNum type="arabicPeriod"/>
              <a:defRPr sz="2000">
                <a:solidFill>
                  <a:schemeClr val="dk1"/>
                </a:solidFill>
                <a:effectLst/>
                <a:uFillTx/>
                <a:latin typeface="Garet Book"/>
              </a:defRPr>
            </a:pPr>
            <a:r>
              <a:t>Discoursanalyse</a:t>
            </a:r>
          </a:p>
        </p:txBody>
      </p:sp>
      <p:pic>
        <p:nvPicPr>
          <p:cNvPr id="74" name="Grafik 1"/>
          <p:cNvPicPr/>
          <p:nvPr/>
        </p:nvPicPr>
        <p:blipFill>
          <a:blip r:embed="rId2"/>
          <a:stretch/>
        </p:blipFill>
        <p:spPr>
          <a:xfrm>
            <a:off x="11164320" y="5798160"/>
            <a:ext cx="1027440" cy="1059480"/>
          </a:xfrm>
          <a:prstGeom prst="rect">
            <a:avLst/>
          </a:prstGeom>
          <a:noFill/>
          <a:ln w="0">
            <a:noFill/>
          </a:ln>
        </p:spPr>
      </p:pic>
      <p:sp>
        <p:nvSpPr>
          <p:cNvPr id="75" name="Textfeld 5"/>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3200" b="1" kern="1200">
                <a:ln>
                  <a:noFill/>
                </a:ln>
                <a:solidFill>
                  <a:srgbClr val="0B163B"/>
                </a:solidFill>
                <a:effectLst/>
                <a:uLnTx/>
                <a:uFillTx/>
                <a:latin typeface="Garet Heavy"/>
                <a:ea typeface="+mn-ea"/>
                <a:cs typeface="+mn-cs"/>
              </a:defRPr>
            </a:pPr>
            <a:r>
              <a:t>Inhoud</a:t>
            </a:r>
            <a:endParaRPr kumimoji="0" lang="nl-BE" sz="3200" b="0" i="0" u="none" strike="noStrike" kern="1200" cap="none" spc="0" normalizeH="0" baseline="0" noProof="0" dirty="0">
              <a:ln>
                <a:noFill/>
              </a:ln>
              <a:solidFill>
                <a:srgbClr val="000000"/>
              </a:solidFill>
              <a:effectLst/>
              <a:uLnTx/>
              <a:uFillTx/>
              <a:latin typeface="Arial"/>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77" name="Rechteck 10"/>
          <p:cNvSpPr/>
          <p:nvPr/>
        </p:nvSpPr>
        <p:spPr>
          <a:xfrm>
            <a:off x="9856440" y="496800"/>
            <a:ext cx="2335320"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78" name="Grafik 1"/>
          <p:cNvPicPr/>
          <p:nvPr/>
        </p:nvPicPr>
        <p:blipFill>
          <a:blip r:embed="rId2"/>
          <a:stretch/>
        </p:blipFill>
        <p:spPr>
          <a:xfrm>
            <a:off x="11164320" y="5798160"/>
            <a:ext cx="1027440" cy="1059480"/>
          </a:xfrm>
          <a:prstGeom prst="rect">
            <a:avLst/>
          </a:prstGeom>
          <a:noFill/>
          <a:ln w="0">
            <a:noFill/>
          </a:ln>
        </p:spPr>
      </p:pic>
      <p:sp>
        <p:nvSpPr>
          <p:cNvPr id="79" name="Textfeld 5"/>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Observatiemaatregel</a:t>
            </a:r>
            <a:endParaRPr lang="nl-BE" sz="3200" b="0" u="none" strike="noStrike" dirty="0">
              <a:solidFill>
                <a:srgbClr val="000000"/>
              </a:solidFill>
              <a:effectLst/>
              <a:uFillTx/>
              <a:latin typeface="Arial"/>
            </a:endParaRPr>
          </a:p>
        </p:txBody>
      </p:sp>
      <p:sp>
        <p:nvSpPr>
          <p:cNvPr id="80" name="PlaceHolder 1"/>
          <p:cNvSpPr>
            <a:spLocks noGrp="1"/>
          </p:cNvSpPr>
          <p:nvPr>
            <p:ph/>
          </p:nvPr>
        </p:nvSpPr>
        <p:spPr>
          <a:xfrm>
            <a:off x="1063080" y="3948480"/>
            <a:ext cx="7115720" cy="123588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defRPr sz="2000">
                <a:solidFill>
                  <a:schemeClr val="dk1"/>
                </a:solidFill>
                <a:effectLst/>
                <a:uFillTx/>
                <a:latin typeface="+mn-lt"/>
                <a:ea typeface="Garet Book"/>
              </a:defRPr>
            </a:pPr>
            <a:r>
              <a:t>Maak aantekeningen om na het bekijken van de video in kleine groepen de volgende leidraadvragen te beantwoorden:</a:t>
            </a:r>
            <a:endParaRPr lang="de-DE" sz="2000" b="0" u="none" strike="noStrike" dirty="0">
              <a:solidFill>
                <a:schemeClr val="dk1"/>
              </a:solidFill>
              <a:effectLst/>
              <a:uFillTx/>
              <a:latin typeface="+mn-lt"/>
            </a:endParaRPr>
          </a:p>
          <a:p>
            <a:pPr indent="0" defTabSz="914400">
              <a:lnSpc>
                <a:spcPct val="90000"/>
              </a:lnSpc>
              <a:spcBef>
                <a:spcPts val="1001"/>
              </a:spcBef>
              <a:buNone/>
              <a:tabLst>
                <a:tab pos="0" algn="l"/>
              </a:tabLst>
              <a:defRPr sz="2000" b="1">
                <a:solidFill>
                  <a:schemeClr val="dk1"/>
                </a:solidFill>
                <a:effectLst/>
                <a:uFillTx/>
                <a:latin typeface="+mn-lt"/>
                <a:ea typeface="Garet Book"/>
              </a:defRPr>
            </a:pPr>
            <a:r>
              <a:t>1. Zijn AI-systemen neutraal en objectief? Waarom?</a:t>
            </a:r>
            <a:br>
              <a:rPr sz="2000" dirty="0">
                <a:latin typeface="+mn-lt"/>
              </a:rPr>
            </a:br>
            <a:r>
              <a:t>2. Welke machtsverhoudingen zijn er op het gebied van AI?</a:t>
            </a:r>
            <a:br>
              <a:rPr sz="2000" dirty="0">
                <a:latin typeface="+mn-lt"/>
              </a:rPr>
            </a:br>
            <a:r>
              <a:t>3. Leg in je eigen woorden uit waarom AI kan worden gezien als een 'politiek project'. </a:t>
            </a:r>
            <a:endParaRPr lang="de-DE" sz="2000" b="0" u="none" strike="noStrike" dirty="0">
              <a:solidFill>
                <a:schemeClr val="dk1"/>
              </a:solidFill>
              <a:effectLst/>
              <a:uFillTx/>
              <a:latin typeface="+mn-lt"/>
            </a:endParaRPr>
          </a:p>
        </p:txBody>
      </p:sp>
      <p:sp>
        <p:nvSpPr>
          <p:cNvPr id="81" name="Inhaltsplatzhalter 2"/>
          <p:cNvSpPr/>
          <p:nvPr/>
        </p:nvSpPr>
        <p:spPr>
          <a:xfrm>
            <a:off x="9816180" y="1011840"/>
            <a:ext cx="2415840" cy="354240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defRPr sz="2000" b="1">
                <a:solidFill>
                  <a:schemeClr val="dk1"/>
                </a:solidFill>
                <a:effectLst/>
                <a:uFillTx/>
                <a:latin typeface="Garet Book"/>
              </a:defRPr>
            </a:pPr>
            <a:r>
              <a:rPr dirty="0"/>
              <a:t>Prof. dr. Roland Meyer:</a:t>
            </a:r>
            <a:endParaRPr lang="nl-BE" sz="20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2000">
                <a:solidFill>
                  <a:schemeClr val="dk1"/>
                </a:solidFill>
                <a:effectLst/>
                <a:uFillTx/>
                <a:latin typeface="Garet Book"/>
              </a:defRPr>
            </a:pPr>
            <a:r>
              <a:rPr dirty="0" err="1"/>
              <a:t>Hoogleraar</a:t>
            </a:r>
            <a:r>
              <a:rPr dirty="0"/>
              <a:t> </a:t>
            </a:r>
            <a:r>
              <a:rPr dirty="0" err="1"/>
              <a:t>aan</a:t>
            </a:r>
            <a:r>
              <a:rPr dirty="0"/>
              <a:t> de Universiteit van Zürich, </a:t>
            </a:r>
            <a:r>
              <a:rPr dirty="0" err="1"/>
              <a:t>Zwitserland</a:t>
            </a:r>
            <a:endParaRPr lang="nl-BE" sz="20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2000">
                <a:solidFill>
                  <a:schemeClr val="dk1"/>
                </a:solidFill>
                <a:effectLst/>
                <a:uFillTx/>
                <a:latin typeface="Garet Book"/>
              </a:defRPr>
            </a:pPr>
            <a:r>
              <a:rPr dirty="0" err="1"/>
              <a:t>Beeld</a:t>
            </a:r>
            <a:r>
              <a:rPr dirty="0"/>
              <a:t>- </a:t>
            </a:r>
            <a:r>
              <a:rPr dirty="0" err="1"/>
              <a:t>en</a:t>
            </a:r>
            <a:r>
              <a:rPr dirty="0"/>
              <a:t> </a:t>
            </a:r>
            <a:r>
              <a:rPr dirty="0" err="1"/>
              <a:t>mediastudioso</a:t>
            </a:r>
            <a:endParaRPr lang="nl-BE" sz="20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2000">
                <a:solidFill>
                  <a:schemeClr val="dk1"/>
                </a:solidFill>
                <a:effectLst/>
                <a:uFillTx/>
                <a:latin typeface="Garet Book"/>
              </a:defRPr>
            </a:pPr>
            <a:r>
              <a:rPr dirty="0"/>
              <a:t>De </a:t>
            </a:r>
            <a:r>
              <a:rPr dirty="0" err="1"/>
              <a:t>lezing</a:t>
            </a:r>
            <a:r>
              <a:rPr dirty="0"/>
              <a:t> </a:t>
            </a:r>
            <a:r>
              <a:rPr dirty="0" err="1"/>
              <a:t>werd</a:t>
            </a:r>
            <a:r>
              <a:rPr dirty="0"/>
              <a:t> </a:t>
            </a:r>
            <a:r>
              <a:rPr dirty="0" err="1"/>
              <a:t>gehouden</a:t>
            </a:r>
            <a:r>
              <a:rPr dirty="0"/>
              <a:t> op de </a:t>
            </a:r>
            <a:r>
              <a:rPr dirty="0" err="1"/>
              <a:t>Duitse</a:t>
            </a:r>
            <a:r>
              <a:rPr dirty="0"/>
              <a:t> </a:t>
            </a:r>
            <a:r>
              <a:rPr dirty="0" err="1"/>
              <a:t>mediaconferentie</a:t>
            </a:r>
            <a:r>
              <a:rPr dirty="0"/>
              <a:t> </a:t>
            </a:r>
            <a:r>
              <a:rPr dirty="0" err="1"/>
              <a:t>re:publica</a:t>
            </a:r>
            <a:r>
              <a:rPr dirty="0"/>
              <a:t> 25</a:t>
            </a:r>
            <a:endParaRPr lang="nl-BE" sz="2000" b="0" u="none" strike="noStrike" dirty="0">
              <a:solidFill>
                <a:srgbClr val="000000"/>
              </a:solidFill>
              <a:effectLst/>
              <a:uFillTx/>
              <a:latin typeface="Arial"/>
            </a:endParaRPr>
          </a:p>
        </p:txBody>
      </p:sp>
      <p:sp>
        <p:nvSpPr>
          <p:cNvPr id="82" name="Textfeld 12"/>
          <p:cNvSpPr/>
          <p:nvPr/>
        </p:nvSpPr>
        <p:spPr>
          <a:xfrm>
            <a:off x="1063080" y="1673280"/>
            <a:ext cx="7175160" cy="162976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2000">
                <a:solidFill>
                  <a:schemeClr val="dk1"/>
                </a:solidFill>
                <a:effectLst/>
                <a:uFillTx/>
                <a:latin typeface="Garet Book"/>
              </a:defRPr>
            </a:pPr>
            <a:r>
              <a:t>Bekijk de lezing van prof. dr. Roland Meyer over AI en digitaal fascisme. De lezing is oorspronkelijk in het Duits gehouden en is in het Engels nagesynchroniseerd. Als je de voorkeur geeft aan een andere taal, kun je automatisch gegenereerde ondertitels voor de lezing gebruiken. Er is ook een Duitstalige audioversie online beschikbaar.</a:t>
            </a:r>
            <a:endParaRPr lang="nl-BE" sz="2000" b="0" u="none" strike="noStrike" dirty="0">
              <a:solidFill>
                <a:srgbClr val="000000"/>
              </a:solidFill>
              <a:effectLst/>
              <a:uFillTx/>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84" name="Rechteck 10"/>
          <p:cNvSpPr/>
          <p:nvPr/>
        </p:nvSpPr>
        <p:spPr>
          <a:xfrm>
            <a:off x="9856440" y="496800"/>
            <a:ext cx="2335320"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85" name="Grafik 1"/>
          <p:cNvPicPr/>
          <p:nvPr/>
        </p:nvPicPr>
        <p:blipFill>
          <a:blip r:embed="rId3"/>
          <a:stretch/>
        </p:blipFill>
        <p:spPr>
          <a:xfrm>
            <a:off x="11164320" y="5798160"/>
            <a:ext cx="1027440" cy="1059480"/>
          </a:xfrm>
          <a:prstGeom prst="rect">
            <a:avLst/>
          </a:prstGeom>
          <a:noFill/>
          <a:ln w="0">
            <a:noFill/>
          </a:ln>
        </p:spPr>
      </p:pic>
      <p:sp>
        <p:nvSpPr>
          <p:cNvPr id="86" name="Textfeld 5"/>
          <p:cNvSpPr/>
          <p:nvPr/>
        </p:nvSpPr>
        <p:spPr>
          <a:xfrm>
            <a:off x="457200" y="755280"/>
            <a:ext cx="8631720" cy="107576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defRPr>
            </a:pPr>
            <a:r>
              <a:rPr>
                <a:latin typeface="+mj-lt"/>
              </a:rPr>
              <a:t>Generatieve</a:t>
            </a:r>
            <a:r>
              <a:rPr>
                <a:latin typeface="Garet Book"/>
              </a:rPr>
              <a:t> </a:t>
            </a:r>
            <a:r>
              <a:rPr>
                <a:latin typeface="+mj-lt"/>
              </a:rPr>
              <a:t>AI en de esthetiek van digitaal fascisme</a:t>
            </a:r>
            <a:endParaRPr lang="nl-BE" sz="3200" b="0" u="none" strike="noStrike" dirty="0">
              <a:solidFill>
                <a:srgbClr val="000000"/>
              </a:solidFill>
              <a:effectLst/>
              <a:uFillTx/>
              <a:latin typeface="+mj-lt"/>
            </a:endParaRPr>
          </a:p>
        </p:txBody>
      </p:sp>
      <p:sp>
        <p:nvSpPr>
          <p:cNvPr id="88" name="Textfeld 12"/>
          <p:cNvSpPr/>
          <p:nvPr/>
        </p:nvSpPr>
        <p:spPr>
          <a:xfrm>
            <a:off x="686790" y="5798160"/>
            <a:ext cx="7296480" cy="42943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1100">
                <a:solidFill>
                  <a:schemeClr val="dk1"/>
                </a:solidFill>
                <a:effectLst/>
                <a:uFillTx/>
                <a:latin typeface="Garet Book"/>
              </a:defRPr>
            </a:pPr>
            <a:r>
              <a:t>Bron: </a:t>
            </a:r>
            <a:r>
              <a:rPr>
                <a:hlinkClick r:id="rId4"/>
              </a:rPr>
              <a:t>https://www.youtube.com/watch?v=nUK5Ibp0Th0</a:t>
            </a:r>
            <a:r>
              <a:t> </a:t>
            </a:r>
          </a:p>
          <a:p>
            <a:pPr defTabSz="914400">
              <a:lnSpc>
                <a:spcPct val="100000"/>
              </a:lnSpc>
              <a:defRPr sz="1100">
                <a:solidFill>
                  <a:schemeClr val="dk1"/>
                </a:solidFill>
                <a:effectLst/>
                <a:uFillTx/>
                <a:latin typeface="Garet Book"/>
              </a:defRPr>
            </a:pPr>
            <a:r>
              <a:t>Gepubliceerd op YouTube door re:publica onder de licentie CC BY-SA 4.0 </a:t>
            </a:r>
            <a:endParaRPr lang="nl-BE" sz="1100" b="0" u="none" strike="noStrike" dirty="0">
              <a:solidFill>
                <a:srgbClr val="000000"/>
              </a:solidFill>
              <a:effectLst/>
              <a:uFillTx/>
              <a:latin typeface="Arial"/>
            </a:endParaRPr>
          </a:p>
        </p:txBody>
      </p:sp>
      <p:sp>
        <p:nvSpPr>
          <p:cNvPr id="89" name="Pfeil: nach rechts 2"/>
          <p:cNvSpPr/>
          <p:nvPr/>
        </p:nvSpPr>
        <p:spPr>
          <a:xfrm>
            <a:off x="8083800" y="3167280"/>
            <a:ext cx="1536840" cy="584280"/>
          </a:xfrm>
          <a:prstGeom prst="rightArrow">
            <a:avLst>
              <a:gd name="adj1" fmla="val 50000"/>
              <a:gd name="adj2" fmla="val 50000"/>
            </a:avLst>
          </a:prstGeom>
          <a:solidFill>
            <a:srgbClr val="8F52F5"/>
          </a:solidFill>
          <a:ln>
            <a:solidFill>
              <a:srgbClr val="F4EEFE"/>
            </a:solidFill>
          </a:ln>
        </p:spPr>
        <p:style>
          <a:lnRef idx="3">
            <a:schemeClr val="lt1"/>
          </a:lnRef>
          <a:fillRef idx="1">
            <a:schemeClr val="accent6"/>
          </a:fillRef>
          <a:effectRef idx="1">
            <a:schemeClr val="accent6"/>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pic>
        <p:nvPicPr>
          <p:cNvPr id="2" name="Onlinemedien 1" title="[EN] re:publica 25: Roland Meyer - Generative AI and the aesthetics of digital fascism">
            <a:hlinkClick r:id="" action="ppaction://media"/>
            <a:extLst>
              <a:ext uri="{FF2B5EF4-FFF2-40B4-BE49-F238E27FC236}">
                <a16:creationId xmlns:a16="http://schemas.microsoft.com/office/drawing/2014/main" id="{40746DC7-F941-730E-D862-42185471C0FF}"/>
              </a:ext>
            </a:extLst>
          </p:cNvPr>
          <p:cNvPicPr>
            <a:picLocks noRot="1" noChangeAspect="1"/>
          </p:cNvPicPr>
          <p:nvPr>
            <a:videoFile r:link="rId1"/>
          </p:nvPr>
        </p:nvPicPr>
        <p:blipFill>
          <a:blip r:embed="rId5"/>
          <a:stretch>
            <a:fillRect/>
          </a:stretch>
        </p:blipFill>
        <p:spPr>
          <a:xfrm>
            <a:off x="777240" y="1838070"/>
            <a:ext cx="6743700" cy="3807212"/>
          </a:xfrm>
          <a:prstGeom prst="rect">
            <a:avLst/>
          </a:prstGeom>
        </p:spPr>
      </p:pic>
      <p:pic>
        <p:nvPicPr>
          <p:cNvPr id="4" name="Grafik 3">
            <a:extLst>
              <a:ext uri="{FF2B5EF4-FFF2-40B4-BE49-F238E27FC236}">
                <a16:creationId xmlns:a16="http://schemas.microsoft.com/office/drawing/2014/main" id="{0538D2C9-D461-E841-A420-9AD1FCA482F3}"/>
              </a:ext>
            </a:extLst>
          </p:cNvPr>
          <p:cNvPicPr>
            <a:picLocks noChangeAspect="1"/>
          </p:cNvPicPr>
          <p:nvPr/>
        </p:nvPicPr>
        <p:blipFill>
          <a:blip r:embed="rId6"/>
          <a:stretch>
            <a:fillRect/>
          </a:stretch>
        </p:blipFill>
        <p:spPr>
          <a:xfrm>
            <a:off x="10177389" y="2539800"/>
            <a:ext cx="1832741" cy="18392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92" name="Rechteck 10"/>
          <p:cNvSpPr/>
          <p:nvPr/>
        </p:nvSpPr>
        <p:spPr>
          <a:xfrm>
            <a:off x="9856440" y="496800"/>
            <a:ext cx="2335320"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93" name="Grafik 1"/>
          <p:cNvPicPr/>
          <p:nvPr/>
        </p:nvPicPr>
        <p:blipFill>
          <a:blip r:embed="rId2"/>
          <a:stretch/>
        </p:blipFill>
        <p:spPr>
          <a:xfrm>
            <a:off x="11164320" y="5798160"/>
            <a:ext cx="1027440" cy="1059480"/>
          </a:xfrm>
          <a:prstGeom prst="rect">
            <a:avLst/>
          </a:prstGeom>
          <a:noFill/>
          <a:ln w="0">
            <a:noFill/>
          </a:ln>
        </p:spPr>
      </p:pic>
      <p:sp>
        <p:nvSpPr>
          <p:cNvPr id="94" name="Textfeld 5"/>
          <p:cNvSpPr/>
          <p:nvPr/>
        </p:nvSpPr>
        <p:spPr>
          <a:xfrm>
            <a:off x="457200" y="755280"/>
            <a:ext cx="8884920" cy="58428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sz="3200" b="1">
                <a:solidFill>
                  <a:schemeClr val="dk1"/>
                </a:solidFill>
                <a:effectLst/>
                <a:uFillTx/>
                <a:latin typeface="Garet Heavy"/>
              </a:defRPr>
            </a:pPr>
            <a:r>
              <a:rPr dirty="0" err="1"/>
              <a:t>Herinnering</a:t>
            </a:r>
            <a:r>
              <a:rPr dirty="0"/>
              <a:t>: </a:t>
            </a:r>
            <a:r>
              <a:rPr dirty="0" err="1"/>
              <a:t>observatiemaatregel</a:t>
            </a:r>
            <a:endParaRPr lang="nl-BE" sz="3200" b="0" u="none" strike="noStrike" dirty="0">
              <a:solidFill>
                <a:srgbClr val="000000"/>
              </a:solidFill>
              <a:effectLst/>
              <a:uFillTx/>
              <a:latin typeface="Arial"/>
            </a:endParaRPr>
          </a:p>
        </p:txBody>
      </p:sp>
      <p:sp>
        <p:nvSpPr>
          <p:cNvPr id="95" name="PlaceHolder 1"/>
          <p:cNvSpPr>
            <a:spLocks noGrp="1"/>
          </p:cNvSpPr>
          <p:nvPr>
            <p:ph/>
          </p:nvPr>
        </p:nvSpPr>
        <p:spPr>
          <a:xfrm>
            <a:off x="1063080" y="3948480"/>
            <a:ext cx="7175160" cy="123588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defRPr sz="2000">
                <a:solidFill>
                  <a:schemeClr val="dk1"/>
                </a:solidFill>
                <a:effectLst/>
                <a:uFillTx/>
                <a:latin typeface="Garet Book"/>
                <a:ea typeface="Garet Book"/>
              </a:defRPr>
            </a:pPr>
            <a:r>
              <a:t>Maak aantekeningen om na het bekijken van de video in kleine groepen de volgende leidraadvragen te beantwoorden:</a:t>
            </a:r>
            <a:endParaRPr lang="de-DE" sz="2000" b="0" u="none" strike="noStrike" dirty="0">
              <a:solidFill>
                <a:schemeClr val="dk1"/>
              </a:solidFill>
              <a:effectLst/>
              <a:uFillTx/>
              <a:latin typeface="Garet Book"/>
            </a:endParaRPr>
          </a:p>
          <a:p>
            <a:pPr indent="0" defTabSz="914400">
              <a:lnSpc>
                <a:spcPct val="90000"/>
              </a:lnSpc>
              <a:spcBef>
                <a:spcPts val="1001"/>
              </a:spcBef>
              <a:buNone/>
              <a:tabLst>
                <a:tab pos="0" algn="l"/>
              </a:tabLst>
              <a:defRPr sz="2000" b="1">
                <a:solidFill>
                  <a:schemeClr val="dk1"/>
                </a:solidFill>
                <a:effectLst/>
                <a:uFillTx/>
                <a:latin typeface="Garet Book"/>
                <a:ea typeface="Garet Book"/>
              </a:defRPr>
            </a:pPr>
            <a:r>
              <a:t>1. Zijn AI-systemen neutraal en objectief? Waarom?</a:t>
            </a:r>
            <a:br>
              <a:rPr sz="2000" dirty="0"/>
            </a:br>
            <a:r>
              <a:t>2. Welke machtsverhoudingen zijn er op het gebied van AI?</a:t>
            </a:r>
            <a:br>
              <a:rPr sz="2000" dirty="0"/>
            </a:br>
            <a:r>
              <a:t>3. Leg in je eigen woorden uit waarom AI kan worden gezien als een 'politiek project'. </a:t>
            </a:r>
            <a:endParaRPr lang="de-DE" sz="2000" b="0" u="none" strike="noStrike" dirty="0">
              <a:solidFill>
                <a:schemeClr val="dk1"/>
              </a:solidFill>
              <a:effectLst/>
              <a:uFillTx/>
              <a:latin typeface="Garet Book"/>
            </a:endParaRPr>
          </a:p>
        </p:txBody>
      </p:sp>
      <p:sp>
        <p:nvSpPr>
          <p:cNvPr id="96" name="Inhaltsplatzhalter 2"/>
          <p:cNvSpPr/>
          <p:nvPr/>
        </p:nvSpPr>
        <p:spPr>
          <a:xfrm>
            <a:off x="9959040" y="784200"/>
            <a:ext cx="2130120" cy="354240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defRPr sz="2000" b="1">
                <a:solidFill>
                  <a:schemeClr val="dk1"/>
                </a:solidFill>
                <a:effectLst/>
                <a:uFillTx/>
                <a:latin typeface="Garet Book"/>
              </a:defRPr>
            </a:pPr>
            <a:r>
              <a:rPr dirty="0"/>
              <a:t>Prof. dr. Roland Meyer:</a:t>
            </a:r>
            <a:endParaRPr lang="nl-BE" sz="20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2000">
                <a:solidFill>
                  <a:schemeClr val="dk1"/>
                </a:solidFill>
                <a:effectLst/>
                <a:uFillTx/>
                <a:latin typeface="Garet Book"/>
              </a:defRPr>
            </a:pPr>
            <a:r>
              <a:rPr dirty="0" err="1"/>
              <a:t>Hoogleraar</a:t>
            </a:r>
            <a:r>
              <a:rPr dirty="0"/>
              <a:t> </a:t>
            </a:r>
            <a:r>
              <a:rPr dirty="0" err="1"/>
              <a:t>aan</a:t>
            </a:r>
            <a:r>
              <a:rPr dirty="0"/>
              <a:t> de Universiteit van Zürich, </a:t>
            </a:r>
            <a:r>
              <a:rPr dirty="0" err="1"/>
              <a:t>Zwitserland</a:t>
            </a:r>
            <a:endParaRPr lang="nl-BE" sz="20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2000">
                <a:solidFill>
                  <a:schemeClr val="dk1"/>
                </a:solidFill>
                <a:effectLst/>
                <a:uFillTx/>
                <a:latin typeface="Garet Book"/>
              </a:defRPr>
            </a:pPr>
            <a:r>
              <a:rPr dirty="0" err="1"/>
              <a:t>Beeld</a:t>
            </a:r>
            <a:r>
              <a:rPr dirty="0"/>
              <a:t>- </a:t>
            </a:r>
            <a:r>
              <a:rPr dirty="0" err="1"/>
              <a:t>en</a:t>
            </a:r>
            <a:r>
              <a:rPr dirty="0"/>
              <a:t> </a:t>
            </a:r>
            <a:r>
              <a:rPr dirty="0" err="1"/>
              <a:t>mediastudioso</a:t>
            </a:r>
            <a:endParaRPr lang="nl-BE" sz="20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2000">
                <a:solidFill>
                  <a:schemeClr val="dk1"/>
                </a:solidFill>
                <a:effectLst/>
                <a:uFillTx/>
                <a:latin typeface="Garet Book"/>
              </a:defRPr>
            </a:pPr>
            <a:r>
              <a:rPr dirty="0"/>
              <a:t>De </a:t>
            </a:r>
            <a:r>
              <a:rPr dirty="0" err="1"/>
              <a:t>lezing</a:t>
            </a:r>
            <a:r>
              <a:rPr dirty="0"/>
              <a:t> </a:t>
            </a:r>
            <a:r>
              <a:rPr dirty="0" err="1"/>
              <a:t>werd</a:t>
            </a:r>
            <a:r>
              <a:rPr dirty="0"/>
              <a:t> </a:t>
            </a:r>
            <a:r>
              <a:rPr dirty="0" err="1"/>
              <a:t>gehouden</a:t>
            </a:r>
            <a:r>
              <a:rPr dirty="0"/>
              <a:t> op de </a:t>
            </a:r>
            <a:r>
              <a:rPr dirty="0" err="1"/>
              <a:t>Duitse</a:t>
            </a:r>
            <a:r>
              <a:rPr dirty="0"/>
              <a:t> </a:t>
            </a:r>
            <a:r>
              <a:rPr dirty="0" err="1"/>
              <a:t>mediaconferentie</a:t>
            </a:r>
            <a:r>
              <a:rPr dirty="0"/>
              <a:t> </a:t>
            </a:r>
            <a:r>
              <a:rPr dirty="0" err="1"/>
              <a:t>re:publica</a:t>
            </a:r>
            <a:r>
              <a:rPr dirty="0"/>
              <a:t> 25</a:t>
            </a:r>
            <a:endParaRPr lang="nl-BE" sz="2000" b="0" u="none" strike="noStrike" dirty="0">
              <a:solidFill>
                <a:srgbClr val="000000"/>
              </a:solidFill>
              <a:effectLst/>
              <a:uFillTx/>
              <a:latin typeface="Arial"/>
            </a:endParaRPr>
          </a:p>
        </p:txBody>
      </p:sp>
      <p:sp>
        <p:nvSpPr>
          <p:cNvPr id="97" name="Textfeld 12"/>
          <p:cNvSpPr/>
          <p:nvPr/>
        </p:nvSpPr>
        <p:spPr>
          <a:xfrm>
            <a:off x="1063080" y="1673280"/>
            <a:ext cx="7175160" cy="162976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2000">
                <a:solidFill>
                  <a:schemeClr val="dk1"/>
                </a:solidFill>
                <a:effectLst/>
                <a:uFillTx/>
                <a:latin typeface="Garet Book"/>
              </a:defRPr>
            </a:pPr>
            <a:r>
              <a:t>Bekijk de lezing van prof. dr. Roland Meyer over AI en digitaal fascisme. De lezing is oorspronkelijk in het Duits gehouden en is in het Engels nagesynchroniseerd. Als je de voorkeur geeft aan een andere taal, kun je automatisch gegenereerde ondertitels voor de lezing gebruiken. Er is ook een Duitstalige audioversie online beschikbaar.</a:t>
            </a:r>
            <a:endParaRPr lang="nl-BE" sz="2000" b="0" u="none" strike="noStrike" dirty="0">
              <a:solidFill>
                <a:srgbClr val="000000"/>
              </a:solidFill>
              <a:effectLst/>
              <a:uFillTx/>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8"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99" name="Grafik 1"/>
          <p:cNvPicPr/>
          <p:nvPr/>
        </p:nvPicPr>
        <p:blipFill>
          <a:blip r:embed="rId2"/>
          <a:stretch/>
        </p:blipFill>
        <p:spPr>
          <a:xfrm>
            <a:off x="11164320" y="5798160"/>
            <a:ext cx="1027440" cy="1059480"/>
          </a:xfrm>
          <a:prstGeom prst="rect">
            <a:avLst/>
          </a:prstGeom>
          <a:noFill/>
          <a:ln w="0">
            <a:noFill/>
          </a:ln>
        </p:spPr>
      </p:pic>
      <p:sp>
        <p:nvSpPr>
          <p:cNvPr id="100" name="Textfeld 5"/>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Discoursanalyse</a:t>
            </a:r>
            <a:endParaRPr lang="nl-BE" sz="3200" b="0" u="none" strike="noStrike">
              <a:solidFill>
                <a:srgbClr val="000000"/>
              </a:solidFill>
              <a:effectLst/>
              <a:uFillTx/>
              <a:latin typeface="Arial"/>
            </a:endParaRPr>
          </a:p>
        </p:txBody>
      </p:sp>
      <p:sp>
        <p:nvSpPr>
          <p:cNvPr id="101" name="Rechteck 8"/>
          <p:cNvSpPr/>
          <p:nvPr/>
        </p:nvSpPr>
        <p:spPr>
          <a:xfrm>
            <a:off x="-360" y="3397792"/>
            <a:ext cx="12191760" cy="3956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tabLst>
                <a:tab pos="0" algn="l"/>
              </a:tabLst>
            </a:pPr>
            <a:endParaRPr lang="de-DE" sz="1800" b="0" u="none" strike="noStrike">
              <a:solidFill>
                <a:srgbClr val="C5D3F3"/>
              </a:solidFill>
              <a:effectLst/>
              <a:uFillTx/>
              <a:latin typeface="Times New Roman"/>
            </a:endParaRPr>
          </a:p>
        </p:txBody>
      </p:sp>
      <p:sp>
        <p:nvSpPr>
          <p:cNvPr id="102" name="Rechteck 9"/>
          <p:cNvSpPr/>
          <p:nvPr/>
        </p:nvSpPr>
        <p:spPr>
          <a:xfrm>
            <a:off x="0" y="1458720"/>
            <a:ext cx="12191760" cy="3956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tabLst>
                <a:tab pos="0" algn="l"/>
              </a:tabLst>
            </a:pPr>
            <a:endParaRPr lang="de-DE" sz="1800" b="0" u="none" strike="noStrike">
              <a:solidFill>
                <a:srgbClr val="C5D3F3"/>
              </a:solidFill>
              <a:effectLst/>
              <a:uFillTx/>
              <a:latin typeface="Times New Roman"/>
            </a:endParaRPr>
          </a:p>
        </p:txBody>
      </p:sp>
      <p:sp>
        <p:nvSpPr>
          <p:cNvPr id="103" name="PlaceHolder 1"/>
          <p:cNvSpPr>
            <a:spLocks noGrp="1"/>
          </p:cNvSpPr>
          <p:nvPr>
            <p:ph/>
          </p:nvPr>
        </p:nvSpPr>
        <p:spPr>
          <a:xfrm>
            <a:off x="457200" y="1453680"/>
            <a:ext cx="11518560" cy="1810080"/>
          </a:xfrm>
          <a:prstGeom prst="rect">
            <a:avLst/>
          </a:prstGeom>
          <a:noFill/>
          <a:ln w="0">
            <a:noFill/>
          </a:ln>
        </p:spPr>
        <p:txBody>
          <a:bodyPr lIns="91440" tIns="45720" rIns="91440" bIns="45720" anchor="t">
            <a:normAutofit/>
          </a:bodyPr>
          <a:lstStyle/>
          <a:p>
            <a:pPr indent="0" defTabSz="914400">
              <a:lnSpc>
                <a:spcPct val="100000"/>
              </a:lnSpc>
              <a:spcBef>
                <a:spcPts val="1001"/>
              </a:spcBef>
              <a:buNone/>
              <a:tabLst>
                <a:tab pos="0" algn="l"/>
              </a:tabLst>
              <a:defRPr>
                <a:solidFill>
                  <a:schemeClr val="accent4"/>
                </a:solidFill>
                <a:effectLst/>
                <a:uFillTx/>
                <a:latin typeface="Garet Heavy"/>
              </a:defRPr>
            </a:pPr>
            <a:r>
              <a:rPr sz="2400" dirty="0" err="1"/>
              <a:t>Maatregel</a:t>
            </a:r>
            <a:r>
              <a:rPr sz="2000" dirty="0"/>
              <a:t>:</a:t>
            </a:r>
            <a:endParaRPr lang="de-DE" sz="2000" b="0" u="none" strike="noStrike" dirty="0">
              <a:solidFill>
                <a:schemeClr val="dk1"/>
              </a:solidFill>
              <a:effectLst/>
              <a:uFillTx/>
              <a:latin typeface="Garet Book"/>
            </a:endParaRPr>
          </a:p>
          <a:p>
            <a:pPr indent="0" defTabSz="914400">
              <a:lnSpc>
                <a:spcPct val="100000"/>
              </a:lnSpc>
              <a:spcBef>
                <a:spcPts val="1001"/>
              </a:spcBef>
              <a:buNone/>
              <a:tabLst>
                <a:tab pos="0" algn="l"/>
              </a:tabLst>
              <a:defRPr sz="2000">
                <a:solidFill>
                  <a:schemeClr val="dk1"/>
                </a:solidFill>
                <a:effectLst/>
                <a:uFillTx/>
                <a:latin typeface="Garet Book"/>
              </a:defRPr>
            </a:pPr>
            <a:r>
              <a:rPr dirty="0" err="1"/>
              <a:t>Voer</a:t>
            </a:r>
            <a:r>
              <a:rPr dirty="0"/>
              <a:t> in </a:t>
            </a:r>
            <a:r>
              <a:rPr dirty="0" err="1"/>
              <a:t>kleine</a:t>
            </a:r>
            <a:r>
              <a:rPr dirty="0"/>
              <a:t> </a:t>
            </a:r>
            <a:r>
              <a:rPr dirty="0" err="1"/>
              <a:t>groepen</a:t>
            </a:r>
            <a:r>
              <a:rPr dirty="0"/>
              <a:t> </a:t>
            </a:r>
            <a:r>
              <a:rPr dirty="0" err="1"/>
              <a:t>een</a:t>
            </a:r>
            <a:r>
              <a:rPr dirty="0"/>
              <a:t> </a:t>
            </a:r>
            <a:r>
              <a:rPr dirty="0" err="1"/>
              <a:t>verkorte</a:t>
            </a:r>
            <a:r>
              <a:rPr dirty="0"/>
              <a:t> </a:t>
            </a:r>
            <a:r>
              <a:rPr dirty="0" err="1"/>
              <a:t>discoursanalyse</a:t>
            </a:r>
            <a:r>
              <a:rPr dirty="0"/>
              <a:t> </a:t>
            </a:r>
            <a:r>
              <a:rPr dirty="0" err="1"/>
              <a:t>uit</a:t>
            </a:r>
            <a:r>
              <a:rPr dirty="0"/>
              <a:t>. Jullie </a:t>
            </a:r>
            <a:r>
              <a:rPr dirty="0" err="1"/>
              <a:t>kunnen</a:t>
            </a:r>
            <a:r>
              <a:rPr dirty="0"/>
              <a:t> de </a:t>
            </a:r>
            <a:r>
              <a:rPr dirty="0" err="1"/>
              <a:t>werkzaamheden</a:t>
            </a:r>
            <a:r>
              <a:rPr dirty="0"/>
              <a:t> </a:t>
            </a:r>
            <a:r>
              <a:rPr dirty="0" err="1"/>
              <a:t>verdelen</a:t>
            </a:r>
            <a:r>
              <a:rPr dirty="0"/>
              <a:t> over de </a:t>
            </a:r>
            <a:r>
              <a:rPr dirty="0" err="1"/>
              <a:t>leden</a:t>
            </a:r>
            <a:r>
              <a:rPr dirty="0"/>
              <a:t> van </a:t>
            </a:r>
            <a:r>
              <a:rPr dirty="0" err="1"/>
              <a:t>jullie</a:t>
            </a:r>
            <a:r>
              <a:rPr dirty="0"/>
              <a:t> </a:t>
            </a:r>
            <a:r>
              <a:rPr dirty="0" err="1"/>
              <a:t>groep</a:t>
            </a:r>
            <a:r>
              <a:rPr dirty="0"/>
              <a:t>. Zorg </a:t>
            </a:r>
            <a:r>
              <a:rPr dirty="0" err="1"/>
              <a:t>ervoor</a:t>
            </a:r>
            <a:r>
              <a:rPr dirty="0"/>
              <a:t> </a:t>
            </a:r>
            <a:r>
              <a:rPr dirty="0" err="1"/>
              <a:t>dat</a:t>
            </a:r>
            <a:r>
              <a:rPr dirty="0"/>
              <a:t> </a:t>
            </a:r>
            <a:r>
              <a:rPr dirty="0" err="1"/>
              <a:t>jullie</a:t>
            </a:r>
            <a:r>
              <a:rPr dirty="0"/>
              <a:t> </a:t>
            </a:r>
            <a:r>
              <a:rPr dirty="0" err="1"/>
              <a:t>aan</a:t>
            </a:r>
            <a:r>
              <a:rPr dirty="0"/>
              <a:t> het </a:t>
            </a:r>
            <a:r>
              <a:rPr dirty="0" err="1"/>
              <a:t>einde</a:t>
            </a:r>
            <a:r>
              <a:rPr dirty="0"/>
              <a:t> wat </a:t>
            </a:r>
            <a:r>
              <a:rPr dirty="0" err="1"/>
              <a:t>tijd</a:t>
            </a:r>
            <a:r>
              <a:rPr dirty="0"/>
              <a:t> </a:t>
            </a:r>
            <a:r>
              <a:rPr dirty="0" err="1"/>
              <a:t>reserveren</a:t>
            </a:r>
            <a:r>
              <a:rPr dirty="0"/>
              <a:t> om </a:t>
            </a:r>
            <a:r>
              <a:rPr dirty="0" err="1"/>
              <a:t>jullie</a:t>
            </a:r>
            <a:r>
              <a:rPr dirty="0"/>
              <a:t> </a:t>
            </a:r>
            <a:r>
              <a:rPr dirty="0" err="1"/>
              <a:t>resultaten</a:t>
            </a:r>
            <a:r>
              <a:rPr dirty="0"/>
              <a:t> </a:t>
            </a:r>
            <a:r>
              <a:rPr dirty="0" err="1"/>
              <a:t>samen</a:t>
            </a:r>
            <a:r>
              <a:rPr dirty="0"/>
              <a:t> </a:t>
            </a:r>
            <a:r>
              <a:rPr dirty="0" err="1"/>
              <a:t>te</a:t>
            </a:r>
            <a:r>
              <a:rPr dirty="0"/>
              <a:t> </a:t>
            </a:r>
            <a:r>
              <a:rPr dirty="0" err="1"/>
              <a:t>vatten</a:t>
            </a:r>
            <a:r>
              <a:rPr dirty="0"/>
              <a:t> </a:t>
            </a:r>
            <a:r>
              <a:rPr dirty="0" err="1"/>
              <a:t>voordat</a:t>
            </a:r>
            <a:r>
              <a:rPr dirty="0"/>
              <a:t> </a:t>
            </a:r>
            <a:r>
              <a:rPr dirty="0" err="1"/>
              <a:t>jullie</a:t>
            </a:r>
            <a:r>
              <a:rPr dirty="0"/>
              <a:t> ze met de hele </a:t>
            </a:r>
            <a:r>
              <a:rPr dirty="0" err="1"/>
              <a:t>klas</a:t>
            </a:r>
            <a:r>
              <a:rPr dirty="0"/>
              <a:t> </a:t>
            </a:r>
            <a:r>
              <a:rPr dirty="0" err="1"/>
              <a:t>delen</a:t>
            </a:r>
            <a:r>
              <a:rPr dirty="0"/>
              <a:t>. </a:t>
            </a:r>
            <a:r>
              <a:rPr dirty="0" err="1"/>
              <a:t>Gebruik</a:t>
            </a:r>
            <a:r>
              <a:rPr dirty="0"/>
              <a:t> de </a:t>
            </a:r>
            <a:r>
              <a:rPr dirty="0" err="1"/>
              <a:t>volgende</a:t>
            </a:r>
            <a:r>
              <a:rPr dirty="0"/>
              <a:t> </a:t>
            </a:r>
            <a:r>
              <a:rPr dirty="0" err="1"/>
              <a:t>stappen</a:t>
            </a:r>
            <a:r>
              <a:rPr dirty="0"/>
              <a:t> </a:t>
            </a:r>
            <a:r>
              <a:rPr dirty="0" err="1"/>
              <a:t>als</a:t>
            </a:r>
            <a:r>
              <a:rPr dirty="0"/>
              <a:t> </a:t>
            </a:r>
            <a:r>
              <a:rPr dirty="0" err="1"/>
              <a:t>leidraad</a:t>
            </a:r>
            <a:r>
              <a:rPr dirty="0"/>
              <a:t>:</a:t>
            </a:r>
            <a:endParaRPr lang="de-DE" sz="2000" b="0" u="none" strike="noStrike" dirty="0">
              <a:solidFill>
                <a:schemeClr val="dk1"/>
              </a:solidFill>
              <a:effectLst/>
              <a:uFillTx/>
              <a:latin typeface="Garet Book"/>
            </a:endParaRPr>
          </a:p>
        </p:txBody>
      </p:sp>
      <p:sp>
        <p:nvSpPr>
          <p:cNvPr id="104" name="Inhaltsplatzhalter 2"/>
          <p:cNvSpPr/>
          <p:nvPr/>
        </p:nvSpPr>
        <p:spPr>
          <a:xfrm>
            <a:off x="457200" y="3356624"/>
            <a:ext cx="11518560" cy="3298175"/>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spcBef>
                <a:spcPts val="1001"/>
              </a:spcBef>
              <a:tabLst>
                <a:tab pos="0" algn="l"/>
              </a:tabLst>
              <a:defRPr>
                <a:solidFill>
                  <a:schemeClr val="accent4"/>
                </a:solidFill>
                <a:effectLst/>
                <a:uFillTx/>
                <a:latin typeface="Garet Heavy"/>
              </a:defRPr>
            </a:pPr>
            <a:r>
              <a:rPr sz="2400" dirty="0" err="1"/>
              <a:t>Werkstappen</a:t>
            </a:r>
            <a:r>
              <a:rPr sz="2600" dirty="0"/>
              <a:t>:</a:t>
            </a:r>
            <a:endParaRPr lang="nl-BE" sz="2600" b="0" u="none" strike="noStrike" dirty="0">
              <a:solidFill>
                <a:srgbClr val="000000"/>
              </a:solidFill>
              <a:effectLst/>
              <a:uFillTx/>
              <a:latin typeface="Arial"/>
            </a:endParaRPr>
          </a:p>
          <a:p>
            <a:pPr marL="457200" indent="-457200" defTabSz="914400">
              <a:lnSpc>
                <a:spcPct val="90000"/>
              </a:lnSpc>
              <a:spcBef>
                <a:spcPts val="1001"/>
              </a:spcBef>
              <a:buClr>
                <a:srgbClr val="0B163B"/>
              </a:buClr>
              <a:buFont typeface="Garet Heavy"/>
              <a:buAutoNum type="arabicPeriod"/>
              <a:tabLst>
                <a:tab pos="0" algn="l"/>
              </a:tabLst>
              <a:defRPr sz="2000">
                <a:solidFill>
                  <a:schemeClr val="dk1"/>
                </a:solidFill>
                <a:effectLst/>
                <a:uFillTx/>
                <a:latin typeface="Garet Book"/>
              </a:defRPr>
            </a:pPr>
            <a:r>
              <a:rPr dirty="0" err="1"/>
              <a:t>Zoeken</a:t>
            </a:r>
            <a:r>
              <a:rPr dirty="0"/>
              <a:t> </a:t>
            </a:r>
            <a:r>
              <a:rPr dirty="0" err="1"/>
              <a:t>naar</a:t>
            </a:r>
            <a:r>
              <a:rPr dirty="0"/>
              <a:t> </a:t>
            </a:r>
            <a:r>
              <a:rPr dirty="0" err="1"/>
              <a:t>sleutelwoorden</a:t>
            </a:r>
            <a:r>
              <a:rPr dirty="0"/>
              <a:t>: Welke </a:t>
            </a:r>
            <a:r>
              <a:rPr dirty="0" err="1"/>
              <a:t>woorden</a:t>
            </a:r>
            <a:r>
              <a:rPr dirty="0"/>
              <a:t>/</a:t>
            </a:r>
            <a:r>
              <a:rPr dirty="0" err="1"/>
              <a:t>onderwerpen</a:t>
            </a:r>
            <a:r>
              <a:rPr dirty="0"/>
              <a:t> </a:t>
            </a:r>
            <a:r>
              <a:rPr dirty="0" err="1"/>
              <a:t>komen</a:t>
            </a:r>
            <a:r>
              <a:rPr dirty="0"/>
              <a:t> </a:t>
            </a:r>
            <a:r>
              <a:rPr dirty="0" err="1"/>
              <a:t>herhaaldelijk</a:t>
            </a:r>
            <a:r>
              <a:rPr dirty="0"/>
              <a:t> </a:t>
            </a:r>
            <a:r>
              <a:rPr dirty="0" err="1"/>
              <a:t>voor</a:t>
            </a:r>
            <a:r>
              <a:rPr dirty="0"/>
              <a:t>?</a:t>
            </a:r>
            <a:endParaRPr lang="nl-BE" sz="2000" b="0" u="none" strike="noStrike" dirty="0">
              <a:solidFill>
                <a:srgbClr val="000000"/>
              </a:solidFill>
              <a:effectLst/>
              <a:uFillTx/>
              <a:latin typeface="Arial"/>
            </a:endParaRPr>
          </a:p>
          <a:p>
            <a:pPr marL="457200" indent="-457200" defTabSz="914400">
              <a:lnSpc>
                <a:spcPct val="90000"/>
              </a:lnSpc>
              <a:spcBef>
                <a:spcPts val="1001"/>
              </a:spcBef>
              <a:buClr>
                <a:srgbClr val="0B163B"/>
              </a:buClr>
              <a:buFont typeface="Garet Heavy"/>
              <a:buAutoNum type="arabicPeriod"/>
              <a:tabLst>
                <a:tab pos="0" algn="l"/>
              </a:tabLst>
              <a:defRPr sz="2000">
                <a:solidFill>
                  <a:schemeClr val="dk1"/>
                </a:solidFill>
                <a:effectLst/>
                <a:uFillTx/>
                <a:latin typeface="Garet Book"/>
              </a:defRPr>
            </a:pPr>
            <a:r>
              <a:rPr dirty="0"/>
              <a:t>Herken </a:t>
            </a:r>
            <a:r>
              <a:rPr dirty="0" err="1"/>
              <a:t>argumentatiepatronen</a:t>
            </a:r>
            <a:r>
              <a:rPr dirty="0"/>
              <a:t>: Welke </a:t>
            </a:r>
            <a:r>
              <a:rPr dirty="0" err="1"/>
              <a:t>argumenten</a:t>
            </a:r>
            <a:r>
              <a:rPr dirty="0"/>
              <a:t> </a:t>
            </a:r>
            <a:r>
              <a:rPr dirty="0" err="1"/>
              <a:t>worden</a:t>
            </a:r>
            <a:r>
              <a:rPr dirty="0"/>
              <a:t> </a:t>
            </a:r>
            <a:r>
              <a:rPr dirty="0" err="1"/>
              <a:t>gebruikt</a:t>
            </a:r>
            <a:r>
              <a:rPr dirty="0"/>
              <a:t> om </a:t>
            </a:r>
            <a:r>
              <a:rPr dirty="0" err="1"/>
              <a:t>iets</a:t>
            </a:r>
            <a:r>
              <a:rPr dirty="0"/>
              <a:t> </a:t>
            </a:r>
            <a:r>
              <a:rPr dirty="0" err="1"/>
              <a:t>uit</a:t>
            </a:r>
            <a:r>
              <a:rPr dirty="0"/>
              <a:t> </a:t>
            </a:r>
            <a:r>
              <a:rPr dirty="0" err="1"/>
              <a:t>te</a:t>
            </a:r>
            <a:r>
              <a:rPr dirty="0"/>
              <a:t> </a:t>
            </a:r>
            <a:r>
              <a:rPr dirty="0" err="1"/>
              <a:t>leggen</a:t>
            </a:r>
            <a:r>
              <a:rPr dirty="0"/>
              <a:t> of </a:t>
            </a:r>
            <a:r>
              <a:rPr dirty="0" err="1"/>
              <a:t>te</a:t>
            </a:r>
            <a:r>
              <a:rPr dirty="0"/>
              <a:t> </a:t>
            </a:r>
            <a:r>
              <a:rPr dirty="0" err="1"/>
              <a:t>rechtvaardigen</a:t>
            </a:r>
            <a:r>
              <a:rPr dirty="0"/>
              <a:t>?</a:t>
            </a:r>
            <a:endParaRPr lang="nl-BE" sz="2000" b="0" u="none" strike="noStrike" dirty="0">
              <a:solidFill>
                <a:srgbClr val="000000"/>
              </a:solidFill>
              <a:effectLst/>
              <a:uFillTx/>
              <a:latin typeface="Arial"/>
            </a:endParaRPr>
          </a:p>
          <a:p>
            <a:pPr marL="457200" indent="-457200" defTabSz="914400">
              <a:lnSpc>
                <a:spcPct val="90000"/>
              </a:lnSpc>
              <a:spcBef>
                <a:spcPts val="1001"/>
              </a:spcBef>
              <a:buClr>
                <a:srgbClr val="0B163B"/>
              </a:buClr>
              <a:buFont typeface="Garet Heavy"/>
              <a:buAutoNum type="arabicPeriod"/>
              <a:tabLst>
                <a:tab pos="0" algn="l"/>
              </a:tabLst>
              <a:defRPr sz="2000">
                <a:solidFill>
                  <a:schemeClr val="dk1"/>
                </a:solidFill>
                <a:effectLst/>
                <a:uFillTx/>
                <a:latin typeface="Garet Book"/>
              </a:defRPr>
            </a:pPr>
            <a:r>
              <a:rPr dirty="0" err="1"/>
              <a:t>Identificeer</a:t>
            </a:r>
            <a:r>
              <a:rPr dirty="0"/>
              <a:t> </a:t>
            </a:r>
            <a:r>
              <a:rPr dirty="0" err="1"/>
              <a:t>uitsluitingsmechanismen</a:t>
            </a:r>
            <a:r>
              <a:rPr dirty="0"/>
              <a:t>: Welke </a:t>
            </a:r>
            <a:r>
              <a:rPr dirty="0" err="1"/>
              <a:t>perspectieven</a:t>
            </a:r>
            <a:r>
              <a:rPr dirty="0"/>
              <a:t> </a:t>
            </a:r>
            <a:r>
              <a:rPr dirty="0" err="1"/>
              <a:t>ontbreken</a:t>
            </a:r>
            <a:r>
              <a:rPr dirty="0"/>
              <a:t>? Wie </a:t>
            </a:r>
            <a:r>
              <a:rPr dirty="0" err="1"/>
              <a:t>wordt</a:t>
            </a:r>
            <a:r>
              <a:rPr dirty="0"/>
              <a:t> er </a:t>
            </a:r>
            <a:r>
              <a:rPr dirty="0" err="1"/>
              <a:t>niet</a:t>
            </a:r>
            <a:r>
              <a:rPr dirty="0"/>
              <a:t> </a:t>
            </a:r>
            <a:r>
              <a:rPr dirty="0" err="1"/>
              <a:t>gehoord</a:t>
            </a:r>
            <a:r>
              <a:rPr dirty="0"/>
              <a:t>?</a:t>
            </a:r>
            <a:endParaRPr lang="nl-BE" sz="2000" b="0" u="none" strike="noStrike" dirty="0">
              <a:solidFill>
                <a:srgbClr val="000000"/>
              </a:solidFill>
              <a:effectLst/>
              <a:uFillTx/>
              <a:latin typeface="Arial"/>
            </a:endParaRPr>
          </a:p>
          <a:p>
            <a:pPr marL="457200" indent="-457200" defTabSz="914400">
              <a:lnSpc>
                <a:spcPct val="90000"/>
              </a:lnSpc>
              <a:spcBef>
                <a:spcPts val="1001"/>
              </a:spcBef>
              <a:buClr>
                <a:srgbClr val="0B163B"/>
              </a:buClr>
              <a:buFont typeface="Garet Heavy"/>
              <a:buAutoNum type="arabicPeriod"/>
              <a:tabLst>
                <a:tab pos="0" algn="l"/>
              </a:tabLst>
              <a:defRPr sz="2000">
                <a:solidFill>
                  <a:schemeClr val="dk1"/>
                </a:solidFill>
                <a:effectLst/>
                <a:uFillTx/>
                <a:latin typeface="Garet Book"/>
              </a:defRPr>
            </a:pPr>
            <a:r>
              <a:rPr dirty="0" err="1"/>
              <a:t>Onderzoek</a:t>
            </a:r>
            <a:r>
              <a:rPr dirty="0"/>
              <a:t> de </a:t>
            </a:r>
            <a:r>
              <a:rPr dirty="0" err="1"/>
              <a:t>machtsverhoudingen</a:t>
            </a:r>
            <a:r>
              <a:rPr dirty="0"/>
              <a:t>: Wie mag over het </a:t>
            </a:r>
            <a:r>
              <a:rPr dirty="0" err="1"/>
              <a:t>onderwerp</a:t>
            </a:r>
            <a:r>
              <a:rPr dirty="0"/>
              <a:t> </a:t>
            </a:r>
            <a:r>
              <a:rPr dirty="0" err="1"/>
              <a:t>spreken</a:t>
            </a:r>
            <a:r>
              <a:rPr dirty="0"/>
              <a:t>, </a:t>
            </a:r>
            <a:r>
              <a:rPr lang="de-DE" dirty="0"/>
              <a:t>        </a:t>
            </a:r>
            <a:r>
              <a:rPr dirty="0" err="1"/>
              <a:t>en</a:t>
            </a:r>
            <a:r>
              <a:rPr dirty="0"/>
              <a:t> hoe?</a:t>
            </a:r>
            <a:endParaRPr lang="nl-BE" sz="2000" b="0" u="none" strike="noStrike" dirty="0">
              <a:solidFill>
                <a:srgbClr val="000000"/>
              </a:solidFill>
              <a:effectLst/>
              <a:uFillTx/>
              <a:latin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5" name="Rechteck 12"/>
          <p:cNvSpPr/>
          <p:nvPr/>
        </p:nvSpPr>
        <p:spPr>
          <a:xfrm>
            <a:off x="0" y="2663280"/>
            <a:ext cx="12191760" cy="15307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106" name="PlaceHolder 1"/>
          <p:cNvSpPr>
            <a:spLocks noGrp="1"/>
          </p:cNvSpPr>
          <p:nvPr>
            <p:ph type="subTitle"/>
          </p:nvPr>
        </p:nvSpPr>
        <p:spPr>
          <a:xfrm>
            <a:off x="949680" y="2663280"/>
            <a:ext cx="10292400" cy="1530720"/>
          </a:xfrm>
          <a:prstGeom prst="rect">
            <a:avLst/>
          </a:prstGeom>
          <a:noFill/>
          <a:ln w="0">
            <a:noFill/>
          </a:ln>
        </p:spPr>
        <p:txBody>
          <a:bodyPr lIns="91440" tIns="45720" rIns="91440" bIns="45720" anchor="ctr">
            <a:normAutofit/>
          </a:bodyPr>
          <a:lstStyle/>
          <a:p>
            <a:pPr algn="ctr" defTabSz="914400">
              <a:lnSpc>
                <a:spcPct val="90000"/>
              </a:lnSpc>
              <a:spcBef>
                <a:spcPts val="1001"/>
              </a:spcBef>
              <a:tabLst>
                <a:tab pos="0" algn="l"/>
              </a:tabLst>
              <a:defRPr sz="3600" b="1">
                <a:solidFill>
                  <a:srgbClr val="FFFFFF"/>
                </a:solidFill>
                <a:effectLst/>
                <a:uFillTx/>
                <a:latin typeface="Garet Heavy"/>
              </a:defRPr>
            </a:pPr>
            <a:r>
              <a:t>Presentatie van de resultaten</a:t>
            </a:r>
            <a:endParaRPr lang="nl-BE" sz="3600" b="0" u="none" strike="noStrike" dirty="0">
              <a:solidFill>
                <a:srgbClr val="000000"/>
              </a:solidFill>
              <a:effectLst/>
              <a:uFillTx/>
              <a:latin typeface="Arial"/>
            </a:endParaRPr>
          </a:p>
        </p:txBody>
      </p:sp>
      <p:sp>
        <p:nvSpPr>
          <p:cNvPr id="107" name="Rechteck 3"/>
          <p:cNvSpPr/>
          <p:nvPr/>
        </p:nvSpPr>
        <p:spPr>
          <a:xfrm>
            <a:off x="0" y="0"/>
            <a:ext cx="12191760" cy="86796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pic>
        <p:nvPicPr>
          <p:cNvPr id="108" name="Grafik 4"/>
          <p:cNvPicPr/>
          <p:nvPr/>
        </p:nvPicPr>
        <p:blipFill>
          <a:blip r:embed="rId2"/>
          <a:stretch/>
        </p:blipFill>
        <p:spPr>
          <a:xfrm>
            <a:off x="5058000" y="-2880"/>
            <a:ext cx="2075760" cy="2140560"/>
          </a:xfrm>
          <a:prstGeom prst="rect">
            <a:avLst/>
          </a:prstGeom>
          <a:noFill/>
          <a:ln w="0">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9"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10" name="Grafik 1"/>
          <p:cNvPicPr/>
          <p:nvPr/>
        </p:nvPicPr>
        <p:blipFill>
          <a:blip r:embed="rId2"/>
          <a:stretch/>
        </p:blipFill>
        <p:spPr>
          <a:xfrm>
            <a:off x="11164320" y="5798160"/>
            <a:ext cx="1027440" cy="1059480"/>
          </a:xfrm>
          <a:prstGeom prst="rect">
            <a:avLst/>
          </a:prstGeom>
          <a:noFill/>
          <a:ln w="0">
            <a:noFill/>
          </a:ln>
        </p:spPr>
      </p:pic>
      <p:sp>
        <p:nvSpPr>
          <p:cNvPr id="111" name="Textfeld 5"/>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Bronnen</a:t>
            </a:r>
            <a:endParaRPr lang="nl-BE" sz="3200" b="0" u="none" strike="noStrike">
              <a:solidFill>
                <a:srgbClr val="000000"/>
              </a:solidFill>
              <a:effectLst/>
              <a:uFillTx/>
              <a:latin typeface="Arial"/>
            </a:endParaRPr>
          </a:p>
        </p:txBody>
      </p:sp>
      <p:sp>
        <p:nvSpPr>
          <p:cNvPr id="112" name="PlaceHolder 1"/>
          <p:cNvSpPr>
            <a:spLocks noGrp="1"/>
          </p:cNvSpPr>
          <p:nvPr>
            <p:ph/>
          </p:nvPr>
        </p:nvSpPr>
        <p:spPr>
          <a:xfrm>
            <a:off x="1051560" y="1598400"/>
            <a:ext cx="9715500" cy="1830240"/>
          </a:xfrm>
          <a:prstGeom prst="rect">
            <a:avLst/>
          </a:prstGeom>
          <a:noFill/>
          <a:ln w="0">
            <a:noFill/>
          </a:ln>
        </p:spPr>
        <p:txBody>
          <a:bodyPr lIns="91440" tIns="45720" rIns="91440" bIns="45720" anchor="t">
            <a:noAutofit/>
          </a:bodyPr>
          <a:lstStyle/>
          <a:p>
            <a:pPr marL="357120" indent="-357120" defTabSz="914400">
              <a:lnSpc>
                <a:spcPct val="90000"/>
              </a:lnSpc>
              <a:spcBef>
                <a:spcPts val="1001"/>
              </a:spcBef>
              <a:buNone/>
              <a:tabLst>
                <a:tab pos="0" algn="l"/>
              </a:tabLst>
              <a:defRPr sz="1400">
                <a:solidFill>
                  <a:schemeClr val="dk1"/>
                </a:solidFill>
                <a:effectLst/>
                <a:uFillTx/>
                <a:latin typeface="Garet Book"/>
              </a:defRPr>
            </a:pPr>
            <a:r>
              <a:t>re:publica (7 juli 2025). </a:t>
            </a:r>
            <a:r>
              <a:rPr i="1"/>
              <a:t>[NL] re:publica 25: Roland Meyer – Generatieve AI en de esthetiek van digitaal fascisme </a:t>
            </a:r>
            <a:r>
              <a:t>[Video]. YouTube. https://www.youtube.com/watch?v=nUK5Ibp0Th0</a:t>
            </a:r>
            <a:endParaRPr lang="de-DE" sz="1400" b="0" u="none" strike="noStrike" dirty="0">
              <a:solidFill>
                <a:schemeClr val="dk1"/>
              </a:solidFill>
              <a:effectLst/>
              <a:uFillTx/>
              <a:latin typeface="Garet Book"/>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5F380CAC-2A05-E1A4-D73F-F9BF2F28FC74}"/>
              </a:ext>
            </a:extLst>
          </p:cNvPr>
          <p:cNvPicPr>
            <a:picLocks noChangeAspect="1"/>
          </p:cNvPicPr>
          <p:nvPr/>
        </p:nvPicPr>
        <p:blipFill>
          <a:blip r:embed="rId2"/>
          <a:stretch>
            <a:fillRect/>
          </a:stretch>
        </p:blipFill>
        <p:spPr>
          <a:xfrm>
            <a:off x="163485" y="5468247"/>
            <a:ext cx="1266750" cy="1206793"/>
          </a:xfrm>
          <a:prstGeom prst="rect">
            <a:avLst/>
          </a:prstGeom>
        </p:spPr>
      </p:pic>
      <p:sp>
        <p:nvSpPr>
          <p:cNvPr id="113" name="Rechteck 12"/>
          <p:cNvSpPr/>
          <p:nvPr/>
        </p:nvSpPr>
        <p:spPr>
          <a:xfrm>
            <a:off x="0" y="2663280"/>
            <a:ext cx="12191760" cy="15307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114" name="PlaceHolder 1"/>
          <p:cNvSpPr>
            <a:spLocks noGrp="1"/>
          </p:cNvSpPr>
          <p:nvPr>
            <p:ph type="subTitle"/>
          </p:nvPr>
        </p:nvSpPr>
        <p:spPr>
          <a:xfrm>
            <a:off x="1523880" y="2715840"/>
            <a:ext cx="9143640" cy="1530720"/>
          </a:xfrm>
          <a:prstGeom prst="rect">
            <a:avLst/>
          </a:prstGeom>
          <a:noFill/>
          <a:ln w="0">
            <a:noFill/>
          </a:ln>
        </p:spPr>
        <p:txBody>
          <a:bodyPr lIns="91440" tIns="45720" rIns="91440" bIns="45720" anchor="ctr">
            <a:normAutofit/>
          </a:bodyPr>
          <a:lstStyle/>
          <a:p>
            <a:pPr algn="ctr" defTabSz="914400">
              <a:lnSpc>
                <a:spcPct val="90000"/>
              </a:lnSpc>
              <a:spcBef>
                <a:spcPts val="1001"/>
              </a:spcBef>
              <a:tabLst>
                <a:tab pos="0" algn="l"/>
              </a:tabLst>
              <a:defRPr sz="3600">
                <a:effectLst/>
                <a:uFillTx/>
                <a:latin typeface="Garet Heavy"/>
              </a:defRPr>
            </a:pPr>
            <a:r>
              <a:rPr b="1">
                <a:solidFill>
                  <a:schemeClr val="accent4"/>
                </a:solidFill>
              </a:rPr>
              <a:t>Bedankt </a:t>
            </a:r>
            <a:r>
              <a:rPr>
                <a:solidFill>
                  <a:srgbClr val="FFFFFF"/>
                </a:solidFill>
              </a:rPr>
              <a:t>voor je interesse en aandacht.</a:t>
            </a:r>
            <a:endParaRPr lang="nl-BE" sz="3600" b="0" u="none" strike="noStrike">
              <a:solidFill>
                <a:srgbClr val="000000"/>
              </a:solidFill>
              <a:effectLst/>
              <a:uFillTx/>
              <a:latin typeface="Arial"/>
            </a:endParaRPr>
          </a:p>
        </p:txBody>
      </p:sp>
      <p:sp>
        <p:nvSpPr>
          <p:cNvPr id="115" name="Rechteck 3"/>
          <p:cNvSpPr/>
          <p:nvPr/>
        </p:nvSpPr>
        <p:spPr>
          <a:xfrm>
            <a:off x="0" y="0"/>
            <a:ext cx="12191760" cy="86796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pic>
        <p:nvPicPr>
          <p:cNvPr id="116" name="Grafik 4"/>
          <p:cNvPicPr/>
          <p:nvPr/>
        </p:nvPicPr>
        <p:blipFill>
          <a:blip r:embed="rId3"/>
          <a:stretch/>
        </p:blipFill>
        <p:spPr>
          <a:xfrm>
            <a:off x="5058000" y="-2880"/>
            <a:ext cx="2075760" cy="2140560"/>
          </a:xfrm>
          <a:prstGeom prst="rect">
            <a:avLst/>
          </a:prstGeom>
          <a:noFill/>
          <a:ln w="0">
            <a:noFill/>
          </a:ln>
        </p:spPr>
      </p:pic>
      <p:grpSp>
        <p:nvGrpSpPr>
          <p:cNvPr id="119" name="Gruppieren 9"/>
          <p:cNvGrpSpPr/>
          <p:nvPr/>
        </p:nvGrpSpPr>
        <p:grpSpPr>
          <a:xfrm>
            <a:off x="1369440" y="5596920"/>
            <a:ext cx="10584360" cy="910440"/>
            <a:chOff x="1369440" y="5596920"/>
            <a:chExt cx="10584360" cy="910440"/>
          </a:xfrm>
        </p:grpSpPr>
        <p:sp>
          <p:nvSpPr>
            <p:cNvPr id="120" name="Textfeld 14"/>
            <p:cNvSpPr/>
            <p:nvPr/>
          </p:nvSpPr>
          <p:spPr>
            <a:xfrm>
              <a:off x="1369440" y="5596920"/>
              <a:ext cx="5277600" cy="821880"/>
            </a:xfrm>
            <a:prstGeom prst="rect">
              <a:avLst/>
            </a:prstGeom>
            <a:noFill/>
            <a:ln w="635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0000"/>
                </a:lnSpc>
                <a:spcAft>
                  <a:spcPts val="601"/>
                </a:spcAft>
                <a:defRPr sz="900">
                  <a:solidFill>
                    <a:schemeClr val="dk1"/>
                  </a:solidFill>
                  <a:effectLst/>
                  <a:uFillTx/>
                  <a:latin typeface="Garet Book"/>
                  <a:ea typeface="Calibri"/>
                </a:defRPr>
              </a:pPr>
              <a:r>
                <a:rPr dirty="0" err="1"/>
                <a:t>Gefinancierd</a:t>
              </a:r>
              <a:r>
                <a:rPr dirty="0"/>
                <a:t> door de </a:t>
              </a:r>
              <a:r>
                <a:rPr dirty="0" err="1"/>
                <a:t>Europese</a:t>
              </a:r>
              <a:r>
                <a:rPr dirty="0"/>
                <a:t> </a:t>
              </a:r>
              <a:r>
                <a:rPr dirty="0" err="1"/>
                <a:t>Unie</a:t>
              </a:r>
              <a:r>
                <a:rPr dirty="0"/>
                <a:t>. De </a:t>
              </a:r>
              <a:r>
                <a:rPr dirty="0" err="1"/>
                <a:t>geuite</a:t>
              </a:r>
              <a:r>
                <a:rPr dirty="0"/>
                <a:t> </a:t>
              </a:r>
              <a:r>
                <a:rPr dirty="0" err="1"/>
                <a:t>standpunten</a:t>
              </a:r>
              <a:r>
                <a:rPr dirty="0"/>
                <a:t> </a:t>
              </a:r>
              <a:r>
                <a:rPr dirty="0" err="1"/>
                <a:t>en</a:t>
              </a:r>
              <a:r>
                <a:rPr dirty="0"/>
                <a:t> </a:t>
              </a:r>
              <a:r>
                <a:rPr dirty="0" err="1"/>
                <a:t>meningen</a:t>
              </a:r>
              <a:r>
                <a:rPr dirty="0"/>
                <a:t> </a:t>
              </a:r>
              <a:r>
                <a:rPr dirty="0" err="1"/>
                <a:t>zijn</a:t>
              </a:r>
              <a:r>
                <a:rPr dirty="0"/>
                <a:t> </a:t>
              </a:r>
              <a:r>
                <a:rPr dirty="0" err="1"/>
                <a:t>echter</a:t>
              </a:r>
              <a:r>
                <a:rPr dirty="0"/>
                <a:t> </a:t>
              </a:r>
              <a:r>
                <a:rPr dirty="0" err="1"/>
                <a:t>uitsluitend</a:t>
              </a:r>
              <a:r>
                <a:rPr dirty="0"/>
                <a:t> die van de auteur(s) </a:t>
              </a:r>
              <a:r>
                <a:rPr dirty="0" err="1"/>
                <a:t>en</a:t>
              </a:r>
              <a:r>
                <a:rPr dirty="0"/>
                <a:t> </a:t>
              </a:r>
              <a:r>
                <a:rPr dirty="0" err="1"/>
                <a:t>komen</a:t>
              </a:r>
              <a:r>
                <a:rPr dirty="0"/>
                <a:t> </a:t>
              </a:r>
              <a:r>
                <a:rPr dirty="0" err="1"/>
                <a:t>niet</a:t>
              </a:r>
              <a:r>
                <a:rPr dirty="0"/>
                <a:t> </a:t>
              </a:r>
              <a:r>
                <a:rPr dirty="0" err="1"/>
                <a:t>noodzakelijkerwijs</a:t>
              </a:r>
              <a:r>
                <a:rPr dirty="0"/>
                <a:t> </a:t>
              </a:r>
              <a:r>
                <a:rPr dirty="0" err="1"/>
                <a:t>overeen</a:t>
              </a:r>
              <a:r>
                <a:rPr dirty="0"/>
                <a:t> met die van de </a:t>
              </a:r>
              <a:r>
                <a:rPr dirty="0" err="1"/>
                <a:t>Europese</a:t>
              </a:r>
              <a:r>
                <a:rPr dirty="0"/>
                <a:t> </a:t>
              </a:r>
              <a:r>
                <a:rPr dirty="0" err="1"/>
                <a:t>Unie</a:t>
              </a:r>
              <a:r>
                <a:rPr dirty="0"/>
                <a:t> of het </a:t>
              </a:r>
              <a:r>
                <a:rPr dirty="0" err="1"/>
                <a:t>Europees</a:t>
              </a:r>
              <a:r>
                <a:rPr dirty="0"/>
                <a:t> </a:t>
              </a:r>
              <a:r>
                <a:rPr dirty="0" err="1"/>
                <a:t>Uitvoerend</a:t>
              </a:r>
              <a:r>
                <a:rPr dirty="0"/>
                <a:t> </a:t>
              </a:r>
              <a:r>
                <a:rPr dirty="0" err="1"/>
                <a:t>Agentschap</a:t>
              </a:r>
              <a:r>
                <a:rPr dirty="0"/>
                <a:t> </a:t>
              </a:r>
              <a:r>
                <a:rPr dirty="0" err="1"/>
                <a:t>onderwijs</a:t>
              </a:r>
              <a:r>
                <a:rPr dirty="0"/>
                <a:t> </a:t>
              </a:r>
              <a:r>
                <a:rPr dirty="0" err="1"/>
                <a:t>en</a:t>
              </a:r>
              <a:r>
                <a:rPr dirty="0"/>
                <a:t> </a:t>
              </a:r>
              <a:r>
                <a:rPr dirty="0" err="1"/>
                <a:t>cultuur</a:t>
              </a:r>
              <a:r>
                <a:rPr dirty="0"/>
                <a:t> (EACEA). Noch de </a:t>
              </a:r>
              <a:r>
                <a:rPr dirty="0" err="1"/>
                <a:t>Europese</a:t>
              </a:r>
              <a:r>
                <a:rPr dirty="0"/>
                <a:t> </a:t>
              </a:r>
              <a:r>
                <a:rPr dirty="0" err="1"/>
                <a:t>Unie</a:t>
              </a:r>
              <a:r>
                <a:rPr dirty="0"/>
                <a:t>, </a:t>
              </a:r>
              <a:r>
                <a:rPr dirty="0" err="1"/>
                <a:t>noch</a:t>
              </a:r>
              <a:r>
                <a:rPr dirty="0"/>
                <a:t> het EACEA </a:t>
              </a:r>
              <a:r>
                <a:rPr dirty="0" err="1"/>
                <a:t>kunnen</a:t>
              </a:r>
              <a:r>
                <a:rPr dirty="0"/>
                <a:t> </a:t>
              </a:r>
              <a:r>
                <a:rPr dirty="0" err="1"/>
                <a:t>hiervoor</a:t>
              </a:r>
              <a:r>
                <a:rPr dirty="0"/>
                <a:t> </a:t>
              </a:r>
              <a:r>
                <a:rPr dirty="0" err="1"/>
                <a:t>verantwoordelijk</a:t>
              </a:r>
              <a:r>
                <a:rPr dirty="0"/>
                <a:t> </a:t>
              </a:r>
              <a:r>
                <a:rPr dirty="0" err="1"/>
                <a:t>worden</a:t>
              </a:r>
              <a:r>
                <a:rPr dirty="0"/>
                <a:t> </a:t>
              </a:r>
              <a:r>
                <a:rPr dirty="0" err="1"/>
                <a:t>gesteld</a:t>
              </a:r>
              <a:r>
                <a:rPr dirty="0"/>
                <a:t>.</a:t>
              </a:r>
              <a:br>
                <a:rPr lang="nl-BE" sz="900" dirty="0">
                  <a:solidFill>
                    <a:srgbClr val="000000"/>
                  </a:solidFill>
                </a:rPr>
              </a:br>
              <a:r>
                <a:rPr lang="nl-BE" b="1" dirty="0"/>
                <a:t>Projectnr.: KA220-VET-000165375</a:t>
              </a:r>
              <a:endParaRPr lang="nl-BE" sz="900" b="1" u="none" strike="noStrike" dirty="0">
                <a:solidFill>
                  <a:srgbClr val="000000"/>
                </a:solidFill>
                <a:effectLst/>
                <a:uFillTx/>
              </a:endParaRPr>
            </a:p>
          </p:txBody>
        </p:sp>
        <p:grpSp>
          <p:nvGrpSpPr>
            <p:cNvPr id="121" name="Gruppieren 11"/>
            <p:cNvGrpSpPr/>
            <p:nvPr/>
          </p:nvGrpSpPr>
          <p:grpSpPr>
            <a:xfrm>
              <a:off x="6839280" y="5692680"/>
              <a:ext cx="5114520" cy="814680"/>
              <a:chOff x="6839280" y="5692680"/>
              <a:chExt cx="5114520" cy="814680"/>
            </a:xfrm>
          </p:grpSpPr>
          <p:pic>
            <p:nvPicPr>
              <p:cNvPr id="122" name="Grafik 13"/>
              <p:cNvPicPr/>
              <p:nvPr/>
            </p:nvPicPr>
            <p:blipFill>
              <a:blip r:embed="rId4"/>
              <a:stretch/>
            </p:blipFill>
            <p:spPr>
              <a:xfrm>
                <a:off x="6839280" y="5757120"/>
                <a:ext cx="1073880" cy="375840"/>
              </a:xfrm>
              <a:prstGeom prst="rect">
                <a:avLst/>
              </a:prstGeom>
              <a:noFill/>
              <a:ln w="0">
                <a:noFill/>
              </a:ln>
            </p:spPr>
          </p:pic>
          <p:sp>
            <p:nvSpPr>
              <p:cNvPr id="123" name="Textfeld 34"/>
              <p:cNvSpPr/>
              <p:nvPr/>
            </p:nvSpPr>
            <p:spPr>
              <a:xfrm>
                <a:off x="7914240" y="5692680"/>
                <a:ext cx="4039560" cy="814680"/>
              </a:xfrm>
              <a:prstGeom prst="rect">
                <a:avLst/>
              </a:prstGeom>
              <a:noFill/>
              <a:ln w="635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7000"/>
                  </a:lnSpc>
                  <a:spcAft>
                    <a:spcPts val="799"/>
                  </a:spcAft>
                  <a:defRPr sz="900">
                    <a:effectLst/>
                    <a:uFillTx/>
                    <a:latin typeface="Garet Book"/>
                    <a:ea typeface="Garet Book"/>
                  </a:defRPr>
                </a:pPr>
                <a:r>
                  <a:rPr dirty="0">
                    <a:solidFill>
                      <a:schemeClr val="dk1"/>
                    </a:solidFill>
                  </a:rPr>
                  <a:t>Copyright © 2026 door </a:t>
                </a:r>
                <a:r>
                  <a:rPr u="sng" dirty="0">
                    <a:solidFill>
                      <a:srgbClr val="1F2C8F"/>
                    </a:solidFill>
                    <a:hlinkClick r:id="rId5"/>
                  </a:rPr>
                  <a:t>het </a:t>
                </a:r>
                <a:r>
                  <a:rPr u="sng" dirty="0" err="1">
                    <a:solidFill>
                      <a:srgbClr val="1F2C8F"/>
                    </a:solidFill>
                    <a:hlinkClick r:id="rId5"/>
                  </a:rPr>
                  <a:t>partnerconsortium</a:t>
                </a:r>
                <a:r>
                  <a:rPr u="sng" dirty="0">
                    <a:solidFill>
                      <a:srgbClr val="1F2C8F"/>
                    </a:solidFill>
                    <a:hlinkClick r:id="rId5"/>
                  </a:rPr>
                  <a:t> van het project 'AI.D – Artificial Intelligence and the Shaping of Democracy' </a:t>
                </a:r>
                <a:br>
                  <a:rPr sz="900" dirty="0"/>
                </a:br>
                <a:r>
                  <a:rPr b="1" dirty="0" err="1">
                    <a:solidFill>
                      <a:schemeClr val="dk1"/>
                    </a:solidFill>
                  </a:rPr>
                  <a:t>Dit</a:t>
                </a:r>
                <a:r>
                  <a:rPr b="1" dirty="0">
                    <a:solidFill>
                      <a:schemeClr val="dk1"/>
                    </a:solidFill>
                  </a:rPr>
                  <a:t> </a:t>
                </a:r>
                <a:r>
                  <a:rPr b="1" dirty="0" err="1">
                    <a:solidFill>
                      <a:schemeClr val="dk1"/>
                    </a:solidFill>
                  </a:rPr>
                  <a:t>werk</a:t>
                </a:r>
                <a:r>
                  <a:rPr b="1" dirty="0">
                    <a:solidFill>
                      <a:schemeClr val="dk1"/>
                    </a:solidFill>
                  </a:rPr>
                  <a:t> </a:t>
                </a:r>
                <a:r>
                  <a:rPr b="1" dirty="0" err="1">
                    <a:solidFill>
                      <a:schemeClr val="dk1"/>
                    </a:solidFill>
                  </a:rPr>
                  <a:t>valt</a:t>
                </a:r>
                <a:r>
                  <a:rPr b="1" dirty="0">
                    <a:solidFill>
                      <a:schemeClr val="dk1"/>
                    </a:solidFill>
                  </a:rPr>
                  <a:t> </a:t>
                </a:r>
                <a:r>
                  <a:rPr b="1" dirty="0" err="1">
                    <a:solidFill>
                      <a:schemeClr val="dk1"/>
                    </a:solidFill>
                  </a:rPr>
                  <a:t>onder</a:t>
                </a:r>
                <a:r>
                  <a:rPr b="1" dirty="0">
                    <a:solidFill>
                      <a:schemeClr val="dk1"/>
                    </a:solidFill>
                  </a:rPr>
                  <a:t> de </a:t>
                </a:r>
                <a:r>
                  <a:rPr b="1" dirty="0" err="1">
                    <a:solidFill>
                      <a:schemeClr val="dk1"/>
                    </a:solidFill>
                  </a:rPr>
                  <a:t>licentie</a:t>
                </a:r>
                <a:r>
                  <a:rPr b="1" dirty="0">
                    <a:solidFill>
                      <a:schemeClr val="dk1"/>
                    </a:solidFill>
                  </a:rPr>
                  <a:t> </a:t>
                </a:r>
                <a:r>
                  <a:rPr b="1" u="sng" dirty="0">
                    <a:solidFill>
                      <a:srgbClr val="1F2C8F"/>
                    </a:solidFill>
                    <a:hlinkClick r:id="rId6"/>
                  </a:rPr>
                  <a:t>CC BY-SA 4.0</a:t>
                </a:r>
                <a:endParaRPr lang="nl-BE" sz="900" b="0" u="none" strike="noStrike" dirty="0">
                  <a:solidFill>
                    <a:srgbClr val="000000"/>
                  </a:solidFill>
                  <a:effectLst/>
                  <a:uFillTx/>
                  <a:latin typeface="Arial"/>
                </a:endParaRPr>
              </a:p>
            </p:txBody>
          </p:sp>
        </p:grpSp>
      </p:grpSp>
    </p:spTree>
  </p:cSld>
  <p:clrMapOvr>
    <a:masterClrMapping/>
  </p:clrMapOvr>
</p:sld>
</file>

<file path=ppt/theme/theme1.xml><?xml version="1.0" encoding="utf-8"?>
<a:theme xmlns:a="http://schemas.openxmlformats.org/drawingml/2006/main" name="Office Theme">
  <a:themeElements>
    <a:clrScheme name="AI.D">
      <a:dk1>
        <a:srgbClr val="0B163B"/>
      </a:dk1>
      <a:lt1>
        <a:srgbClr val="F4EEFE"/>
      </a:lt1>
      <a:dk2>
        <a:srgbClr val="44546A"/>
      </a:dk2>
      <a:lt2>
        <a:srgbClr val="E7E9EC"/>
      </a:lt2>
      <a:accent1>
        <a:srgbClr val="F4EEFE"/>
      </a:accent1>
      <a:accent2>
        <a:srgbClr val="113B6C"/>
      </a:accent2>
      <a:accent3>
        <a:srgbClr val="38FBDB"/>
      </a:accent3>
      <a:accent4>
        <a:srgbClr val="0B163B"/>
      </a:accent4>
      <a:accent5>
        <a:srgbClr val="FC0FF5"/>
      </a:accent5>
      <a:accent6>
        <a:srgbClr val="8F52F5"/>
      </a:accent6>
      <a:hlink>
        <a:srgbClr val="1F2C8F"/>
      </a:hlink>
      <a:folHlink>
        <a:srgbClr val="AAC3E9"/>
      </a:folHlink>
    </a:clrScheme>
    <a:fontScheme name="AI.D">
      <a:majorFont>
        <a:latin typeface="Garet Heavy"/>
        <a:ea typeface=""/>
        <a:cs typeface=""/>
      </a:majorFont>
      <a:minorFont>
        <a:latin typeface="Garet Book"/>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636</Words>
  <Application>Microsoft Office PowerPoint</Application>
  <PresentationFormat>Breitbild</PresentationFormat>
  <Paragraphs>39</Paragraphs>
  <Slides>9</Slides>
  <Notes>0</Notes>
  <HiddenSlides>0</HiddenSlides>
  <MMClips>1</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9</vt:i4>
      </vt:variant>
    </vt:vector>
  </HeadingPairs>
  <TitlesOfParts>
    <vt:vector size="16" baseType="lpstr">
      <vt:lpstr>Times New Roman</vt:lpstr>
      <vt:lpstr>Wingdings</vt:lpstr>
      <vt:lpstr>Symbol</vt:lpstr>
      <vt:lpstr>Arial</vt:lpstr>
      <vt:lpstr>Garet Book</vt:lpstr>
      <vt:lpstr>Garet Heavy</vt:lpstr>
      <vt:lpstr>Office Theme</vt:lpstr>
      <vt:lpstr>AI en ideologie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Einführung in die Didaktik der Politischen Bildung</dc:title>
  <dc:subject/>
  <dc:creator>Bastian</dc:creator>
  <dc:description/>
  <cp:lastModifiedBy>lfender</cp:lastModifiedBy>
  <cp:revision>69</cp:revision>
  <dcterms:created xsi:type="dcterms:W3CDTF">2022-04-07T07:53:06Z</dcterms:created>
  <dcterms:modified xsi:type="dcterms:W3CDTF">2026-06-08T08:22:53Z</dcterms:modified>
  <dc:language>nl-BE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MClips">
    <vt:i4>1</vt:i4>
  </property>
  <property fmtid="{D5CDD505-2E9C-101B-9397-08002B2CF9AE}" pid="3" name="PresentationFormat">
    <vt:lpwstr>Breitbild</vt:lpwstr>
  </property>
  <property fmtid="{D5CDD505-2E9C-101B-9397-08002B2CF9AE}" pid="4" name="Slides">
    <vt:i4>9</vt:i4>
  </property>
</Properties>
</file>